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2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65"/>
  </p:notesMasterIdLst>
  <p:sldIdLst>
    <p:sldId id="1022" r:id="rId2"/>
    <p:sldId id="275" r:id="rId3"/>
    <p:sldId id="953" r:id="rId4"/>
    <p:sldId id="931" r:id="rId5"/>
    <p:sldId id="259" r:id="rId6"/>
    <p:sldId id="277" r:id="rId7"/>
    <p:sldId id="976" r:id="rId8"/>
    <p:sldId id="262" r:id="rId9"/>
    <p:sldId id="268" r:id="rId10"/>
    <p:sldId id="269" r:id="rId11"/>
    <p:sldId id="1018" r:id="rId12"/>
    <p:sldId id="1010" r:id="rId13"/>
    <p:sldId id="951" r:id="rId14"/>
    <p:sldId id="270" r:id="rId15"/>
    <p:sldId id="272" r:id="rId16"/>
    <p:sldId id="943" r:id="rId17"/>
    <p:sldId id="977" r:id="rId18"/>
    <p:sldId id="1021" r:id="rId19"/>
    <p:sldId id="979" r:id="rId20"/>
    <p:sldId id="967" r:id="rId21"/>
    <p:sldId id="928" r:id="rId22"/>
    <p:sldId id="952" r:id="rId23"/>
    <p:sldId id="929" r:id="rId24"/>
    <p:sldId id="1009" r:id="rId25"/>
    <p:sldId id="1008" r:id="rId26"/>
    <p:sldId id="985" r:id="rId27"/>
    <p:sldId id="983" r:id="rId28"/>
    <p:sldId id="974" r:id="rId29"/>
    <p:sldId id="944" r:id="rId30"/>
    <p:sldId id="961" r:id="rId31"/>
    <p:sldId id="986" r:id="rId32"/>
    <p:sldId id="957" r:id="rId33"/>
    <p:sldId id="965" r:id="rId34"/>
    <p:sldId id="978" r:id="rId35"/>
    <p:sldId id="1012" r:id="rId36"/>
    <p:sldId id="1015" r:id="rId37"/>
    <p:sldId id="946" r:id="rId38"/>
    <p:sldId id="945" r:id="rId39"/>
    <p:sldId id="960" r:id="rId40"/>
    <p:sldId id="987" r:id="rId41"/>
    <p:sldId id="1004" r:id="rId42"/>
    <p:sldId id="1014" r:id="rId43"/>
    <p:sldId id="1013" r:id="rId44"/>
    <p:sldId id="1005" r:id="rId45"/>
    <p:sldId id="1006" r:id="rId46"/>
    <p:sldId id="1019" r:id="rId47"/>
    <p:sldId id="1020" r:id="rId48"/>
    <p:sldId id="999" r:id="rId49"/>
    <p:sldId id="992" r:id="rId50"/>
    <p:sldId id="990" r:id="rId51"/>
    <p:sldId id="969" r:id="rId52"/>
    <p:sldId id="1016" r:id="rId53"/>
    <p:sldId id="966" r:id="rId54"/>
    <p:sldId id="1017" r:id="rId55"/>
    <p:sldId id="988" r:id="rId56"/>
    <p:sldId id="993" r:id="rId57"/>
    <p:sldId id="982" r:id="rId58"/>
    <p:sldId id="994" r:id="rId59"/>
    <p:sldId id="995" r:id="rId60"/>
    <p:sldId id="1003" r:id="rId61"/>
    <p:sldId id="991" r:id="rId62"/>
    <p:sldId id="926" r:id="rId63"/>
    <p:sldId id="997" r:id="rId6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4" orient="horz" pos="2260" userDrawn="1">
          <p15:clr>
            <a:srgbClr val="A4A3A4"/>
          </p15:clr>
        </p15:guide>
        <p15:guide id="5" pos="302" userDrawn="1">
          <p15:clr>
            <a:srgbClr val="A4A3A4"/>
          </p15:clr>
        </p15:guide>
        <p15:guide id="6" pos="7378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  <p15:guide id="8" userDrawn="1">
          <p15:clr>
            <a:srgbClr val="A4A3A4"/>
          </p15:clr>
        </p15:guide>
        <p15:guide id="9" pos="7680" userDrawn="1">
          <p15:clr>
            <a:srgbClr val="A4A3A4"/>
          </p15:clr>
        </p15:guide>
        <p15:guide id="10" orient="horz" pos="4065" userDrawn="1">
          <p15:clr>
            <a:srgbClr val="A4A3A4"/>
          </p15:clr>
        </p15:guide>
        <p15:guide id="11" pos="166" userDrawn="1">
          <p15:clr>
            <a:srgbClr val="A4A3A4"/>
          </p15:clr>
        </p15:guide>
        <p15:guide id="12" pos="7514" userDrawn="1">
          <p15:clr>
            <a:srgbClr val="A4A3A4"/>
          </p15:clr>
        </p15:guide>
        <p15:guide id="13" orient="horz" pos="663" userDrawn="1">
          <p15:clr>
            <a:srgbClr val="A4A3A4"/>
          </p15:clr>
        </p15:guide>
        <p15:guide id="14" orient="horz" pos="504" userDrawn="1">
          <p15:clr>
            <a:srgbClr val="A4A3A4"/>
          </p15:clr>
        </p15:guide>
        <p15:guide id="15" orient="horz" pos="255" userDrawn="1">
          <p15:clr>
            <a:srgbClr val="A4A3A4"/>
          </p15:clr>
        </p15:guide>
        <p15:guide id="16" orient="horz" pos="3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B670"/>
    <a:srgbClr val="FF0066"/>
    <a:srgbClr val="FF9900"/>
    <a:srgbClr val="FF3399"/>
    <a:srgbClr val="57BD7A"/>
    <a:srgbClr val="194626"/>
    <a:srgbClr val="7850DC"/>
    <a:srgbClr val="CEC0F2"/>
    <a:srgbClr val="2D0F64"/>
    <a:srgbClr val="36C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0" autoAdjust="0"/>
    <p:restoredTop sz="94697"/>
  </p:normalViewPr>
  <p:slideViewPr>
    <p:cSldViewPr snapToGrid="0" showGuides="1">
      <p:cViewPr varScale="1">
        <p:scale>
          <a:sx n="58" d="100"/>
          <a:sy n="58" d="100"/>
        </p:scale>
        <p:origin x="224" y="1168"/>
      </p:cViewPr>
      <p:guideLst>
        <p:guide pos="3840"/>
        <p:guide orient="horz" pos="2260"/>
        <p:guide pos="302"/>
        <p:guide pos="7378"/>
        <p:guide orient="horz" pos="3929"/>
        <p:guide/>
        <p:guide pos="7680"/>
        <p:guide orient="horz" pos="4065"/>
        <p:guide pos="166"/>
        <p:guide pos="7514"/>
        <p:guide orient="horz" pos="663"/>
        <p:guide orient="horz" pos="504"/>
        <p:guide orient="horz" pos="255"/>
        <p:guide orient="horz" pos="3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ircular Std Book Italic" panose="020B0604020101020102" pitchFamily="34" charset="77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ircular Std Book Italic" panose="020B0604020101020102" pitchFamily="34" charset="77"/>
              </a:defRPr>
            </a:lvl1pPr>
          </a:lstStyle>
          <a:p>
            <a:fld id="{C25AD7B3-8AF2-4246-B18C-0FCA3D21B004}" type="datetimeFigureOut">
              <a:rPr lang="fr-FR" smtClean="0"/>
              <a:pPr/>
              <a:t>13/10/2022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ircular Std Book Italic" panose="020B0604020101020102" pitchFamily="34" charset="77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ircular Std Book Italic" panose="020B0604020101020102" pitchFamily="34" charset="77"/>
              </a:defRPr>
            </a:lvl1pPr>
          </a:lstStyle>
          <a:p>
            <a:fld id="{CCEF46F7-BF73-4BD4-88A9-A55AAAC6ABF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899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ircular Std Book Italic" panose="020B0604020101020102" pitchFamily="34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ircular Std Book Italic" panose="020B0604020101020102" pitchFamily="34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ircular Std Book Italic" panose="020B0604020101020102" pitchFamily="34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ircular Std Book Italic" panose="020B0604020101020102" pitchFamily="34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ircular Std Book Italic" panose="020B0604020101020102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887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187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365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747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50 certifications spécifiques au secteur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038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12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97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49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36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347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20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500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959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513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918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302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544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896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8419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529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226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506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5356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979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064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50 certifications spécifiques au secteur</a:t>
            </a:r>
          </a:p>
          <a:p>
            <a:endParaRPr lang="en-VN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0427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3748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311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50 certifications spécifiques au secteur</a:t>
            </a:r>
          </a:p>
          <a:p>
            <a:endParaRPr lang="en-VN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1297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50 certifications spécifiques au secteur</a:t>
            </a:r>
          </a:p>
          <a:p>
            <a:endParaRPr lang="en-VN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0989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50 certifications spécifiques au secteur</a:t>
            </a:r>
          </a:p>
          <a:p>
            <a:endParaRPr lang="en-VN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270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3650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50 certifications spécifiques au secteur</a:t>
            </a:r>
          </a:p>
          <a:p>
            <a:endParaRPr lang="en-VN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493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8968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1940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50 certifications spécifiques au secteur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5297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50 certifications spécifiques au secteur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3937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9391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7748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3520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50 certifications spécifiques au secteur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3480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1234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50 certifications spécifiques au secteur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2672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50 certifications spécifiques au secteur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63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535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50 certifications spécifiques au secteur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4817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50 certifications spécifiques au secteur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F46F7-BF73-4BD4-88A9-A55AAAC6ABFD}" type="slidenum">
              <a:rPr kumimoji="0" lang="fr-FR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24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802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705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526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F46F7-BF73-4BD4-88A9-A55AAAC6ABF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53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4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6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Circular Std Book Italic" panose="020B0604020101020102" pitchFamily="34" charset="0"/>
          <a:ea typeface="+mj-ea"/>
          <a:cs typeface="Circular Std Book Italic" panose="020B0604020101020102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50.svg"/><Relationship Id="rId5" Type="http://schemas.openxmlformats.org/officeDocument/2006/relationships/image" Target="../media/image10.png"/><Relationship Id="rId10" Type="http://schemas.openxmlformats.org/officeDocument/2006/relationships/image" Target="../media/image49.png"/><Relationship Id="rId4" Type="http://schemas.openxmlformats.org/officeDocument/2006/relationships/image" Target="../media/image2.svg"/><Relationship Id="rId9" Type="http://schemas.openxmlformats.org/officeDocument/2006/relationships/hyperlink" Target="https://youtu.be/pqA8y_yjw5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hyperlink" Target="https://www.opco-atlas.fr/prospectiveAtlas.html" TargetMode="External"/><Relationship Id="rId3" Type="http://schemas.openxmlformats.org/officeDocument/2006/relationships/image" Target="../media/image40.png"/><Relationship Id="rId7" Type="http://schemas.openxmlformats.org/officeDocument/2006/relationships/hyperlink" Target="http://www.opco-atlas.fr/prospectiveAtlas.html" TargetMode="External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11" Type="http://schemas.openxmlformats.org/officeDocument/2006/relationships/image" Target="../media/image56.png"/><Relationship Id="rId5" Type="http://schemas.openxmlformats.org/officeDocument/2006/relationships/image" Target="../media/image5.png"/><Relationship Id="rId1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1.svg"/><Relationship Id="rId9" Type="http://schemas.openxmlformats.org/officeDocument/2006/relationships/image" Target="../media/image54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0.png"/><Relationship Id="rId7" Type="http://schemas.openxmlformats.org/officeDocument/2006/relationships/hyperlink" Target="http://www.opco-atlas.fr/prospectiveAtlas.html" TargetMode="External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11" Type="http://schemas.openxmlformats.org/officeDocument/2006/relationships/image" Target="../media/image61.png"/><Relationship Id="rId5" Type="http://schemas.openxmlformats.org/officeDocument/2006/relationships/image" Target="../media/image5.png"/><Relationship Id="rId10" Type="http://schemas.openxmlformats.org/officeDocument/2006/relationships/image" Target="../media/image60.png"/><Relationship Id="rId4" Type="http://schemas.openxmlformats.org/officeDocument/2006/relationships/image" Target="../media/image41.sv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2.sv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18" Type="http://schemas.openxmlformats.org/officeDocument/2006/relationships/image" Target="../media/image78.svg"/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71.png"/><Relationship Id="rId5" Type="http://schemas.openxmlformats.org/officeDocument/2006/relationships/image" Target="../media/image10.png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4" Type="http://schemas.openxmlformats.org/officeDocument/2006/relationships/image" Target="../media/image2.sv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40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87.png"/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12" Type="http://schemas.openxmlformats.org/officeDocument/2006/relationships/image" Target="../media/image8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85.png"/><Relationship Id="rId5" Type="http://schemas.openxmlformats.org/officeDocument/2006/relationships/image" Target="../media/image10.png"/><Relationship Id="rId10" Type="http://schemas.openxmlformats.org/officeDocument/2006/relationships/image" Target="../media/image84.svg"/><Relationship Id="rId4" Type="http://schemas.openxmlformats.org/officeDocument/2006/relationships/image" Target="../media/image2.svg"/><Relationship Id="rId9" Type="http://schemas.openxmlformats.org/officeDocument/2006/relationships/image" Target="../media/image83.png"/><Relationship Id="rId14" Type="http://schemas.openxmlformats.org/officeDocument/2006/relationships/image" Target="../media/image8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1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0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3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5.png"/><Relationship Id="rId10" Type="http://schemas.openxmlformats.org/officeDocument/2006/relationships/image" Target="../media/image11.svg"/><Relationship Id="rId4" Type="http://schemas.openxmlformats.org/officeDocument/2006/relationships/image" Target="../media/image94.sv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7.jpg"/><Relationship Id="rId10" Type="http://schemas.openxmlformats.org/officeDocument/2006/relationships/image" Target="../media/image100.jpg"/><Relationship Id="rId4" Type="http://schemas.openxmlformats.org/officeDocument/2006/relationships/image" Target="../media/image2.svg"/><Relationship Id="rId9" Type="http://schemas.openxmlformats.org/officeDocument/2006/relationships/image" Target="../media/image9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61.png"/><Relationship Id="rId18" Type="http://schemas.openxmlformats.org/officeDocument/2006/relationships/image" Target="../media/image110.svg"/><Relationship Id="rId3" Type="http://schemas.openxmlformats.org/officeDocument/2006/relationships/image" Target="../media/image1.png"/><Relationship Id="rId21" Type="http://schemas.openxmlformats.org/officeDocument/2006/relationships/image" Target="../media/image113.png"/><Relationship Id="rId7" Type="http://schemas.openxmlformats.org/officeDocument/2006/relationships/image" Target="../media/image101.png"/><Relationship Id="rId12" Type="http://schemas.openxmlformats.org/officeDocument/2006/relationships/image" Target="../media/image106.sv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08.svg"/><Relationship Id="rId20" Type="http://schemas.openxmlformats.org/officeDocument/2006/relationships/image" Target="../media/image11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05.png"/><Relationship Id="rId5" Type="http://schemas.openxmlformats.org/officeDocument/2006/relationships/image" Target="../media/image10.png"/><Relationship Id="rId15" Type="http://schemas.openxmlformats.org/officeDocument/2006/relationships/image" Target="../media/image107.png"/><Relationship Id="rId10" Type="http://schemas.openxmlformats.org/officeDocument/2006/relationships/image" Target="../media/image104.svg"/><Relationship Id="rId19" Type="http://schemas.openxmlformats.org/officeDocument/2006/relationships/image" Target="../media/image111.png"/><Relationship Id="rId4" Type="http://schemas.openxmlformats.org/officeDocument/2006/relationships/image" Target="../media/image2.svg"/><Relationship Id="rId9" Type="http://schemas.openxmlformats.org/officeDocument/2006/relationships/image" Target="../media/image103.png"/><Relationship Id="rId14" Type="http://schemas.openxmlformats.org/officeDocument/2006/relationships/image" Target="../media/image62.svg"/><Relationship Id="rId22" Type="http://schemas.openxmlformats.org/officeDocument/2006/relationships/image" Target="../media/image1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0.png"/><Relationship Id="rId18" Type="http://schemas.openxmlformats.org/officeDocument/2006/relationships/image" Target="../media/image23.sv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40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.png"/><Relationship Id="rId7" Type="http://schemas.openxmlformats.org/officeDocument/2006/relationships/image" Target="../media/image121.jp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25.svg"/><Relationship Id="rId5" Type="http://schemas.openxmlformats.org/officeDocument/2006/relationships/image" Target="../media/image10.png"/><Relationship Id="rId10" Type="http://schemas.openxmlformats.org/officeDocument/2006/relationships/image" Target="../media/image124.png"/><Relationship Id="rId4" Type="http://schemas.openxmlformats.org/officeDocument/2006/relationships/image" Target="../media/image2.svg"/><Relationship Id="rId9" Type="http://schemas.openxmlformats.org/officeDocument/2006/relationships/image" Target="../media/image12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40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0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10" Type="http://schemas.openxmlformats.org/officeDocument/2006/relationships/image" Target="../media/image2.svg"/><Relationship Id="rId4" Type="http://schemas.openxmlformats.org/officeDocument/2006/relationships/image" Target="../media/image11.svg"/><Relationship Id="rId9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.png"/><Relationship Id="rId7" Type="http://schemas.openxmlformats.org/officeDocument/2006/relationships/image" Target="../media/image126.png"/><Relationship Id="rId12" Type="http://schemas.openxmlformats.org/officeDocument/2006/relationships/image" Target="../media/image129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28.png"/><Relationship Id="rId5" Type="http://schemas.openxmlformats.org/officeDocument/2006/relationships/image" Target="../media/image10.png"/><Relationship Id="rId10" Type="http://schemas.openxmlformats.org/officeDocument/2006/relationships/image" Target="../media/image131.svg"/><Relationship Id="rId4" Type="http://schemas.openxmlformats.org/officeDocument/2006/relationships/image" Target="../media/image2.svg"/><Relationship Id="rId9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.png"/><Relationship Id="rId7" Type="http://schemas.openxmlformats.org/officeDocument/2006/relationships/image" Target="../media/image132.png"/><Relationship Id="rId12" Type="http://schemas.openxmlformats.org/officeDocument/2006/relationships/image" Target="../media/image137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11" Type="http://schemas.openxmlformats.org/officeDocument/2006/relationships/image" Target="../media/image136.png"/><Relationship Id="rId5" Type="http://schemas.openxmlformats.org/officeDocument/2006/relationships/image" Target="../media/image5.png"/><Relationship Id="rId10" Type="http://schemas.openxmlformats.org/officeDocument/2006/relationships/image" Target="../media/image135.jpg"/><Relationship Id="rId4" Type="http://schemas.openxmlformats.org/officeDocument/2006/relationships/image" Target="../media/image2.svg"/><Relationship Id="rId9" Type="http://schemas.openxmlformats.org/officeDocument/2006/relationships/image" Target="../media/image1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40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5" Type="http://schemas.openxmlformats.org/officeDocument/2006/relationships/image" Target="../media/image5.png"/><Relationship Id="rId10" Type="http://schemas.openxmlformats.org/officeDocument/2006/relationships/image" Target="../media/image95.png"/><Relationship Id="rId4" Type="http://schemas.openxmlformats.org/officeDocument/2006/relationships/image" Target="../media/image41.svg"/><Relationship Id="rId9" Type="http://schemas.openxmlformats.org/officeDocument/2006/relationships/image" Target="../media/image143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147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46.png"/><Relationship Id="rId5" Type="http://schemas.openxmlformats.org/officeDocument/2006/relationships/image" Target="../media/image10.png"/><Relationship Id="rId10" Type="http://schemas.openxmlformats.org/officeDocument/2006/relationships/image" Target="../media/image145.svg"/><Relationship Id="rId4" Type="http://schemas.openxmlformats.org/officeDocument/2006/relationships/image" Target="../media/image2.svg"/><Relationship Id="rId9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50.svg"/><Relationship Id="rId5" Type="http://schemas.openxmlformats.org/officeDocument/2006/relationships/image" Target="../media/image10.png"/><Relationship Id="rId10" Type="http://schemas.openxmlformats.org/officeDocument/2006/relationships/image" Target="../media/image49.png"/><Relationship Id="rId4" Type="http://schemas.openxmlformats.org/officeDocument/2006/relationships/image" Target="../media/image2.svg"/><Relationship Id="rId9" Type="http://schemas.openxmlformats.org/officeDocument/2006/relationships/hyperlink" Target="https://youtu.be/UT_cihx5Iy4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svg"/><Relationship Id="rId13" Type="http://schemas.openxmlformats.org/officeDocument/2006/relationships/image" Target="../media/image155.png"/><Relationship Id="rId3" Type="http://schemas.openxmlformats.org/officeDocument/2006/relationships/image" Target="../media/image10.png"/><Relationship Id="rId7" Type="http://schemas.openxmlformats.org/officeDocument/2006/relationships/image" Target="../media/image151.png"/><Relationship Id="rId12" Type="http://schemas.openxmlformats.org/officeDocument/2006/relationships/image" Target="../media/image154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svg"/><Relationship Id="rId11" Type="http://schemas.openxmlformats.org/officeDocument/2006/relationships/image" Target="../media/image153.png"/><Relationship Id="rId5" Type="http://schemas.openxmlformats.org/officeDocument/2006/relationships/image" Target="../media/image149.png"/><Relationship Id="rId10" Type="http://schemas.openxmlformats.org/officeDocument/2006/relationships/image" Target="../media/image2.svg"/><Relationship Id="rId4" Type="http://schemas.openxmlformats.org/officeDocument/2006/relationships/image" Target="../media/image11.svg"/><Relationship Id="rId9" Type="http://schemas.openxmlformats.org/officeDocument/2006/relationships/image" Target="../media/image1.png"/><Relationship Id="rId14" Type="http://schemas.openxmlformats.org/officeDocument/2006/relationships/image" Target="../media/image156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3" Type="http://schemas.openxmlformats.org/officeDocument/2006/relationships/image" Target="../media/image1.png"/><Relationship Id="rId7" Type="http://schemas.openxmlformats.org/officeDocument/2006/relationships/image" Target="../media/image157.png"/><Relationship Id="rId12" Type="http://schemas.openxmlformats.org/officeDocument/2006/relationships/image" Target="../media/image162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61.png"/><Relationship Id="rId5" Type="http://schemas.openxmlformats.org/officeDocument/2006/relationships/image" Target="../media/image10.png"/><Relationship Id="rId10" Type="http://schemas.openxmlformats.org/officeDocument/2006/relationships/image" Target="../media/image160.svg"/><Relationship Id="rId4" Type="http://schemas.openxmlformats.org/officeDocument/2006/relationships/image" Target="../media/image2.svg"/><Relationship Id="rId9" Type="http://schemas.openxmlformats.org/officeDocument/2006/relationships/image" Target="../media/image1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svg"/><Relationship Id="rId18" Type="http://schemas.openxmlformats.org/officeDocument/2006/relationships/image" Target="../media/image95.png"/><Relationship Id="rId3" Type="http://schemas.openxmlformats.org/officeDocument/2006/relationships/image" Target="../media/image1.png"/><Relationship Id="rId7" Type="http://schemas.openxmlformats.org/officeDocument/2006/relationships/image" Target="../media/image165.svg"/><Relationship Id="rId12" Type="http://schemas.openxmlformats.org/officeDocument/2006/relationships/image" Target="../media/image170.png"/><Relationship Id="rId17" Type="http://schemas.openxmlformats.org/officeDocument/2006/relationships/image" Target="../media/image11.sv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11" Type="http://schemas.openxmlformats.org/officeDocument/2006/relationships/image" Target="../media/image169.svg"/><Relationship Id="rId5" Type="http://schemas.openxmlformats.org/officeDocument/2006/relationships/image" Target="../media/image163.png"/><Relationship Id="rId15" Type="http://schemas.openxmlformats.org/officeDocument/2006/relationships/image" Target="../media/image173.svg"/><Relationship Id="rId10" Type="http://schemas.openxmlformats.org/officeDocument/2006/relationships/image" Target="../media/image168.png"/><Relationship Id="rId4" Type="http://schemas.openxmlformats.org/officeDocument/2006/relationships/image" Target="../media/image2.svg"/><Relationship Id="rId9" Type="http://schemas.openxmlformats.org/officeDocument/2006/relationships/image" Target="../media/image167.svg"/><Relationship Id="rId14" Type="http://schemas.openxmlformats.org/officeDocument/2006/relationships/image" Target="../media/image17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tierscomptabilite.fr/" TargetMode="External"/><Relationship Id="rId13" Type="http://schemas.openxmlformats.org/officeDocument/2006/relationships/image" Target="../media/image144.png"/><Relationship Id="rId3" Type="http://schemas.openxmlformats.org/officeDocument/2006/relationships/image" Target="../media/image1.png"/><Relationship Id="rId7" Type="http://schemas.openxmlformats.org/officeDocument/2006/relationships/image" Target="../media/image163.png"/><Relationship Id="rId12" Type="http://schemas.openxmlformats.org/officeDocument/2006/relationships/image" Target="../media/image27.svg"/><Relationship Id="rId17" Type="http://schemas.openxmlformats.org/officeDocument/2006/relationships/image" Target="../media/image174.jp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4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146.png"/><Relationship Id="rId10" Type="http://schemas.openxmlformats.org/officeDocument/2006/relationships/image" Target="../media/image50.svg"/><Relationship Id="rId4" Type="http://schemas.openxmlformats.org/officeDocument/2006/relationships/image" Target="../media/image2.svg"/><Relationship Id="rId9" Type="http://schemas.openxmlformats.org/officeDocument/2006/relationships/image" Target="../media/image49.png"/><Relationship Id="rId14" Type="http://schemas.openxmlformats.org/officeDocument/2006/relationships/image" Target="../media/image145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we.tl/t-ppp9Cjweg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75.png"/><Relationship Id="rId5" Type="http://schemas.openxmlformats.org/officeDocument/2006/relationships/image" Target="../media/image10.png"/><Relationship Id="rId10" Type="http://schemas.openxmlformats.org/officeDocument/2006/relationships/image" Target="../media/image50.svg"/><Relationship Id="rId4" Type="http://schemas.openxmlformats.org/officeDocument/2006/relationships/image" Target="../media/image2.svg"/><Relationship Id="rId9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svg"/><Relationship Id="rId3" Type="http://schemas.openxmlformats.org/officeDocument/2006/relationships/image" Target="../media/image40.png"/><Relationship Id="rId7" Type="http://schemas.openxmlformats.org/officeDocument/2006/relationships/image" Target="../media/image176.png"/><Relationship Id="rId12" Type="http://schemas.openxmlformats.org/officeDocument/2006/relationships/image" Target="../media/image181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80.png"/><Relationship Id="rId5" Type="http://schemas.openxmlformats.org/officeDocument/2006/relationships/image" Target="../media/image10.png"/><Relationship Id="rId10" Type="http://schemas.openxmlformats.org/officeDocument/2006/relationships/image" Target="../media/image179.svg"/><Relationship Id="rId4" Type="http://schemas.openxmlformats.org/officeDocument/2006/relationships/image" Target="../media/image41.svg"/><Relationship Id="rId9" Type="http://schemas.openxmlformats.org/officeDocument/2006/relationships/image" Target="../media/image17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svg"/><Relationship Id="rId3" Type="http://schemas.openxmlformats.org/officeDocument/2006/relationships/image" Target="../media/image40.pn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svg"/><Relationship Id="rId13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184.png"/><Relationship Id="rId12" Type="http://schemas.openxmlformats.org/officeDocument/2006/relationships/image" Target="../media/image147.sv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46.png"/><Relationship Id="rId5" Type="http://schemas.openxmlformats.org/officeDocument/2006/relationships/image" Target="../media/image10.png"/><Relationship Id="rId10" Type="http://schemas.openxmlformats.org/officeDocument/2006/relationships/image" Target="../media/image187.svg"/><Relationship Id="rId4" Type="http://schemas.openxmlformats.org/officeDocument/2006/relationships/image" Target="../media/image2.svg"/><Relationship Id="rId9" Type="http://schemas.openxmlformats.org/officeDocument/2006/relationships/image" Target="../media/image186.png"/><Relationship Id="rId14" Type="http://schemas.openxmlformats.org/officeDocument/2006/relationships/image" Target="../media/image33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45.jpg"/><Relationship Id="rId5" Type="http://schemas.openxmlformats.org/officeDocument/2006/relationships/image" Target="../media/image10.png"/><Relationship Id="rId10" Type="http://schemas.openxmlformats.org/officeDocument/2006/relationships/image" Target="../media/image44.png"/><Relationship Id="rId4" Type="http://schemas.openxmlformats.org/officeDocument/2006/relationships/image" Target="../media/image41.sv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372" t="37353"/>
          <a:stretch/>
        </p:blipFill>
        <p:spPr>
          <a:xfrm rot="16200000" flipH="1">
            <a:off x="2667002" y="-2666996"/>
            <a:ext cx="6857997" cy="1219199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335BF30-08C6-C09C-FB48-0AF7115E5692}"/>
              </a:ext>
            </a:extLst>
          </p:cNvPr>
          <p:cNvGrpSpPr/>
          <p:nvPr/>
        </p:nvGrpSpPr>
        <p:grpSpPr>
          <a:xfrm>
            <a:off x="325463" y="299928"/>
            <a:ext cx="3587061" cy="1063302"/>
            <a:chOff x="630445" y="2846825"/>
            <a:chExt cx="3692111" cy="1164356"/>
          </a:xfrm>
        </p:grpSpPr>
        <p:sp>
          <p:nvSpPr>
            <p:cNvPr id="30" name="Graphic 10">
              <a:extLst>
                <a:ext uri="{FF2B5EF4-FFF2-40B4-BE49-F238E27FC236}">
                  <a16:creationId xmlns:a16="http://schemas.microsoft.com/office/drawing/2014/main" id="{3B167AD7-6C44-A71A-B900-C6ADA759D146}"/>
                </a:ext>
              </a:extLst>
            </p:cNvPr>
            <p:cNvSpPr/>
            <p:nvPr/>
          </p:nvSpPr>
          <p:spPr>
            <a:xfrm>
              <a:off x="630445" y="2846825"/>
              <a:ext cx="3692110" cy="582179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31" name="Graphic 10">
              <a:extLst>
                <a:ext uri="{FF2B5EF4-FFF2-40B4-BE49-F238E27FC236}">
                  <a16:creationId xmlns:a16="http://schemas.microsoft.com/office/drawing/2014/main" id="{C1EAC933-5E52-1E17-92A0-3293CC9C3165}"/>
                </a:ext>
              </a:extLst>
            </p:cNvPr>
            <p:cNvSpPr/>
            <p:nvPr/>
          </p:nvSpPr>
          <p:spPr>
            <a:xfrm flipV="1">
              <a:off x="630446" y="3429002"/>
              <a:ext cx="3692110" cy="582179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1C2470-5675-CC61-DB10-51C16653DAB0}"/>
              </a:ext>
            </a:extLst>
          </p:cNvPr>
          <p:cNvGrpSpPr/>
          <p:nvPr/>
        </p:nvGrpSpPr>
        <p:grpSpPr>
          <a:xfrm>
            <a:off x="1242647" y="2086707"/>
            <a:ext cx="8733692" cy="2595213"/>
            <a:chOff x="630445" y="2846825"/>
            <a:chExt cx="3692111" cy="1164356"/>
          </a:xfrm>
        </p:grpSpPr>
        <p:sp>
          <p:nvSpPr>
            <p:cNvPr id="19" name="Graphic 10">
              <a:extLst>
                <a:ext uri="{FF2B5EF4-FFF2-40B4-BE49-F238E27FC236}">
                  <a16:creationId xmlns:a16="http://schemas.microsoft.com/office/drawing/2014/main" id="{A98BC809-4E2C-6F3A-EACE-768F39B9CC6F}"/>
                </a:ext>
              </a:extLst>
            </p:cNvPr>
            <p:cNvSpPr/>
            <p:nvPr/>
          </p:nvSpPr>
          <p:spPr>
            <a:xfrm>
              <a:off x="630445" y="2846825"/>
              <a:ext cx="3692110" cy="582179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20" name="Graphic 10">
              <a:extLst>
                <a:ext uri="{FF2B5EF4-FFF2-40B4-BE49-F238E27FC236}">
                  <a16:creationId xmlns:a16="http://schemas.microsoft.com/office/drawing/2014/main" id="{66B59CE0-8A11-5191-9AA7-227DC7DD027A}"/>
                </a:ext>
              </a:extLst>
            </p:cNvPr>
            <p:cNvSpPr/>
            <p:nvPr/>
          </p:nvSpPr>
          <p:spPr>
            <a:xfrm flipV="1">
              <a:off x="630446" y="3429002"/>
              <a:ext cx="3692110" cy="582179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8EE3F0-A115-F3FC-F073-9AC4CF0BA4F9}"/>
              </a:ext>
            </a:extLst>
          </p:cNvPr>
          <p:cNvGrpSpPr/>
          <p:nvPr/>
        </p:nvGrpSpPr>
        <p:grpSpPr>
          <a:xfrm>
            <a:off x="4208060" y="2176081"/>
            <a:ext cx="3775880" cy="1421950"/>
            <a:chOff x="630445" y="2846825"/>
            <a:chExt cx="3692111" cy="1164356"/>
          </a:xfrm>
        </p:grpSpPr>
        <p:sp>
          <p:nvSpPr>
            <p:cNvPr id="16" name="Graphic 10">
              <a:extLst>
                <a:ext uri="{FF2B5EF4-FFF2-40B4-BE49-F238E27FC236}">
                  <a16:creationId xmlns:a16="http://schemas.microsoft.com/office/drawing/2014/main" id="{7720E259-A112-0083-2849-8CC02688D42E}"/>
                </a:ext>
              </a:extLst>
            </p:cNvPr>
            <p:cNvSpPr/>
            <p:nvPr/>
          </p:nvSpPr>
          <p:spPr>
            <a:xfrm>
              <a:off x="630445" y="2846825"/>
              <a:ext cx="3692110" cy="582179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7" name="Graphic 10">
              <a:extLst>
                <a:ext uri="{FF2B5EF4-FFF2-40B4-BE49-F238E27FC236}">
                  <a16:creationId xmlns:a16="http://schemas.microsoft.com/office/drawing/2014/main" id="{40868896-4071-61EA-777D-0378F2E66DB2}"/>
                </a:ext>
              </a:extLst>
            </p:cNvPr>
            <p:cNvSpPr/>
            <p:nvPr/>
          </p:nvSpPr>
          <p:spPr>
            <a:xfrm flipV="1">
              <a:off x="630446" y="3429002"/>
              <a:ext cx="3692110" cy="582179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AAB92AB3-A369-1D65-E26B-71E285466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2326" y="5843451"/>
            <a:ext cx="2509674" cy="101454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E23EBE4-1A4A-86EF-0925-E6A0A58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65058" y="6215173"/>
            <a:ext cx="867534" cy="27110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5367599-FC5E-4C03-BF84-F5AC0083B5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3283" y="579243"/>
            <a:ext cx="3133725" cy="552450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01DFDB4F-5613-E795-9E5B-4F99B1F4CF88}"/>
              </a:ext>
            </a:extLst>
          </p:cNvPr>
          <p:cNvSpPr txBox="1"/>
          <p:nvPr/>
        </p:nvSpPr>
        <p:spPr>
          <a:xfrm>
            <a:off x="1991544" y="2482566"/>
            <a:ext cx="8208912" cy="147732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fr-FR" sz="5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Éclairages sur les </a:t>
            </a:r>
            <a:br>
              <a:rPr lang="fr-FR" sz="5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5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besoins en compétences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227059AB-2C00-E86E-AD45-BA9A9DDC33AE}"/>
              </a:ext>
            </a:extLst>
          </p:cNvPr>
          <p:cNvSpPr txBox="1"/>
          <p:nvPr/>
        </p:nvSpPr>
        <p:spPr>
          <a:xfrm>
            <a:off x="2454566" y="4106450"/>
            <a:ext cx="7282868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Jeudi 13 Octobre 2022 Gaîté Lyrique, Paris 3e 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52600AE1-900A-1BA1-BDE0-0A7C82D022AC}"/>
              </a:ext>
            </a:extLst>
          </p:cNvPr>
          <p:cNvSpPr txBox="1"/>
          <p:nvPr/>
        </p:nvSpPr>
        <p:spPr>
          <a:xfrm>
            <a:off x="2606966" y="4258850"/>
            <a:ext cx="7282868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fr-FR" sz="2000" dirty="0">
                <a:solidFill>
                  <a:schemeClr val="tx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Jeudi 13 Octobre 2022 Gaîté Lyrique, Paris 3e </a:t>
            </a:r>
          </a:p>
        </p:txBody>
      </p:sp>
    </p:spTree>
    <p:extLst>
      <p:ext uri="{BB962C8B-B14F-4D97-AF65-F5344CB8AC3E}">
        <p14:creationId xmlns:p14="http://schemas.microsoft.com/office/powerpoint/2010/main" val="32659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4B2E0148-B493-AD29-0D7B-66C46B643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r="27132" b="-1"/>
          <a:stretch/>
        </p:blipFill>
        <p:spPr>
          <a:xfrm rot="21600000" flipH="1">
            <a:off x="-1" y="1"/>
            <a:ext cx="3776472" cy="685799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10A8786-69E9-ABA7-747C-5F9A4F4CD983}"/>
              </a:ext>
            </a:extLst>
          </p:cNvPr>
          <p:cNvGrpSpPr/>
          <p:nvPr/>
        </p:nvGrpSpPr>
        <p:grpSpPr>
          <a:xfrm>
            <a:off x="421282" y="0"/>
            <a:ext cx="2933906" cy="2351744"/>
            <a:chOff x="3505198" y="2352109"/>
            <a:chExt cx="5181603" cy="1123529"/>
          </a:xfrm>
        </p:grpSpPr>
        <p:sp>
          <p:nvSpPr>
            <p:cNvPr id="15" name="Graphic 10">
              <a:extLst>
                <a:ext uri="{FF2B5EF4-FFF2-40B4-BE49-F238E27FC236}">
                  <a16:creationId xmlns:a16="http://schemas.microsoft.com/office/drawing/2014/main" id="{896D5288-4905-DDDA-4F7E-31ABD3B8E6B6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6" name="Graphic 10">
              <a:extLst>
                <a:ext uri="{FF2B5EF4-FFF2-40B4-BE49-F238E27FC236}">
                  <a16:creationId xmlns:a16="http://schemas.microsoft.com/office/drawing/2014/main" id="{FF0B8243-5888-6115-4453-E4DAE4743EFF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7" y="529541"/>
            <a:ext cx="293390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Observatoires des métiers et des qualifications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7203F-4EB0-4BF9-CE94-D37974D1DC3C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F35AE-9A17-F628-E524-3FFC6EB8333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10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5CDDFA-CD02-24A8-E659-8E87FB2DB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06D287E-3244-49D1-9DA2-2FDE1F8F1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76" y="775834"/>
            <a:ext cx="8076432" cy="4433690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CA11596-E50A-4F1C-B829-EE73BE5F09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52"/>
          <a:stretch/>
        </p:blipFill>
        <p:spPr>
          <a:xfrm>
            <a:off x="5284358" y="1057995"/>
            <a:ext cx="5353702" cy="3375849"/>
          </a:xfrm>
          <a:prstGeom prst="rect">
            <a:avLst/>
          </a:prstGeom>
        </p:spPr>
      </p:pic>
      <p:sp>
        <p:nvSpPr>
          <p:cNvPr id="30" name="Oval 6">
            <a:hlinkClick r:id="rId9"/>
            <a:extLst>
              <a:ext uri="{FF2B5EF4-FFF2-40B4-BE49-F238E27FC236}">
                <a16:creationId xmlns:a16="http://schemas.microsoft.com/office/drawing/2014/main" id="{62E491B8-5653-497C-A18D-8EA52FA9E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010" y="5286013"/>
            <a:ext cx="3569964" cy="54395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defTabSz="914400">
              <a:spcAft>
                <a:spcPts val="300"/>
              </a:spcAft>
              <a:tabLst/>
            </a:pPr>
            <a:r>
              <a:rPr lang="fr-FR" sz="1600" spc="-1" dirty="0">
                <a:solidFill>
                  <a:schemeClr val="bg1"/>
                </a:solidFill>
                <a:latin typeface="Circular Std Bold" panose="020B0604020101020102" pitchFamily="34" charset="77"/>
                <a:ea typeface="+mn-ea"/>
              </a:rPr>
              <a:t>Projection motion design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A37B8C-EA99-49A3-B4F1-1160B8EC3C1B}"/>
              </a:ext>
            </a:extLst>
          </p:cNvPr>
          <p:cNvGrpSpPr/>
          <p:nvPr/>
        </p:nvGrpSpPr>
        <p:grpSpPr>
          <a:xfrm>
            <a:off x="9240192" y="5348912"/>
            <a:ext cx="418152" cy="418152"/>
            <a:chOff x="8935981" y="5711841"/>
            <a:chExt cx="418152" cy="418152"/>
          </a:xfrm>
        </p:grpSpPr>
        <p:sp>
          <p:nvSpPr>
            <p:cNvPr id="31" name="Oval 30">
              <a:hlinkClick r:id="rId9"/>
              <a:extLst>
                <a:ext uri="{FF2B5EF4-FFF2-40B4-BE49-F238E27FC236}">
                  <a16:creationId xmlns:a16="http://schemas.microsoft.com/office/drawing/2014/main" id="{CBB22BAD-6B6F-4291-B261-C1304867CC7F}"/>
                </a:ext>
              </a:extLst>
            </p:cNvPr>
            <p:cNvSpPr/>
            <p:nvPr/>
          </p:nvSpPr>
          <p:spPr>
            <a:xfrm>
              <a:off x="8935981" y="5711841"/>
              <a:ext cx="418152" cy="4181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ircular Std Book Italic" panose="020B0604020101020102" pitchFamily="34" charset="77"/>
              </a:endParaRPr>
            </a:p>
          </p:txBody>
        </p:sp>
        <p:pic>
          <p:nvPicPr>
            <p:cNvPr id="32" name="Graphic 31">
              <a:hlinkClick r:id="rId9"/>
              <a:extLst>
                <a:ext uri="{FF2B5EF4-FFF2-40B4-BE49-F238E27FC236}">
                  <a16:creationId xmlns:a16="http://schemas.microsoft.com/office/drawing/2014/main" id="{D9685C8D-3E2A-465F-BD04-CD0B33DDB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012471" y="5788331"/>
              <a:ext cx="265173" cy="265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8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8E5435E-837C-36BA-52BB-D6D452105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50734"/>
            <a:ext cx="4101804" cy="23072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7E5A9C-60CB-355B-04C5-A7A6DCBFE285}"/>
              </a:ext>
            </a:extLst>
          </p:cNvPr>
          <p:cNvSpPr/>
          <p:nvPr/>
        </p:nvSpPr>
        <p:spPr>
          <a:xfrm>
            <a:off x="569051" y="1254876"/>
            <a:ext cx="11053898" cy="48156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6" y="382568"/>
            <a:ext cx="9107958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Observatoires des métiers et des qualifications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7203F-4EB0-4BF9-CE94-D37974D1DC3C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F35AE-9A17-F628-E524-3FFC6EB8333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11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5CDDFA-CD02-24A8-E659-8E87FB2DB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29EB3-8633-46BC-8F86-3DA66C547D90}"/>
              </a:ext>
            </a:extLst>
          </p:cNvPr>
          <p:cNvSpPr txBox="1"/>
          <p:nvPr/>
        </p:nvSpPr>
        <p:spPr>
          <a:xfrm>
            <a:off x="1712185" y="4033892"/>
            <a:ext cx="5234880" cy="11079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Observatoire des métiers du numérique, de l’ingénierie, du conseil et de l’évènement</a:t>
            </a: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21192AF0-8BC7-4A7E-B010-40EC808DDC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8" r="25418"/>
          <a:stretch/>
        </p:blipFill>
        <p:spPr>
          <a:xfrm>
            <a:off x="3674093" y="2183523"/>
            <a:ext cx="1311064" cy="1714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763FD0-9E7D-5C67-801D-CC6B0AADB92B}"/>
              </a:ext>
            </a:extLst>
          </p:cNvPr>
          <p:cNvSpPr/>
          <p:nvPr/>
        </p:nvSpPr>
        <p:spPr>
          <a:xfrm>
            <a:off x="8098896" y="1254874"/>
            <a:ext cx="3524053" cy="48156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237F6-73B4-4ED2-80EE-42AB0CD48382}"/>
              </a:ext>
            </a:extLst>
          </p:cNvPr>
          <p:cNvSpPr txBox="1"/>
          <p:nvPr/>
        </p:nvSpPr>
        <p:spPr>
          <a:xfrm>
            <a:off x="8146402" y="3941798"/>
            <a:ext cx="3327484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Véronique VLAEMINCK VEPER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261EF-343B-428F-B1BA-AFD9EC2E1CFD}"/>
              </a:ext>
            </a:extLst>
          </p:cNvPr>
          <p:cNvSpPr txBox="1"/>
          <p:nvPr/>
        </p:nvSpPr>
        <p:spPr>
          <a:xfrm>
            <a:off x="8353651" y="4742339"/>
            <a:ext cx="309536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consultante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Ressources &amp; Changement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Partenaire d’Atlas sur les prestations d’appui conseil RH</a:t>
            </a:r>
          </a:p>
        </p:txBody>
      </p:sp>
      <p:cxnSp>
        <p:nvCxnSpPr>
          <p:cNvPr id="15" name="Straight Connector 26">
            <a:extLst>
              <a:ext uri="{FF2B5EF4-FFF2-40B4-BE49-F238E27FC236}">
                <a16:creationId xmlns:a16="http://schemas.microsoft.com/office/drawing/2014/main" id="{90378F8A-201E-426E-9E24-25C03FD6E01F}"/>
              </a:ext>
            </a:extLst>
          </p:cNvPr>
          <p:cNvCxnSpPr>
            <a:cxnSpLocks/>
          </p:cNvCxnSpPr>
          <p:nvPr/>
        </p:nvCxnSpPr>
        <p:spPr>
          <a:xfrm>
            <a:off x="8897655" y="3658388"/>
            <a:ext cx="196949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5">
            <a:extLst>
              <a:ext uri="{FF2B5EF4-FFF2-40B4-BE49-F238E27FC236}">
                <a16:creationId xmlns:a16="http://schemas.microsoft.com/office/drawing/2014/main" id="{19AA1D7C-CD07-4CEA-B204-C66FE6D9BC02}"/>
              </a:ext>
            </a:extLst>
          </p:cNvPr>
          <p:cNvSpPr txBox="1"/>
          <p:nvPr/>
        </p:nvSpPr>
        <p:spPr>
          <a:xfrm>
            <a:off x="8246724" y="2167730"/>
            <a:ext cx="3327484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Pascal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PRADOT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4FFEFA0C-CC92-4792-B491-1472A18F62A5}"/>
              </a:ext>
            </a:extLst>
          </p:cNvPr>
          <p:cNvSpPr txBox="1"/>
          <p:nvPr/>
        </p:nvSpPr>
        <p:spPr>
          <a:xfrm>
            <a:off x="8362785" y="2979159"/>
            <a:ext cx="309536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Membre de l’OPIIEC</a:t>
            </a:r>
          </a:p>
        </p:txBody>
      </p:sp>
    </p:spTree>
    <p:extLst>
      <p:ext uri="{BB962C8B-B14F-4D97-AF65-F5344CB8AC3E}">
        <p14:creationId xmlns:p14="http://schemas.microsoft.com/office/powerpoint/2010/main" val="245835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095999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22151" r="1" b="10672"/>
          <a:stretch/>
        </p:blipFill>
        <p:spPr>
          <a:xfrm rot="16200000" flipH="1">
            <a:off x="-380997" y="381004"/>
            <a:ext cx="6857997" cy="60959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2AA18A-5F5C-ECA0-6A2F-10349DFB88F2}"/>
              </a:ext>
            </a:extLst>
          </p:cNvPr>
          <p:cNvGrpSpPr/>
          <p:nvPr/>
        </p:nvGrpSpPr>
        <p:grpSpPr>
          <a:xfrm>
            <a:off x="970613" y="2500752"/>
            <a:ext cx="4154777" cy="1856502"/>
            <a:chOff x="940776" y="3791148"/>
            <a:chExt cx="5181603" cy="1123529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701261A6-DACB-583F-BA9A-E034B72AD554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4" name="Graphic 10">
              <a:extLst>
                <a:ext uri="{FF2B5EF4-FFF2-40B4-BE49-F238E27FC236}">
                  <a16:creationId xmlns:a16="http://schemas.microsoft.com/office/drawing/2014/main" id="{03BF3D77-A78E-C435-F128-47018A381663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2CA64A8-86DF-BBF2-1AAD-17DB936CC74B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fr-F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5FB670"/>
                </a:solidFill>
                <a:effectLst/>
                <a:uLnTx/>
                <a:uFillTx/>
                <a:latin typeface="Circular Pro Book"/>
                <a:cs typeface="Circular Std Black Italic" panose="020B0604020101020102" pitchFamily="34" charset="77"/>
              </a:defRPr>
            </a:lvl1pPr>
          </a:lstStyle>
          <a:p>
            <a:r>
              <a:rPr lang="fr-FR" dirty="0">
                <a:latin typeface="Circular Std Boo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C91F8E-5D73-B468-1E35-400E9A3BF934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12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8979212E-F8E7-C1CD-8E70-000C673D0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1136003" y="2875005"/>
            <a:ext cx="3887072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Question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0020D-70A6-93BB-C096-35DE27DD7FD9}"/>
              </a:ext>
            </a:extLst>
          </p:cNvPr>
          <p:cNvSpPr txBox="1"/>
          <p:nvPr/>
        </p:nvSpPr>
        <p:spPr>
          <a:xfrm>
            <a:off x="6994183" y="2050550"/>
            <a:ext cx="4299630" cy="14773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Combien d’études prospectives sont livrées chaque année par Atlas et ses observatoires de branche 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B5DE32-2455-40B4-8200-64DAB47635B6}"/>
              </a:ext>
            </a:extLst>
          </p:cNvPr>
          <p:cNvSpPr/>
          <p:nvPr/>
        </p:nvSpPr>
        <p:spPr>
          <a:xfrm>
            <a:off x="8649050" y="930835"/>
            <a:ext cx="989895" cy="9898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BFE861-9C43-F351-8ADA-8078E917E727}"/>
              </a:ext>
            </a:extLst>
          </p:cNvPr>
          <p:cNvSpPr/>
          <p:nvPr/>
        </p:nvSpPr>
        <p:spPr>
          <a:xfrm>
            <a:off x="7121548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5 études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2A2CE8-9E46-4445-CD6E-E02650FD2DFC}"/>
              </a:ext>
            </a:extLst>
          </p:cNvPr>
          <p:cNvSpPr/>
          <p:nvPr/>
        </p:nvSpPr>
        <p:spPr>
          <a:xfrm>
            <a:off x="9223522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10 études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5BD95C-E6DF-044C-BA15-51A167B5FD3C}"/>
              </a:ext>
            </a:extLst>
          </p:cNvPr>
          <p:cNvSpPr/>
          <p:nvPr/>
        </p:nvSpPr>
        <p:spPr>
          <a:xfrm>
            <a:off x="7121548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20 études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CFE07F-3165-3790-21A9-2700657362FC}"/>
              </a:ext>
            </a:extLst>
          </p:cNvPr>
          <p:cNvSpPr/>
          <p:nvPr/>
        </p:nvSpPr>
        <p:spPr>
          <a:xfrm>
            <a:off x="9223522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30 études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48C130-127E-F61F-27DA-646BA44AA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847433" y="1129219"/>
            <a:ext cx="593128" cy="5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3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DFF59F7-E5B2-EF83-EC63-B23E7697E318}"/>
              </a:ext>
            </a:extLst>
          </p:cNvPr>
          <p:cNvSpPr/>
          <p:nvPr/>
        </p:nvSpPr>
        <p:spPr>
          <a:xfrm>
            <a:off x="3798556" y="0"/>
            <a:ext cx="839344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28AE4A-22DC-4B79-9A7F-CE6CE410A387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9D85A4-2831-4529-B605-06FF8637998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13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5D32E075-6464-46FF-B1D4-813012678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6D9D826-22BB-4DA4-5A88-34E065B35F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" r="27132" b="-1"/>
          <a:stretch/>
        </p:blipFill>
        <p:spPr>
          <a:xfrm rot="21600000" flipH="1">
            <a:off x="-1" y="1"/>
            <a:ext cx="3776472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7CCA2B0-1385-062F-E388-710C63F656D4}"/>
              </a:ext>
            </a:extLst>
          </p:cNvPr>
          <p:cNvGrpSpPr/>
          <p:nvPr/>
        </p:nvGrpSpPr>
        <p:grpSpPr>
          <a:xfrm>
            <a:off x="421282" y="0"/>
            <a:ext cx="2933906" cy="2351744"/>
            <a:chOff x="3505198" y="2352109"/>
            <a:chExt cx="5181603" cy="1123529"/>
          </a:xfrm>
        </p:grpSpPr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0B7C119B-0D8F-2EA9-2515-4E9E095E9334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0" name="Graphic 10">
              <a:extLst>
                <a:ext uri="{FF2B5EF4-FFF2-40B4-BE49-F238E27FC236}">
                  <a16:creationId xmlns:a16="http://schemas.microsoft.com/office/drawing/2014/main" id="{CD32BF41-58C1-2F13-614F-39A09AF4ADB6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ABF76AE-42B7-CBE1-0181-647A8640C4E1}"/>
              </a:ext>
            </a:extLst>
          </p:cNvPr>
          <p:cNvSpPr txBox="1"/>
          <p:nvPr/>
        </p:nvSpPr>
        <p:spPr>
          <a:xfrm>
            <a:off x="443367" y="529541"/>
            <a:ext cx="2933905" cy="12926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Observatoires des métiers et des qualifications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DA5B6F-72E7-4F54-B4A7-086553A493A2}"/>
              </a:ext>
            </a:extLst>
          </p:cNvPr>
          <p:cNvSpPr/>
          <p:nvPr/>
        </p:nvSpPr>
        <p:spPr>
          <a:xfrm>
            <a:off x="4332786" y="3227992"/>
            <a:ext cx="2371637" cy="24885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2031FD-3C98-4D47-8A93-2E5A97B30215}"/>
              </a:ext>
            </a:extLst>
          </p:cNvPr>
          <p:cNvSpPr/>
          <p:nvPr/>
        </p:nvSpPr>
        <p:spPr>
          <a:xfrm>
            <a:off x="6829339" y="3227992"/>
            <a:ext cx="2371637" cy="24885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6513EF-5834-460D-863F-299FB714BCC2}"/>
              </a:ext>
            </a:extLst>
          </p:cNvPr>
          <p:cNvSpPr/>
          <p:nvPr/>
        </p:nvSpPr>
        <p:spPr>
          <a:xfrm>
            <a:off x="9325891" y="3227992"/>
            <a:ext cx="2371637" cy="24885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C7BAF6B-30E2-4CFD-86BF-7D07D3354B29}"/>
              </a:ext>
            </a:extLst>
          </p:cNvPr>
          <p:cNvSpPr txBox="1"/>
          <p:nvPr/>
        </p:nvSpPr>
        <p:spPr>
          <a:xfrm>
            <a:off x="4709729" y="3446541"/>
            <a:ext cx="1109642" cy="809212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30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540543-3341-4034-AD70-BA652445AE14}"/>
              </a:ext>
            </a:extLst>
          </p:cNvPr>
          <p:cNvSpPr txBox="1"/>
          <p:nvPr/>
        </p:nvSpPr>
        <p:spPr>
          <a:xfrm>
            <a:off x="4709729" y="4443922"/>
            <a:ext cx="1696872" cy="43158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Études livrées chaque année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F9BDF3-5FA4-4351-91CA-FCF3B8119FF1}"/>
              </a:ext>
            </a:extLst>
          </p:cNvPr>
          <p:cNvCxnSpPr/>
          <p:nvPr/>
        </p:nvCxnSpPr>
        <p:spPr>
          <a:xfrm>
            <a:off x="4709729" y="4325027"/>
            <a:ext cx="75741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30">
            <a:extLst>
              <a:ext uri="{FF2B5EF4-FFF2-40B4-BE49-F238E27FC236}">
                <a16:creationId xmlns:a16="http://schemas.microsoft.com/office/drawing/2014/main" id="{36686F27-02EA-42D1-BCDB-B55D0F0897F7}"/>
              </a:ext>
            </a:extLst>
          </p:cNvPr>
          <p:cNvSpPr txBox="1"/>
          <p:nvPr/>
        </p:nvSpPr>
        <p:spPr>
          <a:xfrm>
            <a:off x="7143824" y="3446541"/>
            <a:ext cx="1109642" cy="809212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7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7" name="ZoneTexte 32">
            <a:extLst>
              <a:ext uri="{FF2B5EF4-FFF2-40B4-BE49-F238E27FC236}">
                <a16:creationId xmlns:a16="http://schemas.microsoft.com/office/drawing/2014/main" id="{BE4DA47C-CA83-4293-BD8F-117429389146}"/>
              </a:ext>
            </a:extLst>
          </p:cNvPr>
          <p:cNvSpPr txBox="1"/>
          <p:nvPr/>
        </p:nvSpPr>
        <p:spPr>
          <a:xfrm>
            <a:off x="7143824" y="4443922"/>
            <a:ext cx="1827898" cy="86315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Collaborateurs dédiés à l’accompagnement des branches et des observatoires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9F2A8B-9FAE-4429-876E-001FEF32507C}"/>
              </a:ext>
            </a:extLst>
          </p:cNvPr>
          <p:cNvCxnSpPr>
            <a:cxnSpLocks/>
          </p:cNvCxnSpPr>
          <p:nvPr/>
        </p:nvCxnSpPr>
        <p:spPr>
          <a:xfrm>
            <a:off x="7143824" y="4325027"/>
            <a:ext cx="75741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9">
            <a:extLst>
              <a:ext uri="{FF2B5EF4-FFF2-40B4-BE49-F238E27FC236}">
                <a16:creationId xmlns:a16="http://schemas.microsoft.com/office/drawing/2014/main" id="{02C4F854-AAF9-4E1A-BBD1-EF9536138891}"/>
              </a:ext>
            </a:extLst>
          </p:cNvPr>
          <p:cNvSpPr txBox="1"/>
          <p:nvPr/>
        </p:nvSpPr>
        <p:spPr>
          <a:xfrm>
            <a:off x="9702834" y="3446541"/>
            <a:ext cx="1109642" cy="809212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150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2" name="ZoneTexte 10">
            <a:extLst>
              <a:ext uri="{FF2B5EF4-FFF2-40B4-BE49-F238E27FC236}">
                <a16:creationId xmlns:a16="http://schemas.microsoft.com/office/drawing/2014/main" id="{8CA76595-E85F-42B6-B26C-5C5F4071CDA4}"/>
              </a:ext>
            </a:extLst>
          </p:cNvPr>
          <p:cNvSpPr txBox="1"/>
          <p:nvPr/>
        </p:nvSpPr>
        <p:spPr>
          <a:xfrm>
            <a:off x="9702834" y="4443922"/>
            <a:ext cx="1696872" cy="86315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Réunions paritaires organisées chaque année sur la prospective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A31A29-8F2F-4C68-9ADB-517B0B569F2E}"/>
              </a:ext>
            </a:extLst>
          </p:cNvPr>
          <p:cNvCxnSpPr>
            <a:cxnSpLocks/>
          </p:cNvCxnSpPr>
          <p:nvPr/>
        </p:nvCxnSpPr>
        <p:spPr>
          <a:xfrm>
            <a:off x="9702834" y="4325027"/>
            <a:ext cx="75741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DE23CF4-FDF2-41D7-B366-6D21261C996A}"/>
              </a:ext>
            </a:extLst>
          </p:cNvPr>
          <p:cNvSpPr txBox="1"/>
          <p:nvPr/>
        </p:nvSpPr>
        <p:spPr>
          <a:xfrm>
            <a:off x="7551339" y="1427568"/>
            <a:ext cx="2840763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Mathieu CARRIER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6C89B-4D94-436F-B647-3B0A028317EB}"/>
              </a:ext>
            </a:extLst>
          </p:cNvPr>
          <p:cNvSpPr txBox="1"/>
          <p:nvPr/>
        </p:nvSpPr>
        <p:spPr>
          <a:xfrm>
            <a:off x="7551340" y="1831789"/>
            <a:ext cx="2840763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fr-FR" dirty="0">
                <a:latin typeface="Circular Std Book Italic" panose="020B0604020101020102" pitchFamily="34" charset="77"/>
              </a:rPr>
              <a:t>Directeur Ingénierie et Innovation d’Atlas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22D3F9-ADEF-9213-D344-28A0684C6D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0" t="100" r="22280" b="16696"/>
          <a:stretch/>
        </p:blipFill>
        <p:spPr>
          <a:xfrm>
            <a:off x="5268469" y="935868"/>
            <a:ext cx="1941618" cy="19416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28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669026-DAAF-4D4B-BCD8-27D04370E0A5}"/>
              </a:ext>
            </a:extLst>
          </p:cNvPr>
          <p:cNvSpPr/>
          <p:nvPr/>
        </p:nvSpPr>
        <p:spPr>
          <a:xfrm>
            <a:off x="5929413" y="5"/>
            <a:ext cx="6262587" cy="6857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9D3898-4D84-9AEC-C762-CA1631E852AD}"/>
              </a:ext>
            </a:extLst>
          </p:cNvPr>
          <p:cNvSpPr/>
          <p:nvPr/>
        </p:nvSpPr>
        <p:spPr>
          <a:xfrm>
            <a:off x="6264722" y="442762"/>
            <a:ext cx="5591969" cy="56264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06604EB7-724B-9834-F836-BED21B763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50734"/>
            <a:ext cx="4101804" cy="2307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6" y="382568"/>
            <a:ext cx="470013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Observatoires des </a:t>
            </a:r>
            <a:b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métiers et des qualifications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7203F-4EB0-4BF9-CE94-D37974D1DC3C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F35AE-9A17-F628-E524-3FFC6EB8333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14</a:t>
            </a:fld>
            <a:endParaRPr lang="fr-FR" sz="10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5CDDFA-CD02-24A8-E659-8E87FB2DB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pic>
        <p:nvPicPr>
          <p:cNvPr id="13" name="Image 16">
            <a:hlinkClick r:id="rId7"/>
            <a:extLst>
              <a:ext uri="{FF2B5EF4-FFF2-40B4-BE49-F238E27FC236}">
                <a16:creationId xmlns:a16="http://schemas.microsoft.com/office/drawing/2014/main" id="{4FD6AE84-5B6D-482C-AE2C-FCB19E9122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2" t="1622" r="52053" b="2989"/>
          <a:stretch/>
        </p:blipFill>
        <p:spPr>
          <a:xfrm>
            <a:off x="6475449" y="2196512"/>
            <a:ext cx="2495708" cy="3577442"/>
          </a:xfrm>
          <a:prstGeom prst="rect">
            <a:avLst/>
          </a:prstGeom>
          <a:effectLst/>
        </p:spPr>
      </p:pic>
      <p:pic>
        <p:nvPicPr>
          <p:cNvPr id="32" name="Image 16">
            <a:hlinkClick r:id="rId7"/>
            <a:extLst>
              <a:ext uri="{FF2B5EF4-FFF2-40B4-BE49-F238E27FC236}">
                <a16:creationId xmlns:a16="http://schemas.microsoft.com/office/drawing/2014/main" id="{6D99B5F2-97C5-405E-AA4C-485036D18D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625" t="1622" r="4520" b="2989"/>
          <a:stretch/>
        </p:blipFill>
        <p:spPr>
          <a:xfrm>
            <a:off x="9186457" y="2196512"/>
            <a:ext cx="2459506" cy="3577442"/>
          </a:xfrm>
          <a:prstGeom prst="rect">
            <a:avLst/>
          </a:prstGeom>
          <a:effectLst/>
        </p:spPr>
      </p:pic>
      <p:pic>
        <p:nvPicPr>
          <p:cNvPr id="14" name="Image 18">
            <a:extLst>
              <a:ext uri="{FF2B5EF4-FFF2-40B4-BE49-F238E27FC236}">
                <a16:creationId xmlns:a16="http://schemas.microsoft.com/office/drawing/2014/main" id="{8D46418C-9EBD-4BD0-9363-39870BDA17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5449" y="738014"/>
            <a:ext cx="5170514" cy="1422918"/>
          </a:xfrm>
          <a:prstGeom prst="rect">
            <a:avLst/>
          </a:prstGeom>
          <a:effectLst/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E3CD893-A3DC-520B-3653-870A7673051A}"/>
              </a:ext>
            </a:extLst>
          </p:cNvPr>
          <p:cNvSpPr txBox="1"/>
          <p:nvPr/>
        </p:nvSpPr>
        <p:spPr>
          <a:xfrm>
            <a:off x="443366" y="1875263"/>
            <a:ext cx="4233431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Espace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1958D22-2B8D-4B8B-8B27-04D624947CC9}"/>
              </a:ext>
            </a:extLst>
          </p:cNvPr>
          <p:cNvCxnSpPr>
            <a:cxnSpLocks/>
          </p:cNvCxnSpPr>
          <p:nvPr/>
        </p:nvCxnSpPr>
        <p:spPr>
          <a:xfrm>
            <a:off x="443366" y="1573974"/>
            <a:ext cx="423343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 descr="12_ODS_ProspectiveAtlas">
            <a:extLst>
              <a:ext uri="{FF2B5EF4-FFF2-40B4-BE49-F238E27FC236}">
                <a16:creationId xmlns:a16="http://schemas.microsoft.com/office/drawing/2014/main" id="{AA15AE05-D066-5CE2-4300-9757FA473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t="17012" r="2706" b="18815"/>
          <a:stretch/>
        </p:blipFill>
        <p:spPr bwMode="auto">
          <a:xfrm>
            <a:off x="443366" y="2242154"/>
            <a:ext cx="4233431" cy="7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ADAAC11-6213-1E2F-2763-E3A9002C4883}"/>
              </a:ext>
            </a:extLst>
          </p:cNvPr>
          <p:cNvSpPr/>
          <p:nvPr/>
        </p:nvSpPr>
        <p:spPr>
          <a:xfrm>
            <a:off x="448857" y="3466433"/>
            <a:ext cx="4796153" cy="19818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ADDF44E1-7076-D819-849C-781AECC14C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47582" y="3972366"/>
            <a:ext cx="970024" cy="9700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1DC3F34-C45B-B410-87F4-A901152B5034}"/>
              </a:ext>
            </a:extLst>
          </p:cNvPr>
          <p:cNvSpPr txBox="1"/>
          <p:nvPr/>
        </p:nvSpPr>
        <p:spPr>
          <a:xfrm>
            <a:off x="2085792" y="3910304"/>
            <a:ext cx="17939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Objectif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8305A59-9C18-53B0-9137-C37BFCE1E92B}"/>
              </a:ext>
            </a:extLst>
          </p:cNvPr>
          <p:cNvSpPr txBox="1"/>
          <p:nvPr/>
        </p:nvSpPr>
        <p:spPr>
          <a:xfrm>
            <a:off x="2085792" y="4358121"/>
            <a:ext cx="283126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Relayer les études et les contenus diffusés par les observatoires de branches et Atlas</a:t>
            </a:r>
          </a:p>
        </p:txBody>
      </p:sp>
      <p:sp>
        <p:nvSpPr>
          <p:cNvPr id="50" name="Oval 6">
            <a:hlinkClick r:id="rId13"/>
            <a:extLst>
              <a:ext uri="{FF2B5EF4-FFF2-40B4-BE49-F238E27FC236}">
                <a16:creationId xmlns:a16="http://schemas.microsoft.com/office/drawing/2014/main" id="{FB9353A5-15F3-2410-6CF9-11FD2816C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66" y="5777956"/>
            <a:ext cx="4801644" cy="54395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defTabSz="914400">
              <a:spcAft>
                <a:spcPts val="300"/>
              </a:spcAft>
              <a:tabLst/>
            </a:pPr>
            <a:r>
              <a:rPr lang="fr-FR" sz="1200" spc="-1" dirty="0">
                <a:solidFill>
                  <a:schemeClr val="bg1"/>
                </a:solidFill>
                <a:latin typeface="Circular Std Bold" panose="020B0604020101020102" pitchFamily="34" charset="77"/>
                <a:ea typeface="+mn-ea"/>
              </a:rPr>
              <a:t>https://</a:t>
            </a:r>
            <a:r>
              <a:rPr lang="fr-FR" sz="1200" spc="-1" dirty="0" err="1">
                <a:solidFill>
                  <a:schemeClr val="bg1"/>
                </a:solidFill>
                <a:latin typeface="Circular Std Bold" panose="020B0604020101020102" pitchFamily="34" charset="77"/>
                <a:ea typeface="+mn-ea"/>
              </a:rPr>
              <a:t>www.opco-atlas.fr</a:t>
            </a:r>
            <a:r>
              <a:rPr lang="fr-FR" sz="1200" spc="-1" dirty="0">
                <a:solidFill>
                  <a:schemeClr val="bg1"/>
                </a:solidFill>
                <a:latin typeface="Circular Std Bold" panose="020B0604020101020102" pitchFamily="34" charset="77"/>
                <a:ea typeface="+mn-ea"/>
              </a:rPr>
              <a:t>/</a:t>
            </a:r>
            <a:r>
              <a:rPr lang="fr-FR" sz="1200" spc="-1" dirty="0" err="1">
                <a:solidFill>
                  <a:schemeClr val="bg1"/>
                </a:solidFill>
                <a:latin typeface="Circular Std Bold" panose="020B0604020101020102" pitchFamily="34" charset="77"/>
                <a:ea typeface="+mn-ea"/>
              </a:rPr>
              <a:t>prospectiveAtlas.html</a:t>
            </a:r>
            <a:endParaRPr lang="fr-FR" sz="1200" spc="-1" dirty="0">
              <a:solidFill>
                <a:schemeClr val="bg1"/>
              </a:solidFill>
              <a:latin typeface="Circular Std Bold" panose="020B0604020101020102" pitchFamily="34" charset="77"/>
              <a:ea typeface="+mn-ea"/>
            </a:endParaRPr>
          </a:p>
        </p:txBody>
      </p:sp>
      <p:sp>
        <p:nvSpPr>
          <p:cNvPr id="51" name="Oval 50">
            <a:hlinkClick r:id="rId13"/>
            <a:extLst>
              <a:ext uri="{FF2B5EF4-FFF2-40B4-BE49-F238E27FC236}">
                <a16:creationId xmlns:a16="http://schemas.microsoft.com/office/drawing/2014/main" id="{2CE66C80-8152-0599-DFD3-199BA3655823}"/>
              </a:ext>
            </a:extLst>
          </p:cNvPr>
          <p:cNvSpPr/>
          <p:nvPr/>
        </p:nvSpPr>
        <p:spPr>
          <a:xfrm>
            <a:off x="521139" y="5840855"/>
            <a:ext cx="418152" cy="4181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52" name="Graphic 51">
            <a:hlinkClick r:id="rId13"/>
            <a:extLst>
              <a:ext uri="{FF2B5EF4-FFF2-40B4-BE49-F238E27FC236}">
                <a16:creationId xmlns:a16="http://schemas.microsoft.com/office/drawing/2014/main" id="{866D8652-F431-CE08-86F5-16CEF42AA5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97629" y="5917345"/>
            <a:ext cx="265173" cy="26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669026-DAAF-4D4B-BCD8-27D04370E0A5}"/>
              </a:ext>
            </a:extLst>
          </p:cNvPr>
          <p:cNvSpPr/>
          <p:nvPr/>
        </p:nvSpPr>
        <p:spPr>
          <a:xfrm>
            <a:off x="5929413" y="5"/>
            <a:ext cx="6262587" cy="6857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9C85DA-5E3B-BF9A-71FA-E5528ADBA000}"/>
              </a:ext>
            </a:extLst>
          </p:cNvPr>
          <p:cNvSpPr/>
          <p:nvPr/>
        </p:nvSpPr>
        <p:spPr>
          <a:xfrm>
            <a:off x="6264722" y="442762"/>
            <a:ext cx="5591969" cy="56264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0C11E6D1-EE94-4835-BA9B-FD541BAF2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50734"/>
            <a:ext cx="4101804" cy="2307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6" y="382568"/>
            <a:ext cx="470013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Observatoires des </a:t>
            </a:r>
            <a:b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métiers et des qualifications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7203F-4EB0-4BF9-CE94-D37974D1DC3C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F35AE-9A17-F628-E524-3FFC6EB8333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15</a:t>
            </a:fld>
            <a:endParaRPr lang="fr-FR" sz="10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5CDDFA-CD02-24A8-E659-8E87FB2DB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F8CC800-5766-9DC1-157E-A7AECD7F73C3}"/>
              </a:ext>
            </a:extLst>
          </p:cNvPr>
          <p:cNvGrpSpPr/>
          <p:nvPr/>
        </p:nvGrpSpPr>
        <p:grpSpPr>
          <a:xfrm>
            <a:off x="6865032" y="1258972"/>
            <a:ext cx="4391350" cy="4528218"/>
            <a:chOff x="6865030" y="1178633"/>
            <a:chExt cx="4391350" cy="4528218"/>
          </a:xfrm>
        </p:grpSpPr>
        <p:pic>
          <p:nvPicPr>
            <p:cNvPr id="18" name="Image 16">
              <a:hlinkClick r:id="rId7"/>
              <a:extLst>
                <a:ext uri="{FF2B5EF4-FFF2-40B4-BE49-F238E27FC236}">
                  <a16:creationId xmlns:a16="http://schemas.microsoft.com/office/drawing/2014/main" id="{8F0D4A4E-0E13-C584-4302-A252B5409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5030" y="1178633"/>
              <a:ext cx="4391350" cy="2609716"/>
            </a:xfrm>
            <a:prstGeom prst="rect">
              <a:avLst/>
            </a:prstGeom>
            <a:effectLst/>
          </p:spPr>
        </p:pic>
        <p:pic>
          <p:nvPicPr>
            <p:cNvPr id="19" name="Image 6">
              <a:extLst>
                <a:ext uri="{FF2B5EF4-FFF2-40B4-BE49-F238E27FC236}">
                  <a16:creationId xmlns:a16="http://schemas.microsoft.com/office/drawing/2014/main" id="{C5DB14BA-5E51-EE47-FFD5-4F46B1698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65030" y="3942049"/>
              <a:ext cx="4391350" cy="1764802"/>
            </a:xfrm>
            <a:prstGeom prst="rect">
              <a:avLst/>
            </a:prstGeom>
            <a:effectLst/>
          </p:spPr>
        </p:pic>
      </p:grpSp>
      <p:pic>
        <p:nvPicPr>
          <p:cNvPr id="20" name="Image 8">
            <a:extLst>
              <a:ext uri="{FF2B5EF4-FFF2-40B4-BE49-F238E27FC236}">
                <a16:creationId xmlns:a16="http://schemas.microsoft.com/office/drawing/2014/main" id="{A9C2AD9E-B942-0920-7C31-5A269462EB2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26" t="16671" r="72169" b="12890"/>
          <a:stretch/>
        </p:blipFill>
        <p:spPr>
          <a:xfrm>
            <a:off x="6602083" y="724778"/>
            <a:ext cx="1434996" cy="339136"/>
          </a:xfrm>
          <a:prstGeom prst="rect">
            <a:avLst/>
          </a:prstGeom>
          <a:effectLst/>
        </p:spPr>
      </p:pic>
      <p:pic>
        <p:nvPicPr>
          <p:cNvPr id="21" name="Image 8">
            <a:extLst>
              <a:ext uri="{FF2B5EF4-FFF2-40B4-BE49-F238E27FC236}">
                <a16:creationId xmlns:a16="http://schemas.microsoft.com/office/drawing/2014/main" id="{3DA3CA26-880D-9F9A-BAD5-1B7644BDAD1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537" t="16671" r="47257" b="12890"/>
          <a:stretch/>
        </p:blipFill>
        <p:spPr>
          <a:xfrm>
            <a:off x="8037079" y="724778"/>
            <a:ext cx="1202229" cy="339136"/>
          </a:xfrm>
          <a:prstGeom prst="rect">
            <a:avLst/>
          </a:prstGeom>
          <a:effectLst/>
        </p:spPr>
      </p:pic>
      <p:pic>
        <p:nvPicPr>
          <p:cNvPr id="22" name="Image 8">
            <a:extLst>
              <a:ext uri="{FF2B5EF4-FFF2-40B4-BE49-F238E27FC236}">
                <a16:creationId xmlns:a16="http://schemas.microsoft.com/office/drawing/2014/main" id="{C673570B-305E-F928-3D96-A2806A9A88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5033" t="16671" r="26425" b="12890"/>
          <a:stretch/>
        </p:blipFill>
        <p:spPr>
          <a:xfrm>
            <a:off x="9239309" y="724778"/>
            <a:ext cx="1003839" cy="339136"/>
          </a:xfrm>
          <a:prstGeom prst="rect">
            <a:avLst/>
          </a:prstGeom>
          <a:effectLst/>
        </p:spPr>
      </p:pic>
      <p:pic>
        <p:nvPicPr>
          <p:cNvPr id="23" name="Image 8">
            <a:extLst>
              <a:ext uri="{FF2B5EF4-FFF2-40B4-BE49-F238E27FC236}">
                <a16:creationId xmlns:a16="http://schemas.microsoft.com/office/drawing/2014/main" id="{17F75702-5203-8715-F179-7EE84D6744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5648" t="16671" r="773" b="12890"/>
          <a:stretch/>
        </p:blipFill>
        <p:spPr>
          <a:xfrm>
            <a:off x="10242785" y="724778"/>
            <a:ext cx="1276545" cy="339136"/>
          </a:xfrm>
          <a:prstGeom prst="rect">
            <a:avLst/>
          </a:prstGeom>
          <a:effectLst/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5A15AA32-A0E0-8C87-D5C5-95EF27ECD548}"/>
              </a:ext>
            </a:extLst>
          </p:cNvPr>
          <p:cNvSpPr/>
          <p:nvPr/>
        </p:nvSpPr>
        <p:spPr>
          <a:xfrm>
            <a:off x="1353189" y="2262296"/>
            <a:ext cx="3223030" cy="3141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9FBEB2D-A2B2-9ACD-E06F-C3F3660BF9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473704" y="2701659"/>
            <a:ext cx="970024" cy="97002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0A56331-E51C-CAE4-CC03-6BFBED6A4182}"/>
              </a:ext>
            </a:extLst>
          </p:cNvPr>
          <p:cNvSpPr txBox="1"/>
          <p:nvPr/>
        </p:nvSpPr>
        <p:spPr>
          <a:xfrm>
            <a:off x="1547429" y="3855996"/>
            <a:ext cx="283455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Tendances en emploi 2022 sur le périmètre Atlas</a:t>
            </a:r>
          </a:p>
        </p:txBody>
      </p:sp>
    </p:spTree>
    <p:extLst>
      <p:ext uri="{BB962C8B-B14F-4D97-AF65-F5344CB8AC3E}">
        <p14:creationId xmlns:p14="http://schemas.microsoft.com/office/powerpoint/2010/main" val="17041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7F0ABF-D610-042F-A62D-4078B965D7C3}"/>
              </a:ext>
            </a:extLst>
          </p:cNvPr>
          <p:cNvSpPr/>
          <p:nvPr/>
        </p:nvSpPr>
        <p:spPr>
          <a:xfrm>
            <a:off x="0" y="-1"/>
            <a:ext cx="6095999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B8DA36-60DA-74AF-1D8C-8447CE56C7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2151" r="1" b="10672"/>
          <a:stretch/>
        </p:blipFill>
        <p:spPr>
          <a:xfrm rot="16200000" flipH="1">
            <a:off x="-380997" y="381004"/>
            <a:ext cx="6857997" cy="60959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FE4FE23-5C8C-1687-B9DA-9423E36EC535}"/>
              </a:ext>
            </a:extLst>
          </p:cNvPr>
          <p:cNvGrpSpPr/>
          <p:nvPr/>
        </p:nvGrpSpPr>
        <p:grpSpPr>
          <a:xfrm>
            <a:off x="868300" y="2216652"/>
            <a:ext cx="1976667" cy="1856502"/>
            <a:chOff x="940776" y="3791148"/>
            <a:chExt cx="5181603" cy="1123529"/>
          </a:xfrm>
        </p:grpSpPr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7E601634-5EB6-057F-B04A-B08AC09CDAF6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5" name="Graphic 10">
              <a:extLst>
                <a:ext uri="{FF2B5EF4-FFF2-40B4-BE49-F238E27FC236}">
                  <a16:creationId xmlns:a16="http://schemas.microsoft.com/office/drawing/2014/main" id="{05DDD46A-6DD2-9061-0884-4DDA2F2B511B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5E1919-4304-5D8A-C84A-8C1622951C92}"/>
              </a:ext>
            </a:extLst>
          </p:cNvPr>
          <p:cNvGrpSpPr/>
          <p:nvPr/>
        </p:nvGrpSpPr>
        <p:grpSpPr>
          <a:xfrm>
            <a:off x="752889" y="2785344"/>
            <a:ext cx="4154777" cy="1856502"/>
            <a:chOff x="940776" y="3791148"/>
            <a:chExt cx="5181603" cy="1123529"/>
          </a:xfrm>
        </p:grpSpPr>
        <p:sp>
          <p:nvSpPr>
            <p:cNvPr id="18" name="Graphic 10">
              <a:extLst>
                <a:ext uri="{FF2B5EF4-FFF2-40B4-BE49-F238E27FC236}">
                  <a16:creationId xmlns:a16="http://schemas.microsoft.com/office/drawing/2014/main" id="{464845B0-691D-185D-2A0A-DE5068BFBBBF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9" name="Graphic 10">
              <a:extLst>
                <a:ext uri="{FF2B5EF4-FFF2-40B4-BE49-F238E27FC236}">
                  <a16:creationId xmlns:a16="http://schemas.microsoft.com/office/drawing/2014/main" id="{24471840-753F-F83D-78DF-626F7B717162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6A19DF3-453F-7072-BA5A-59CA642A8411}"/>
              </a:ext>
            </a:extLst>
          </p:cNvPr>
          <p:cNvSpPr txBox="1"/>
          <p:nvPr/>
        </p:nvSpPr>
        <p:spPr>
          <a:xfrm>
            <a:off x="1136003" y="2459506"/>
            <a:ext cx="3823996" cy="193899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2</a:t>
            </a:r>
            <a:r>
              <a:rPr lang="fr-FR" sz="7200" b="1" baseline="300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ème</a:t>
            </a:r>
            <a:br>
              <a:rPr lang="fr-FR" sz="54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54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table ronde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3160FD-CF20-A942-DCD7-5CE19FAC6A19}"/>
              </a:ext>
            </a:extLst>
          </p:cNvPr>
          <p:cNvSpPr txBox="1"/>
          <p:nvPr/>
        </p:nvSpPr>
        <p:spPr>
          <a:xfrm>
            <a:off x="6416960" y="3047327"/>
            <a:ext cx="5454078" cy="246221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Quels impacts de la transition numérique </a:t>
            </a:r>
            <a:b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sur les emplois et les compétences du </a:t>
            </a:r>
            <a:b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périmètre d’Atlas 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CEA090-00A4-DBC6-D9D4-2ECBF2606A53}"/>
              </a:ext>
            </a:extLst>
          </p:cNvPr>
          <p:cNvGrpSpPr/>
          <p:nvPr/>
        </p:nvGrpSpPr>
        <p:grpSpPr>
          <a:xfrm>
            <a:off x="8405445" y="1348451"/>
            <a:ext cx="1477108" cy="1477108"/>
            <a:chOff x="8674573" y="1807522"/>
            <a:chExt cx="1732170" cy="173217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D19FE20-9C59-4613-6EC1-6057F849869F}"/>
                </a:ext>
              </a:extLst>
            </p:cNvPr>
            <p:cNvSpPr/>
            <p:nvPr/>
          </p:nvSpPr>
          <p:spPr>
            <a:xfrm>
              <a:off x="8674573" y="1807522"/>
              <a:ext cx="1732170" cy="1732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ircular Std Book Italic" panose="020B0604020101020102" pitchFamily="34" charset="77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D457CAAA-58C2-E27B-D223-57BDADC11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000658" y="2133607"/>
              <a:ext cx="1080000" cy="108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41C25F-18B9-7E96-3AF8-42E2DCE9371A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365048-29B9-4E95-EA2E-F7C6EA3EDF15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16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10522C2-F02F-76D3-CF78-4CA98B5AE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7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095999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22151" r="1" b="10672"/>
          <a:stretch/>
        </p:blipFill>
        <p:spPr>
          <a:xfrm rot="16200000" flipH="1">
            <a:off x="-380997" y="381004"/>
            <a:ext cx="6857997" cy="60959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2AA18A-5F5C-ECA0-6A2F-10349DFB88F2}"/>
              </a:ext>
            </a:extLst>
          </p:cNvPr>
          <p:cNvGrpSpPr/>
          <p:nvPr/>
        </p:nvGrpSpPr>
        <p:grpSpPr>
          <a:xfrm>
            <a:off x="970613" y="2500752"/>
            <a:ext cx="4154777" cy="1856502"/>
            <a:chOff x="940776" y="3791148"/>
            <a:chExt cx="5181603" cy="1123529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701261A6-DACB-583F-BA9A-E034B72AD554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4" name="Graphic 10">
              <a:extLst>
                <a:ext uri="{FF2B5EF4-FFF2-40B4-BE49-F238E27FC236}">
                  <a16:creationId xmlns:a16="http://schemas.microsoft.com/office/drawing/2014/main" id="{03BF3D77-A78E-C435-F128-47018A381663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2CA64A8-86DF-BBF2-1AAD-17DB936CC74B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fr-F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5FB670"/>
                </a:solidFill>
                <a:effectLst/>
                <a:uLnTx/>
                <a:uFillTx/>
                <a:latin typeface="Circular Pro Book"/>
                <a:cs typeface="Circular Std Black Italic" panose="020B0604020101020102" pitchFamily="34" charset="77"/>
              </a:defRPr>
            </a:lvl1pPr>
          </a:lstStyle>
          <a:p>
            <a:r>
              <a:rPr lang="fr-FR" dirty="0">
                <a:latin typeface="Circular Std Boo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C91F8E-5D73-B468-1E35-400E9A3BF934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17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8979212E-F8E7-C1CD-8E70-000C673D0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1136003" y="2875005"/>
            <a:ext cx="3887072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Question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0020D-70A6-93BB-C096-35DE27DD7FD9}"/>
              </a:ext>
            </a:extLst>
          </p:cNvPr>
          <p:cNvSpPr txBox="1"/>
          <p:nvPr/>
        </p:nvSpPr>
        <p:spPr>
          <a:xfrm>
            <a:off x="6994183" y="2050550"/>
            <a:ext cx="4299630" cy="188513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Les emplois liés au </a:t>
            </a:r>
            <a:b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numérique représentent 20% </a:t>
            </a:r>
            <a:b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des effectifs en poste au sein </a:t>
            </a:r>
            <a:b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des entreprises d’Atlas.</a:t>
            </a:r>
          </a:p>
          <a:p>
            <a:pPr algn="ctr">
              <a:spcAft>
                <a:spcPts val="300"/>
              </a:spcAft>
            </a:pP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Quelle part représentent-ils au sein des offres d’emploi publiées 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B5DE32-2455-40B4-8200-64DAB47635B6}"/>
              </a:ext>
            </a:extLst>
          </p:cNvPr>
          <p:cNvSpPr/>
          <p:nvPr/>
        </p:nvSpPr>
        <p:spPr>
          <a:xfrm>
            <a:off x="8649050" y="930835"/>
            <a:ext cx="989895" cy="9898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BFE861-9C43-F351-8ADA-8078E917E727}"/>
              </a:ext>
            </a:extLst>
          </p:cNvPr>
          <p:cNvSpPr/>
          <p:nvPr/>
        </p:nvSpPr>
        <p:spPr>
          <a:xfrm>
            <a:off x="7121548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34%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2A2CE8-9E46-4445-CD6E-E02650FD2DFC}"/>
              </a:ext>
            </a:extLst>
          </p:cNvPr>
          <p:cNvSpPr/>
          <p:nvPr/>
        </p:nvSpPr>
        <p:spPr>
          <a:xfrm>
            <a:off x="9223522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44%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5BD95C-E6DF-044C-BA15-51A167B5FD3C}"/>
              </a:ext>
            </a:extLst>
          </p:cNvPr>
          <p:cNvSpPr/>
          <p:nvPr/>
        </p:nvSpPr>
        <p:spPr>
          <a:xfrm>
            <a:off x="7121548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54%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CFE07F-3165-3790-21A9-2700657362FC}"/>
              </a:ext>
            </a:extLst>
          </p:cNvPr>
          <p:cNvSpPr/>
          <p:nvPr/>
        </p:nvSpPr>
        <p:spPr>
          <a:xfrm>
            <a:off x="9223522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64%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B3215E4-9416-5FD2-E93B-5506902A43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847433" y="1129219"/>
            <a:ext cx="593128" cy="5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7F0ABF-D610-042F-A62D-4078B965D7C3}"/>
              </a:ext>
            </a:extLst>
          </p:cNvPr>
          <p:cNvSpPr/>
          <p:nvPr/>
        </p:nvSpPr>
        <p:spPr>
          <a:xfrm>
            <a:off x="0" y="-1"/>
            <a:ext cx="6095999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B8DA36-60DA-74AF-1D8C-8447CE56C7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2151" r="1" b="10672"/>
          <a:stretch/>
        </p:blipFill>
        <p:spPr>
          <a:xfrm rot="16200000" flipH="1">
            <a:off x="-380997" y="381004"/>
            <a:ext cx="6857997" cy="60959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FE4FE23-5C8C-1687-B9DA-9423E36EC535}"/>
              </a:ext>
            </a:extLst>
          </p:cNvPr>
          <p:cNvGrpSpPr/>
          <p:nvPr/>
        </p:nvGrpSpPr>
        <p:grpSpPr>
          <a:xfrm>
            <a:off x="868300" y="2216652"/>
            <a:ext cx="1976667" cy="1856502"/>
            <a:chOff x="940776" y="3791148"/>
            <a:chExt cx="5181603" cy="1123529"/>
          </a:xfrm>
        </p:grpSpPr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7E601634-5EB6-057F-B04A-B08AC09CDAF6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5" name="Graphic 10">
              <a:extLst>
                <a:ext uri="{FF2B5EF4-FFF2-40B4-BE49-F238E27FC236}">
                  <a16:creationId xmlns:a16="http://schemas.microsoft.com/office/drawing/2014/main" id="{05DDD46A-6DD2-9061-0884-4DDA2F2B511B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5E1919-4304-5D8A-C84A-8C1622951C92}"/>
              </a:ext>
            </a:extLst>
          </p:cNvPr>
          <p:cNvGrpSpPr/>
          <p:nvPr/>
        </p:nvGrpSpPr>
        <p:grpSpPr>
          <a:xfrm>
            <a:off x="752889" y="2785344"/>
            <a:ext cx="4154777" cy="1856502"/>
            <a:chOff x="940776" y="3791148"/>
            <a:chExt cx="5181603" cy="1123529"/>
          </a:xfrm>
        </p:grpSpPr>
        <p:sp>
          <p:nvSpPr>
            <p:cNvPr id="18" name="Graphic 10">
              <a:extLst>
                <a:ext uri="{FF2B5EF4-FFF2-40B4-BE49-F238E27FC236}">
                  <a16:creationId xmlns:a16="http://schemas.microsoft.com/office/drawing/2014/main" id="{464845B0-691D-185D-2A0A-DE5068BFBBBF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9" name="Graphic 10">
              <a:extLst>
                <a:ext uri="{FF2B5EF4-FFF2-40B4-BE49-F238E27FC236}">
                  <a16:creationId xmlns:a16="http://schemas.microsoft.com/office/drawing/2014/main" id="{24471840-753F-F83D-78DF-626F7B717162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6A19DF3-453F-7072-BA5A-59CA642A8411}"/>
              </a:ext>
            </a:extLst>
          </p:cNvPr>
          <p:cNvSpPr txBox="1"/>
          <p:nvPr/>
        </p:nvSpPr>
        <p:spPr>
          <a:xfrm>
            <a:off x="1136003" y="2459506"/>
            <a:ext cx="3823996" cy="193899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2</a:t>
            </a:r>
            <a:r>
              <a:rPr lang="fr-FR" sz="7200" b="1" baseline="300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ème</a:t>
            </a:r>
            <a:br>
              <a:rPr lang="fr-FR" sz="54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54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table ronde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3160FD-CF20-A942-DCD7-5CE19FAC6A19}"/>
              </a:ext>
            </a:extLst>
          </p:cNvPr>
          <p:cNvSpPr txBox="1"/>
          <p:nvPr/>
        </p:nvSpPr>
        <p:spPr>
          <a:xfrm>
            <a:off x="6416960" y="3047327"/>
            <a:ext cx="5454078" cy="246221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Quels impacts de la transition numérique </a:t>
            </a:r>
            <a:b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sur les emplois et les compétences du </a:t>
            </a:r>
            <a:b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périmètre d’Atlas 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CEA090-00A4-DBC6-D9D4-2ECBF2606A53}"/>
              </a:ext>
            </a:extLst>
          </p:cNvPr>
          <p:cNvGrpSpPr/>
          <p:nvPr/>
        </p:nvGrpSpPr>
        <p:grpSpPr>
          <a:xfrm>
            <a:off x="8405445" y="1348451"/>
            <a:ext cx="1477108" cy="1477108"/>
            <a:chOff x="8674573" y="1807522"/>
            <a:chExt cx="1732170" cy="173217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D19FE20-9C59-4613-6EC1-6057F849869F}"/>
                </a:ext>
              </a:extLst>
            </p:cNvPr>
            <p:cNvSpPr/>
            <p:nvPr/>
          </p:nvSpPr>
          <p:spPr>
            <a:xfrm>
              <a:off x="8674573" y="1807522"/>
              <a:ext cx="1732170" cy="1732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ircular Std Book Italic" panose="020B0604020101020102" pitchFamily="34" charset="77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D457CAAA-58C2-E27B-D223-57BDADC11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000658" y="2133607"/>
              <a:ext cx="1080000" cy="108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41C25F-18B9-7E96-3AF8-42E2DCE9371A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365048-29B9-4E95-EA2E-F7C6EA3EDF15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18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10522C2-F02F-76D3-CF78-4CA98B5AE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7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DFF59F7-E5B2-EF83-EC63-B23E7697E318}"/>
              </a:ext>
            </a:extLst>
          </p:cNvPr>
          <p:cNvSpPr/>
          <p:nvPr/>
        </p:nvSpPr>
        <p:spPr>
          <a:xfrm>
            <a:off x="3798556" y="0"/>
            <a:ext cx="839344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ircular Std Book Italic" panose="020B0604020101020102" pitchFamily="34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DA5B6F-72E7-4F54-B4A7-086553A493A2}"/>
              </a:ext>
            </a:extLst>
          </p:cNvPr>
          <p:cNvSpPr/>
          <p:nvPr/>
        </p:nvSpPr>
        <p:spPr>
          <a:xfrm>
            <a:off x="4344361" y="3054367"/>
            <a:ext cx="7623862" cy="328397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3C1B66-F703-3AE2-6E21-54790AA6F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6" r="17832" b="19788"/>
          <a:stretch/>
        </p:blipFill>
        <p:spPr>
          <a:xfrm>
            <a:off x="4120586" y="3056236"/>
            <a:ext cx="3175709" cy="3283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C401E6-4550-4884-B391-45F83B861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469" y="935868"/>
            <a:ext cx="1941618" cy="19416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428AE4A-22DC-4B79-9A7F-CE6CE410A387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9D85A4-2831-4529-B605-06FF8637998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19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5D32E075-6464-46FF-B1D4-813012678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6D9D826-22BB-4DA4-5A88-34E065B35F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-1" r="27132" b="-1"/>
          <a:stretch/>
        </p:blipFill>
        <p:spPr>
          <a:xfrm rot="21600000" flipH="1">
            <a:off x="-1" y="1"/>
            <a:ext cx="3776472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7CCA2B0-1385-062F-E388-710C63F656D4}"/>
              </a:ext>
            </a:extLst>
          </p:cNvPr>
          <p:cNvGrpSpPr/>
          <p:nvPr/>
        </p:nvGrpSpPr>
        <p:grpSpPr>
          <a:xfrm>
            <a:off x="421282" y="0"/>
            <a:ext cx="2933906" cy="2351744"/>
            <a:chOff x="3505198" y="2352109"/>
            <a:chExt cx="5181603" cy="1123529"/>
          </a:xfrm>
        </p:grpSpPr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0B7C119B-0D8F-2EA9-2515-4E9E095E9334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0" name="Graphic 10">
              <a:extLst>
                <a:ext uri="{FF2B5EF4-FFF2-40B4-BE49-F238E27FC236}">
                  <a16:creationId xmlns:a16="http://schemas.microsoft.com/office/drawing/2014/main" id="{CD32BF41-58C1-2F13-614F-39A09AF4ADB6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ABF76AE-42B7-CBE1-0181-647A8640C4E1}"/>
              </a:ext>
            </a:extLst>
          </p:cNvPr>
          <p:cNvSpPr txBox="1"/>
          <p:nvPr/>
        </p:nvSpPr>
        <p:spPr>
          <a:xfrm>
            <a:off x="443367" y="529541"/>
            <a:ext cx="2933905" cy="861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Transition numérique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23CF4-FDF2-41D7-B366-6D21261C996A}"/>
              </a:ext>
            </a:extLst>
          </p:cNvPr>
          <p:cNvSpPr txBox="1"/>
          <p:nvPr/>
        </p:nvSpPr>
        <p:spPr>
          <a:xfrm>
            <a:off x="7551339" y="1427568"/>
            <a:ext cx="2840763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Stéphane PHAN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6C89B-4D94-436F-B647-3B0A028317EB}"/>
              </a:ext>
            </a:extLst>
          </p:cNvPr>
          <p:cNvSpPr txBox="1"/>
          <p:nvPr/>
        </p:nvSpPr>
        <p:spPr>
          <a:xfrm>
            <a:off x="7551340" y="1831789"/>
            <a:ext cx="3085284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fr-FR" dirty="0">
                <a:latin typeface="Circular Std Book Italic" panose="020B0604020101020102" pitchFamily="34" charset="77"/>
              </a:rPr>
              <a:t>Responsable du département prospective d’Atlas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D1D0E-4E8A-6B84-1F42-3E2202BAA97D}"/>
              </a:ext>
            </a:extLst>
          </p:cNvPr>
          <p:cNvSpPr txBox="1"/>
          <p:nvPr/>
        </p:nvSpPr>
        <p:spPr>
          <a:xfrm>
            <a:off x="7493464" y="3577312"/>
            <a:ext cx="443896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La </a:t>
            </a:r>
            <a:r>
              <a:rPr lang="fr-FR" sz="24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transition numérique </a:t>
            </a:r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correspond à un phénomène de </a:t>
            </a:r>
            <a:r>
              <a:rPr lang="fr-FR" sz="24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renouvellement des organisations et des processus de travail, sous l'effet de l'essor des usages du numérique</a:t>
            </a:r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220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889315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Book Italic" panose="020B0604020101020102" pitchFamily="34" charset="77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2151" r="1" b="1929"/>
          <a:stretch/>
        </p:blipFill>
        <p:spPr>
          <a:xfrm rot="16200000" flipH="1">
            <a:off x="15659" y="88517"/>
            <a:ext cx="6857997" cy="6889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0020D-70A6-93BB-C096-35DE27DD7FD9}"/>
              </a:ext>
            </a:extLst>
          </p:cNvPr>
          <p:cNvSpPr txBox="1"/>
          <p:nvPr/>
        </p:nvSpPr>
        <p:spPr>
          <a:xfrm>
            <a:off x="7944433" y="4310647"/>
            <a:ext cx="3192450" cy="738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Bold" panose="020B0604020101020102" pitchFamily="34" charset="77"/>
                <a:ea typeface="+mn-ea"/>
                <a:cs typeface="Circular Std Black Italic" panose="020B0604020101020102" pitchFamily="34" charset="77"/>
              </a:rPr>
              <a:t>Philippe DEGONZAGUE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20A682-901A-4480-A8AC-C829F21F9CAB}"/>
              </a:ext>
            </a:extLst>
          </p:cNvPr>
          <p:cNvSpPr txBox="1"/>
          <p:nvPr/>
        </p:nvSpPr>
        <p:spPr>
          <a:xfrm>
            <a:off x="7944433" y="5060556"/>
            <a:ext cx="319245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Circular Std Black Italic" panose="020B0604020101020102" pitchFamily="34" charset="77"/>
              </a:rPr>
              <a:t>Vice-président d’Atlas</a:t>
            </a:r>
          </a:p>
        </p:txBody>
      </p:sp>
      <p:pic>
        <p:nvPicPr>
          <p:cNvPr id="15" name="Picture 14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569FC722-F45F-4E40-9C47-F5D6505DE1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4357" r="4098"/>
          <a:stretch/>
        </p:blipFill>
        <p:spPr>
          <a:xfrm>
            <a:off x="8356166" y="1836229"/>
            <a:ext cx="2368984" cy="23689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C8CDFB-B714-95F7-36A9-5D971E7C965F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45579C-3229-7C58-EA90-BADB4D171AAC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2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7C6C44F-B053-120C-F644-CDF2D4C49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8C52D6-4035-2553-F485-E9D78868C004}"/>
              </a:ext>
            </a:extLst>
          </p:cNvPr>
          <p:cNvGrpSpPr/>
          <p:nvPr/>
        </p:nvGrpSpPr>
        <p:grpSpPr>
          <a:xfrm>
            <a:off x="671530" y="2676619"/>
            <a:ext cx="4623888" cy="1504767"/>
            <a:chOff x="940776" y="3791148"/>
            <a:chExt cx="5181603" cy="1123529"/>
          </a:xfrm>
        </p:grpSpPr>
        <p:sp>
          <p:nvSpPr>
            <p:cNvPr id="16" name="Graphic 10">
              <a:extLst>
                <a:ext uri="{FF2B5EF4-FFF2-40B4-BE49-F238E27FC236}">
                  <a16:creationId xmlns:a16="http://schemas.microsoft.com/office/drawing/2014/main" id="{7529CCA9-CBF5-CC3A-BE56-2647241BFADA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endParaRPr>
            </a:p>
          </p:txBody>
        </p:sp>
        <p:sp>
          <p:nvSpPr>
            <p:cNvPr id="17" name="Graphic 10">
              <a:extLst>
                <a:ext uri="{FF2B5EF4-FFF2-40B4-BE49-F238E27FC236}">
                  <a16:creationId xmlns:a16="http://schemas.microsoft.com/office/drawing/2014/main" id="{22F69FF5-890D-830C-C08C-FC78FCA95192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823239" y="2875004"/>
            <a:ext cx="5242840" cy="110799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ld" panose="020B0604020101020102" pitchFamily="34" charset="77"/>
                <a:ea typeface="+mn-ea"/>
                <a:cs typeface="Circular Std Black Italic" panose="020B0604020101020102" pitchFamily="34" charset="77"/>
              </a:rPr>
              <a:t>Ouverture</a:t>
            </a:r>
          </a:p>
        </p:txBody>
      </p:sp>
    </p:spTree>
    <p:extLst>
      <p:ext uri="{BB962C8B-B14F-4D97-AF65-F5344CB8AC3E}">
        <p14:creationId xmlns:p14="http://schemas.microsoft.com/office/powerpoint/2010/main" val="41152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CE547618-D390-A574-E6B7-9C8DA7F14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7441" t="-1" r="423" b="-1"/>
          <a:stretch/>
        </p:blipFill>
        <p:spPr>
          <a:xfrm rot="5400000" flipH="1" flipV="1">
            <a:off x="3233565" y="-2100436"/>
            <a:ext cx="5724869" cy="12192000"/>
          </a:xfrm>
          <a:prstGeom prst="rect">
            <a:avLst/>
          </a:prstGeom>
        </p:spPr>
      </p:pic>
      <p:sp>
        <p:nvSpPr>
          <p:cNvPr id="78" name="Graphic 10">
            <a:extLst>
              <a:ext uri="{FF2B5EF4-FFF2-40B4-BE49-F238E27FC236}">
                <a16:creationId xmlns:a16="http://schemas.microsoft.com/office/drawing/2014/main" id="{D91A3FC2-BD02-CC7A-66C8-A3B60D8AF3C6}"/>
              </a:ext>
            </a:extLst>
          </p:cNvPr>
          <p:cNvSpPr/>
          <p:nvPr/>
        </p:nvSpPr>
        <p:spPr>
          <a:xfrm>
            <a:off x="-2" y="6149325"/>
            <a:ext cx="12192001" cy="708675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58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9F8BD00-D028-0915-BF28-20DB1A5C579C}"/>
              </a:ext>
            </a:extLst>
          </p:cNvPr>
          <p:cNvGrpSpPr/>
          <p:nvPr/>
        </p:nvGrpSpPr>
        <p:grpSpPr>
          <a:xfrm>
            <a:off x="-186509" y="327929"/>
            <a:ext cx="8315901" cy="608445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8" name="Graphic 10">
              <a:extLst>
                <a:ext uri="{FF2B5EF4-FFF2-40B4-BE49-F238E27FC236}">
                  <a16:creationId xmlns:a16="http://schemas.microsoft.com/office/drawing/2014/main" id="{8244A42C-A0FD-DC27-2A26-BDCED9036973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71" name="Graphic 10">
              <a:extLst>
                <a:ext uri="{FF2B5EF4-FFF2-40B4-BE49-F238E27FC236}">
                  <a16:creationId xmlns:a16="http://schemas.microsoft.com/office/drawing/2014/main" id="{C804F6AD-6353-4AA8-813A-6576B30E94C1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6" y="382568"/>
            <a:ext cx="9107958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fr-FR" sz="2800" b="1" dirty="0">
              <a:solidFill>
                <a:schemeClr val="accent2"/>
              </a:solidFill>
              <a:latin typeface="Circular Std Bold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7203F-4EB0-4BF9-CE94-D37974D1DC3C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F35AE-9A17-F628-E524-3FFC6EB8333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20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5CDDFA-CD02-24A8-E659-8E87FB2DB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474A2F-2B61-F250-5200-97192CB45901}"/>
              </a:ext>
            </a:extLst>
          </p:cNvPr>
          <p:cNvSpPr/>
          <p:nvPr/>
        </p:nvSpPr>
        <p:spPr>
          <a:xfrm>
            <a:off x="1452902" y="1941604"/>
            <a:ext cx="2946820" cy="19405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C3E90-B699-8C44-72AC-C412CA31129C}"/>
              </a:ext>
            </a:extLst>
          </p:cNvPr>
          <p:cNvSpPr/>
          <p:nvPr/>
        </p:nvSpPr>
        <p:spPr>
          <a:xfrm>
            <a:off x="4622590" y="1941604"/>
            <a:ext cx="2946820" cy="19405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4E02B4-54CC-C088-68AF-81836C70DC20}"/>
              </a:ext>
            </a:extLst>
          </p:cNvPr>
          <p:cNvSpPr/>
          <p:nvPr/>
        </p:nvSpPr>
        <p:spPr>
          <a:xfrm>
            <a:off x="7792278" y="1941604"/>
            <a:ext cx="2946820" cy="19405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4E193E2-3FA0-D17F-5ADF-1636E153D35B}"/>
              </a:ext>
            </a:extLst>
          </p:cNvPr>
          <p:cNvSpPr/>
          <p:nvPr/>
        </p:nvSpPr>
        <p:spPr>
          <a:xfrm>
            <a:off x="1452902" y="4140833"/>
            <a:ext cx="2946820" cy="19405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56CB71E-6B63-7760-9470-EB33CB111175}"/>
              </a:ext>
            </a:extLst>
          </p:cNvPr>
          <p:cNvSpPr/>
          <p:nvPr/>
        </p:nvSpPr>
        <p:spPr>
          <a:xfrm>
            <a:off x="4622590" y="4140833"/>
            <a:ext cx="2946820" cy="19405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69771F-469C-A407-400C-93009A3CF9DE}"/>
              </a:ext>
            </a:extLst>
          </p:cNvPr>
          <p:cNvGrpSpPr/>
          <p:nvPr/>
        </p:nvGrpSpPr>
        <p:grpSpPr>
          <a:xfrm>
            <a:off x="4875789" y="2161856"/>
            <a:ext cx="2477200" cy="1526032"/>
            <a:chOff x="6960310" y="4071315"/>
            <a:chExt cx="1977391" cy="1526033"/>
          </a:xfrm>
        </p:grpSpPr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4C4EE652-DC7E-A95D-B8ED-CCFD1655ED19}"/>
                </a:ext>
              </a:extLst>
            </p:cNvPr>
            <p:cNvSpPr/>
            <p:nvPr/>
          </p:nvSpPr>
          <p:spPr>
            <a:xfrm>
              <a:off x="6960310" y="4071315"/>
              <a:ext cx="1977391" cy="763017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29" name="Graphic 10">
              <a:extLst>
                <a:ext uri="{FF2B5EF4-FFF2-40B4-BE49-F238E27FC236}">
                  <a16:creationId xmlns:a16="http://schemas.microsoft.com/office/drawing/2014/main" id="{B219ED0B-6035-28DA-8280-E20C31789F83}"/>
                </a:ext>
              </a:extLst>
            </p:cNvPr>
            <p:cNvSpPr/>
            <p:nvPr/>
          </p:nvSpPr>
          <p:spPr>
            <a:xfrm flipV="1">
              <a:off x="6960310" y="4834331"/>
              <a:ext cx="1977391" cy="763017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09A12AE-9BC5-47DB-BF14-D9C3CB2B9664}"/>
              </a:ext>
            </a:extLst>
          </p:cNvPr>
          <p:cNvSpPr txBox="1"/>
          <p:nvPr/>
        </p:nvSpPr>
        <p:spPr>
          <a:xfrm>
            <a:off x="1678912" y="3003538"/>
            <a:ext cx="249480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fr-FR" sz="1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Intelligence Artificielle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AE124F28-AE39-459B-987A-8CCF18EB2A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925006" y="2230532"/>
            <a:ext cx="681364" cy="68136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579C7E8-C5C0-4BC2-8F06-3F0536037BAB}"/>
              </a:ext>
            </a:extLst>
          </p:cNvPr>
          <p:cNvSpPr txBox="1"/>
          <p:nvPr/>
        </p:nvSpPr>
        <p:spPr>
          <a:xfrm>
            <a:off x="8018288" y="3003538"/>
            <a:ext cx="249480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fr-FR" sz="1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Chaîne de blocs</a:t>
            </a:r>
          </a:p>
          <a:p>
            <a:pPr algn="ctr"/>
            <a:r>
              <a:rPr lang="fr-FR" sz="1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(Blockchain)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C2A91D60-EDDA-4762-A805-922779EB4C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773707" y="2230532"/>
            <a:ext cx="681364" cy="68136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CADAB97-15BC-4D6F-B21B-746E10193131}"/>
              </a:ext>
            </a:extLst>
          </p:cNvPr>
          <p:cNvSpPr txBox="1"/>
          <p:nvPr/>
        </p:nvSpPr>
        <p:spPr>
          <a:xfrm>
            <a:off x="4866989" y="3003538"/>
            <a:ext cx="249480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fr-FR" sz="1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Internet des Objets</a:t>
            </a:r>
          </a:p>
          <a:p>
            <a:pPr algn="ctr"/>
            <a:r>
              <a:rPr lang="fr-FR" sz="1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(IoT)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D82B5C50-8B45-4938-AAEA-1F38324D49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585630" y="4355289"/>
            <a:ext cx="681364" cy="68136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636D860-5862-4C0B-B812-4BE4B67F9DE6}"/>
              </a:ext>
            </a:extLst>
          </p:cNvPr>
          <p:cNvSpPr txBox="1"/>
          <p:nvPr/>
        </p:nvSpPr>
        <p:spPr>
          <a:xfrm>
            <a:off x="1592844" y="5128295"/>
            <a:ext cx="2666936" cy="74635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300"/>
              </a:spcAft>
            </a:pPr>
            <a:r>
              <a:rPr lang="fr-FR" sz="1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Automatisation </a:t>
            </a:r>
            <a:br>
              <a:rPr lang="fr-FR" sz="1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des processus</a:t>
            </a: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5CB0F5B7-1F45-429E-98EC-406DF9C992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755318" y="4355289"/>
            <a:ext cx="681364" cy="6813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364BED1-64FC-44EC-8CEA-B8DBFB36601C}"/>
              </a:ext>
            </a:extLst>
          </p:cNvPr>
          <p:cNvSpPr txBox="1"/>
          <p:nvPr/>
        </p:nvSpPr>
        <p:spPr>
          <a:xfrm>
            <a:off x="4985400" y="5128295"/>
            <a:ext cx="2221200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fr-FR" sz="16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Méga-données</a:t>
            </a:r>
            <a:r>
              <a:rPr lang="fr-FR" sz="1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 </a:t>
            </a:r>
          </a:p>
          <a:p>
            <a:pPr algn="ctr"/>
            <a:r>
              <a:rPr lang="fr-FR" sz="1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(Big Data)</a:t>
            </a:r>
          </a:p>
        </p:txBody>
      </p:sp>
      <p:sp>
        <p:nvSpPr>
          <p:cNvPr id="77" name="Rectangle: Rounded Corners 45">
            <a:extLst>
              <a:ext uri="{FF2B5EF4-FFF2-40B4-BE49-F238E27FC236}">
                <a16:creationId xmlns:a16="http://schemas.microsoft.com/office/drawing/2014/main" id="{BCAD4708-95CD-F6E5-C7FB-C9D817328F1E}"/>
              </a:ext>
            </a:extLst>
          </p:cNvPr>
          <p:cNvSpPr>
            <a:spLocks/>
          </p:cNvSpPr>
          <p:nvPr/>
        </p:nvSpPr>
        <p:spPr>
          <a:xfrm>
            <a:off x="1452902" y="1169797"/>
            <a:ext cx="9286196" cy="57707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ircular Std Book Italic" panose="020B0604020101020102" pitchFamily="34" charset="77"/>
              </a:rPr>
              <a:t> 6 évolutions technologiques </a:t>
            </a:r>
            <a:r>
              <a:rPr lang="fr-FR" sz="2400" dirty="0">
                <a:solidFill>
                  <a:schemeClr val="accent1"/>
                </a:solidFill>
                <a:latin typeface="Circular Std Book Italic" panose="020B0604020101020102" pitchFamily="34" charset="77"/>
              </a:rPr>
              <a:t>impactent fortement nos secteurs</a:t>
            </a:r>
          </a:p>
        </p:txBody>
      </p:sp>
      <p:sp>
        <p:nvSpPr>
          <p:cNvPr id="32" name="TextBox 65">
            <a:extLst>
              <a:ext uri="{FF2B5EF4-FFF2-40B4-BE49-F238E27FC236}">
                <a16:creationId xmlns:a16="http://schemas.microsoft.com/office/drawing/2014/main" id="{8DBB6B5E-C038-432B-A76C-2DD4798B27D8}"/>
              </a:ext>
            </a:extLst>
          </p:cNvPr>
          <p:cNvSpPr txBox="1"/>
          <p:nvPr/>
        </p:nvSpPr>
        <p:spPr>
          <a:xfrm>
            <a:off x="443366" y="382568"/>
            <a:ext cx="47001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Transition numérique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C1C556-E4B5-4E86-92FD-E0E373D53E1B}"/>
              </a:ext>
            </a:extLst>
          </p:cNvPr>
          <p:cNvSpPr/>
          <p:nvPr/>
        </p:nvSpPr>
        <p:spPr>
          <a:xfrm>
            <a:off x="7792278" y="4140833"/>
            <a:ext cx="2946820" cy="19405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35" name="TextBox 45">
            <a:extLst>
              <a:ext uri="{FF2B5EF4-FFF2-40B4-BE49-F238E27FC236}">
                <a16:creationId xmlns:a16="http://schemas.microsoft.com/office/drawing/2014/main" id="{2122DC8D-776D-41E8-9591-93FDCFFD3075}"/>
              </a:ext>
            </a:extLst>
          </p:cNvPr>
          <p:cNvSpPr txBox="1"/>
          <p:nvPr/>
        </p:nvSpPr>
        <p:spPr>
          <a:xfrm>
            <a:off x="8155088" y="5128295"/>
            <a:ext cx="2221200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fr-FR" sz="1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Cloud</a:t>
            </a:r>
          </a:p>
        </p:txBody>
      </p:sp>
      <p:pic>
        <p:nvPicPr>
          <p:cNvPr id="7" name="Graphique 6" descr="Intelligence artificielle contour">
            <a:extLst>
              <a:ext uri="{FF2B5EF4-FFF2-40B4-BE49-F238E27FC236}">
                <a16:creationId xmlns:a16="http://schemas.microsoft.com/office/drawing/2014/main" id="{1D1821C0-A18F-4987-91A3-B6733F5A2D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69112" y="2114014"/>
            <a:ext cx="914400" cy="914400"/>
          </a:xfrm>
          <a:prstGeom prst="rect">
            <a:avLst/>
          </a:prstGeom>
        </p:spPr>
      </p:pic>
      <p:pic>
        <p:nvPicPr>
          <p:cNvPr id="12" name="Graphique 11" descr="Synchronisation avec le cloud contour">
            <a:extLst>
              <a:ext uri="{FF2B5EF4-FFF2-40B4-BE49-F238E27FC236}">
                <a16:creationId xmlns:a16="http://schemas.microsoft.com/office/drawing/2014/main" id="{D341FE73-5A69-4A5C-87C8-5D4EF541D6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808488" y="42387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3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3ABC1CA5-0A81-48FD-F2B6-AFAAA13CF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50734"/>
            <a:ext cx="4101804" cy="230726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246AC96-5CAF-1C9E-F5A3-F0B8EB4A679F}"/>
              </a:ext>
            </a:extLst>
          </p:cNvPr>
          <p:cNvSpPr/>
          <p:nvPr/>
        </p:nvSpPr>
        <p:spPr>
          <a:xfrm>
            <a:off x="569051" y="1254876"/>
            <a:ext cx="11053898" cy="48156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39BCF-44E6-9961-68E9-8F42AB15D40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0637C-5AFA-38C5-C4DE-73C9AEEF0BFF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21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1917A1-3DC2-E5D4-1409-89ACEBA28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8E5A4E05-FA97-440C-BEB9-C586FE0CBD93}"/>
              </a:ext>
            </a:extLst>
          </p:cNvPr>
          <p:cNvSpPr txBox="1"/>
          <p:nvPr/>
        </p:nvSpPr>
        <p:spPr>
          <a:xfrm>
            <a:off x="443366" y="382568"/>
            <a:ext cx="47001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Transition numérique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AE3874-D6FA-4D78-94F8-EB47392B30EB}"/>
              </a:ext>
            </a:extLst>
          </p:cNvPr>
          <p:cNvSpPr/>
          <p:nvPr/>
        </p:nvSpPr>
        <p:spPr>
          <a:xfrm>
            <a:off x="569051" y="1254876"/>
            <a:ext cx="4644203" cy="48156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582F8A39-28CB-4B3A-9503-BA530C09B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flipH="1">
            <a:off x="2406140" y="2137145"/>
            <a:ext cx="970024" cy="97002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C9646F4-AF5D-427A-952D-4C94132CB298}"/>
              </a:ext>
            </a:extLst>
          </p:cNvPr>
          <p:cNvSpPr txBox="1"/>
          <p:nvPr/>
        </p:nvSpPr>
        <p:spPr>
          <a:xfrm>
            <a:off x="849481" y="3239583"/>
            <a:ext cx="4083343" cy="12926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Les entreprises visent trois objectifs à travers la transition numérique</a:t>
            </a:r>
            <a:endParaRPr lang="fr-FR" sz="24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775AD-BDDB-746C-6F33-0B71D3849665}"/>
              </a:ext>
            </a:extLst>
          </p:cNvPr>
          <p:cNvSpPr txBox="1"/>
          <p:nvPr/>
        </p:nvSpPr>
        <p:spPr>
          <a:xfrm>
            <a:off x="849481" y="4572709"/>
            <a:ext cx="4083343" cy="6155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Croissance, amélioration RH et optimisation de l’efficience.</a:t>
            </a:r>
            <a:endParaRPr lang="fr-FR" sz="24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823140-4C8C-7A3B-09BA-CFF5F7ED02D4}"/>
              </a:ext>
            </a:extLst>
          </p:cNvPr>
          <p:cNvGrpSpPr/>
          <p:nvPr/>
        </p:nvGrpSpPr>
        <p:grpSpPr>
          <a:xfrm>
            <a:off x="5883410" y="1599412"/>
            <a:ext cx="5069382" cy="4126582"/>
            <a:chOff x="595710" y="1516279"/>
            <a:chExt cx="5069382" cy="412658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2E871F8-AEAB-E678-37BC-5DCEBAF45E59}"/>
                </a:ext>
              </a:extLst>
            </p:cNvPr>
            <p:cNvGrpSpPr/>
            <p:nvPr/>
          </p:nvGrpSpPr>
          <p:grpSpPr>
            <a:xfrm>
              <a:off x="595710" y="1516279"/>
              <a:ext cx="5069382" cy="4126582"/>
              <a:chOff x="595710" y="1516279"/>
              <a:chExt cx="5069382" cy="4126582"/>
            </a:xfrm>
          </p:grpSpPr>
          <p:sp>
            <p:nvSpPr>
              <p:cNvPr id="10" name="Triangle 9">
                <a:extLst>
                  <a:ext uri="{FF2B5EF4-FFF2-40B4-BE49-F238E27FC236}">
                    <a16:creationId xmlns:a16="http://schemas.microsoft.com/office/drawing/2014/main" id="{5087DC22-8A25-68E5-4985-2476E9F443D9}"/>
                  </a:ext>
                </a:extLst>
              </p:cNvPr>
              <p:cNvSpPr/>
              <p:nvPr/>
            </p:nvSpPr>
            <p:spPr>
              <a:xfrm flipV="1">
                <a:off x="2038580" y="3678408"/>
                <a:ext cx="2183642" cy="1750561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Circular Std Book Italic" panose="020B0604020101020102" pitchFamily="34" charset="77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A4ED036-1B00-F67B-895B-B0A20B983A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8052" y="1516279"/>
                <a:ext cx="1162349" cy="1897033"/>
              </a:xfrm>
              <a:prstGeom prst="line">
                <a:avLst/>
              </a:prstGeom>
              <a:ln w="12700"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4572A37-4229-0C5F-056A-6ACCC714BE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30401" y="1516279"/>
                <a:ext cx="1162349" cy="1897033"/>
              </a:xfrm>
              <a:prstGeom prst="line">
                <a:avLst/>
              </a:prstGeom>
              <a:ln w="12700"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4C716A0-6D86-B3A9-E23A-172C8BC41E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2743" y="3745828"/>
                <a:ext cx="1162349" cy="1897033"/>
              </a:xfrm>
              <a:prstGeom prst="line">
                <a:avLst/>
              </a:prstGeom>
              <a:ln w="12700"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DB07159-3C03-D830-4750-4B3721080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7190" y="5642861"/>
                <a:ext cx="2347902" cy="0"/>
              </a:xfrm>
              <a:prstGeom prst="line">
                <a:avLst/>
              </a:prstGeom>
              <a:ln w="12700"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8863C58-D553-6886-FA94-CC4CB5C0C6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5710" y="3745828"/>
                <a:ext cx="1162349" cy="1897033"/>
              </a:xfrm>
              <a:prstGeom prst="line">
                <a:avLst/>
              </a:prstGeom>
              <a:ln w="12700"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3D8BC7B-6E32-FC42-A54A-C5903F5595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5710" y="5642861"/>
                <a:ext cx="2347902" cy="0"/>
              </a:xfrm>
              <a:prstGeom prst="line">
                <a:avLst/>
              </a:prstGeom>
              <a:ln w="12700"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6C05DC-7E38-4EC0-1BBC-E851DC1E66D5}"/>
                </a:ext>
              </a:extLst>
            </p:cNvPr>
            <p:cNvSpPr txBox="1"/>
            <p:nvPr/>
          </p:nvSpPr>
          <p:spPr>
            <a:xfrm>
              <a:off x="2471111" y="2973268"/>
              <a:ext cx="1318581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fr-FR" sz="1600" dirty="0">
                  <a:latin typeface="Circular Std Book Italic" panose="020B0604020101020102" pitchFamily="34" charset="77"/>
                  <a:cs typeface="Circular Std Black Italic" panose="020B0604020101020102" pitchFamily="34" charset="77"/>
                </a:rPr>
                <a:t>Une stratégie de croissance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79C789A-D29D-01B3-AC24-AAC17F05C732}"/>
                </a:ext>
              </a:extLst>
            </p:cNvPr>
            <p:cNvSpPr txBox="1"/>
            <p:nvPr/>
          </p:nvSpPr>
          <p:spPr>
            <a:xfrm>
              <a:off x="946293" y="4878316"/>
              <a:ext cx="1889002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fr-FR" sz="1600" dirty="0">
                  <a:latin typeface="Circular Std Book Italic" panose="020B0604020101020102" pitchFamily="34" charset="77"/>
                  <a:cs typeface="Circular Std Black Italic" panose="020B0604020101020102" pitchFamily="34" charset="77"/>
                </a:rPr>
                <a:t>de nouvelles relations humaines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11B383E-DC66-C05B-6F86-DA82DD040D41}"/>
                </a:ext>
              </a:extLst>
            </p:cNvPr>
            <p:cNvSpPr txBox="1"/>
            <p:nvPr/>
          </p:nvSpPr>
          <p:spPr>
            <a:xfrm>
              <a:off x="3734458" y="4878316"/>
              <a:ext cx="1318581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fr-FR" sz="1600" dirty="0">
                  <a:latin typeface="Circular Std Book Italic" panose="020B0604020101020102" pitchFamily="34" charset="77"/>
                  <a:cs typeface="Circular Std Black Italic" panose="020B0604020101020102" pitchFamily="34" charset="77"/>
                </a:rPr>
                <a:t>des gains d'efficience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F225DC3-342B-FA21-ECFA-9A03157B2E7C}"/>
                </a:ext>
              </a:extLst>
            </p:cNvPr>
            <p:cNvSpPr txBox="1"/>
            <p:nvPr/>
          </p:nvSpPr>
          <p:spPr>
            <a:xfrm>
              <a:off x="2520330" y="3930280"/>
              <a:ext cx="1220142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fr-FR" sz="1600" b="1" dirty="0">
                  <a:solidFill>
                    <a:schemeClr val="bg1"/>
                  </a:solidFill>
                  <a:latin typeface="Circular Std Bold" panose="020B0604020101020102" pitchFamily="34" charset="77"/>
                  <a:cs typeface="Circular Std Black Italic" panose="020B0604020101020102" pitchFamily="34" charset="77"/>
                </a:rPr>
                <a:t>Transition numérique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7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463413F-3F0C-6949-B99E-F41976EB2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44" r="19738"/>
          <a:stretch/>
        </p:blipFill>
        <p:spPr>
          <a:xfrm rot="21600000" flipH="1">
            <a:off x="7165535" y="1"/>
            <a:ext cx="5026463" cy="6857999"/>
          </a:xfrm>
          <a:prstGeom prst="rect">
            <a:avLst/>
          </a:prstGeom>
        </p:spPr>
      </p:pic>
      <p:sp>
        <p:nvSpPr>
          <p:cNvPr id="3" name="Graphic 10">
            <a:extLst>
              <a:ext uri="{FF2B5EF4-FFF2-40B4-BE49-F238E27FC236}">
                <a16:creationId xmlns:a16="http://schemas.microsoft.com/office/drawing/2014/main" id="{1671A652-AD68-AA90-AEE5-3EEAE167AF06}"/>
              </a:ext>
            </a:extLst>
          </p:cNvPr>
          <p:cNvSpPr/>
          <p:nvPr/>
        </p:nvSpPr>
        <p:spPr>
          <a:xfrm>
            <a:off x="7165534" y="6247135"/>
            <a:ext cx="5026465" cy="610865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6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39BCF-44E6-9961-68E9-8F42AB15D40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0637C-5AFA-38C5-C4DE-73C9AEEF0BFF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22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1917A1-3DC2-E5D4-1409-89ACEBA28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1AE3874-D6FA-4D78-94F8-EB47392B30EB}"/>
              </a:ext>
            </a:extLst>
          </p:cNvPr>
          <p:cNvSpPr/>
          <p:nvPr/>
        </p:nvSpPr>
        <p:spPr>
          <a:xfrm>
            <a:off x="7734589" y="2480372"/>
            <a:ext cx="3888360" cy="18972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582F8A39-28CB-4B3A-9503-BA530C09B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flipH="1">
            <a:off x="8108659" y="2943989"/>
            <a:ext cx="970024" cy="97002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C9646F4-AF5D-427A-952D-4C94132CB298}"/>
              </a:ext>
            </a:extLst>
          </p:cNvPr>
          <p:cNvSpPr txBox="1"/>
          <p:nvPr/>
        </p:nvSpPr>
        <p:spPr>
          <a:xfrm>
            <a:off x="9346869" y="2875003"/>
            <a:ext cx="1902008" cy="11079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8 mutations </a:t>
            </a:r>
            <a:r>
              <a:rPr lang="fr-FR" sz="16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structurelles sont</a:t>
            </a:r>
            <a:br>
              <a:rPr lang="fr-FR" sz="16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6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en cours au sein des secteurs d’Atlas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E5A4E05-FA97-440C-BEB9-C586FE0CBD93}"/>
              </a:ext>
            </a:extLst>
          </p:cNvPr>
          <p:cNvSpPr txBox="1"/>
          <p:nvPr/>
        </p:nvSpPr>
        <p:spPr>
          <a:xfrm>
            <a:off x="443366" y="382568"/>
            <a:ext cx="47001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Transition numérique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FDF432-AA6D-480B-6B7B-1C6A3CFF6575}"/>
              </a:ext>
            </a:extLst>
          </p:cNvPr>
          <p:cNvSpPr/>
          <p:nvPr/>
        </p:nvSpPr>
        <p:spPr>
          <a:xfrm>
            <a:off x="443366" y="1357835"/>
            <a:ext cx="1598020" cy="1384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33D02C-BD47-27B4-24A3-32C72D9D6066}"/>
              </a:ext>
            </a:extLst>
          </p:cNvPr>
          <p:cNvSpPr txBox="1"/>
          <p:nvPr/>
        </p:nvSpPr>
        <p:spPr>
          <a:xfrm>
            <a:off x="582322" y="2184920"/>
            <a:ext cx="1320108" cy="254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Client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171C07-6B7A-9DBD-9297-AE0883155D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02037" y="1661321"/>
            <a:ext cx="480678" cy="480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C46083-0DED-53D7-44FA-7D60DA798FDE}"/>
              </a:ext>
            </a:extLst>
          </p:cNvPr>
          <p:cNvSpPr txBox="1"/>
          <p:nvPr/>
        </p:nvSpPr>
        <p:spPr>
          <a:xfrm>
            <a:off x="2765681" y="1692917"/>
            <a:ext cx="3774777" cy="1977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Digitalisation de la relation client (Offre)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0E874B-6D1F-E2BA-05FB-60EE4A262457}"/>
              </a:ext>
            </a:extLst>
          </p:cNvPr>
          <p:cNvSpPr txBox="1"/>
          <p:nvPr/>
        </p:nvSpPr>
        <p:spPr>
          <a:xfrm>
            <a:off x="2765681" y="2209819"/>
            <a:ext cx="37747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Client plus informé et plus exigeant (Demande)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48F2E-06C8-3A3A-AE2E-12AD04434903}"/>
              </a:ext>
            </a:extLst>
          </p:cNvPr>
          <p:cNvSpPr/>
          <p:nvPr/>
        </p:nvSpPr>
        <p:spPr>
          <a:xfrm>
            <a:off x="443366" y="2836574"/>
            <a:ext cx="1598020" cy="1384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214BA-2AAE-2FBA-05D2-79240C6BAE12}"/>
              </a:ext>
            </a:extLst>
          </p:cNvPr>
          <p:cNvSpPr txBox="1"/>
          <p:nvPr/>
        </p:nvSpPr>
        <p:spPr>
          <a:xfrm>
            <a:off x="582322" y="3663659"/>
            <a:ext cx="1320108" cy="254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Concurrence 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0806C02-84C3-821D-BBDF-BA5D4533FE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02037" y="3140060"/>
            <a:ext cx="480678" cy="4806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111871-C347-600F-0482-10C2C313B7B3}"/>
              </a:ext>
            </a:extLst>
          </p:cNvPr>
          <p:cNvSpPr txBox="1"/>
          <p:nvPr/>
        </p:nvSpPr>
        <p:spPr>
          <a:xfrm>
            <a:off x="2765681" y="2847585"/>
            <a:ext cx="3774777" cy="1977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Arrivée de nouveaux entrants </a:t>
            </a:r>
            <a:r>
              <a:rPr lang="fr-FR" sz="14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disrupteurs</a:t>
            </a:r>
            <a:endParaRPr lang="fr-FR" sz="1400" dirty="0"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FB66F9-CE2B-A81C-6B3E-2BBE627D104B}"/>
              </a:ext>
            </a:extLst>
          </p:cNvPr>
          <p:cNvSpPr txBox="1"/>
          <p:nvPr/>
        </p:nvSpPr>
        <p:spPr>
          <a:xfrm>
            <a:off x="2765681" y="3364488"/>
            <a:ext cx="37747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Renforcement de la valeur ajoutée des offres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0E1D21-4BE6-6E4D-888E-D5BE8151FF51}"/>
              </a:ext>
            </a:extLst>
          </p:cNvPr>
          <p:cNvSpPr/>
          <p:nvPr/>
        </p:nvSpPr>
        <p:spPr>
          <a:xfrm>
            <a:off x="443366" y="4331069"/>
            <a:ext cx="1598020" cy="1384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392A23-59B2-692B-8178-C6A95EBE8987}"/>
              </a:ext>
            </a:extLst>
          </p:cNvPr>
          <p:cNvSpPr txBox="1"/>
          <p:nvPr/>
        </p:nvSpPr>
        <p:spPr>
          <a:xfrm>
            <a:off x="610735" y="5059282"/>
            <a:ext cx="1263282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Compagnie (entreprise)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6169CE2D-0F42-EDC1-16E8-2C347CBC6D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02037" y="4535682"/>
            <a:ext cx="480678" cy="4806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72B891-DE0C-CBAC-544E-C6A6824ADF83}"/>
              </a:ext>
            </a:extLst>
          </p:cNvPr>
          <p:cNvSpPr txBox="1"/>
          <p:nvPr/>
        </p:nvSpPr>
        <p:spPr>
          <a:xfrm>
            <a:off x="2765681" y="4078626"/>
            <a:ext cx="3774777" cy="1977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Nouveaux modes de travail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88C3C6-BF4C-BC49-AB3D-E781B8A4B142}"/>
              </a:ext>
            </a:extLst>
          </p:cNvPr>
          <p:cNvSpPr txBox="1"/>
          <p:nvPr/>
        </p:nvSpPr>
        <p:spPr>
          <a:xfrm>
            <a:off x="2765681" y="4595528"/>
            <a:ext cx="37747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Optimisation des processus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2A6034-6AE8-235E-7C3D-AE2ED4979B3F}"/>
              </a:ext>
            </a:extLst>
          </p:cNvPr>
          <p:cNvSpPr txBox="1"/>
          <p:nvPr/>
        </p:nvSpPr>
        <p:spPr>
          <a:xfrm>
            <a:off x="2765681" y="5112431"/>
            <a:ext cx="3774777" cy="1977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Prédiction et prévention grâce à la donnée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872AB7-52D4-E3F6-234E-776B457B4BC1}"/>
              </a:ext>
            </a:extLst>
          </p:cNvPr>
          <p:cNvSpPr txBox="1"/>
          <p:nvPr/>
        </p:nvSpPr>
        <p:spPr>
          <a:xfrm>
            <a:off x="2765681" y="5629336"/>
            <a:ext cx="37747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Montée en puissance de la problématique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sécurité informatique</a:t>
            </a:r>
          </a:p>
        </p:txBody>
      </p:sp>
      <p:cxnSp>
        <p:nvCxnSpPr>
          <p:cNvPr id="26" name="Connector: Elbow 69">
            <a:extLst>
              <a:ext uri="{FF2B5EF4-FFF2-40B4-BE49-F238E27FC236}">
                <a16:creationId xmlns:a16="http://schemas.microsoft.com/office/drawing/2014/main" id="{7AC7A560-6CB0-333B-583E-4595A66CDEA5}"/>
              </a:ext>
            </a:extLst>
          </p:cNvPr>
          <p:cNvCxnSpPr>
            <a:cxnSpLocks/>
          </p:cNvCxnSpPr>
          <p:nvPr/>
        </p:nvCxnSpPr>
        <p:spPr>
          <a:xfrm flipV="1">
            <a:off x="2158096" y="1799359"/>
            <a:ext cx="438888" cy="250882"/>
          </a:xfrm>
          <a:prstGeom prst="bentConnector3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71">
            <a:extLst>
              <a:ext uri="{FF2B5EF4-FFF2-40B4-BE49-F238E27FC236}">
                <a16:creationId xmlns:a16="http://schemas.microsoft.com/office/drawing/2014/main" id="{C499A887-5DC9-D4C2-F5FB-F020C30E6A3D}"/>
              </a:ext>
            </a:extLst>
          </p:cNvPr>
          <p:cNvCxnSpPr>
            <a:cxnSpLocks/>
          </p:cNvCxnSpPr>
          <p:nvPr/>
        </p:nvCxnSpPr>
        <p:spPr>
          <a:xfrm>
            <a:off x="2158096" y="2050241"/>
            <a:ext cx="438888" cy="250881"/>
          </a:xfrm>
          <a:prstGeom prst="bentConnector3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73">
            <a:extLst>
              <a:ext uri="{FF2B5EF4-FFF2-40B4-BE49-F238E27FC236}">
                <a16:creationId xmlns:a16="http://schemas.microsoft.com/office/drawing/2014/main" id="{DA92E03C-D97C-FBF5-5817-3DF64EC5226F}"/>
              </a:ext>
            </a:extLst>
          </p:cNvPr>
          <p:cNvCxnSpPr>
            <a:cxnSpLocks/>
          </p:cNvCxnSpPr>
          <p:nvPr/>
        </p:nvCxnSpPr>
        <p:spPr>
          <a:xfrm flipV="1">
            <a:off x="2158096" y="2954027"/>
            <a:ext cx="438888" cy="250882"/>
          </a:xfrm>
          <a:prstGeom prst="bentConnector3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75">
            <a:extLst>
              <a:ext uri="{FF2B5EF4-FFF2-40B4-BE49-F238E27FC236}">
                <a16:creationId xmlns:a16="http://schemas.microsoft.com/office/drawing/2014/main" id="{3ABC401B-4132-3429-EC80-41320AE03A3F}"/>
              </a:ext>
            </a:extLst>
          </p:cNvPr>
          <p:cNvCxnSpPr>
            <a:cxnSpLocks/>
          </p:cNvCxnSpPr>
          <p:nvPr/>
        </p:nvCxnSpPr>
        <p:spPr>
          <a:xfrm>
            <a:off x="2158096" y="3204909"/>
            <a:ext cx="438888" cy="250881"/>
          </a:xfrm>
          <a:prstGeom prst="bentConnector3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77">
            <a:extLst>
              <a:ext uri="{FF2B5EF4-FFF2-40B4-BE49-F238E27FC236}">
                <a16:creationId xmlns:a16="http://schemas.microsoft.com/office/drawing/2014/main" id="{27188A74-B9DF-BFD5-E861-1AEF3F9C2410}"/>
              </a:ext>
            </a:extLst>
          </p:cNvPr>
          <p:cNvCxnSpPr>
            <a:cxnSpLocks/>
          </p:cNvCxnSpPr>
          <p:nvPr/>
        </p:nvCxnSpPr>
        <p:spPr>
          <a:xfrm flipV="1">
            <a:off x="2158096" y="4203103"/>
            <a:ext cx="438888" cy="848621"/>
          </a:xfrm>
          <a:prstGeom prst="bentConnector3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83">
            <a:extLst>
              <a:ext uri="{FF2B5EF4-FFF2-40B4-BE49-F238E27FC236}">
                <a16:creationId xmlns:a16="http://schemas.microsoft.com/office/drawing/2014/main" id="{A905B552-4CED-3D0D-4FE0-F23866654030}"/>
              </a:ext>
            </a:extLst>
          </p:cNvPr>
          <p:cNvCxnSpPr>
            <a:cxnSpLocks/>
          </p:cNvCxnSpPr>
          <p:nvPr/>
        </p:nvCxnSpPr>
        <p:spPr>
          <a:xfrm>
            <a:off x="2158096" y="5051725"/>
            <a:ext cx="438888" cy="752646"/>
          </a:xfrm>
          <a:prstGeom prst="bentConnector3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3EDD37-1550-54DC-23A0-9857C691084B}"/>
              </a:ext>
            </a:extLst>
          </p:cNvPr>
          <p:cNvCxnSpPr>
            <a:cxnSpLocks/>
          </p:cNvCxnSpPr>
          <p:nvPr/>
        </p:nvCxnSpPr>
        <p:spPr>
          <a:xfrm flipH="1">
            <a:off x="2378895" y="4694401"/>
            <a:ext cx="218088" cy="0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7990E6B-B5B5-9E57-C45C-A5B7DE3FF421}"/>
              </a:ext>
            </a:extLst>
          </p:cNvPr>
          <p:cNvCxnSpPr>
            <a:cxnSpLocks/>
          </p:cNvCxnSpPr>
          <p:nvPr/>
        </p:nvCxnSpPr>
        <p:spPr>
          <a:xfrm flipH="1">
            <a:off x="2378895" y="5211303"/>
            <a:ext cx="218088" cy="0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0347BDB-046A-1C34-A6BD-6FA09EED3F8E}"/>
              </a:ext>
            </a:extLst>
          </p:cNvPr>
          <p:cNvCxnSpPr>
            <a:cxnSpLocks/>
          </p:cNvCxnSpPr>
          <p:nvPr/>
        </p:nvCxnSpPr>
        <p:spPr>
          <a:xfrm>
            <a:off x="2376922" y="3455791"/>
            <a:ext cx="0" cy="747313"/>
          </a:xfrm>
          <a:prstGeom prst="line">
            <a:avLst/>
          </a:prstGeom>
          <a:ln>
            <a:solidFill>
              <a:schemeClr val="accent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30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8E1F00-27CC-4C46-E88C-BE493090BD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098" t="-1" r="8" b="-1"/>
          <a:stretch/>
        </p:blipFill>
        <p:spPr>
          <a:xfrm rot="16200000" flipH="1">
            <a:off x="5455920" y="-5455917"/>
            <a:ext cx="1280162" cy="12192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81467F5-22DC-5015-21B7-AA05A662F8E1}"/>
              </a:ext>
            </a:extLst>
          </p:cNvPr>
          <p:cNvGrpSpPr/>
          <p:nvPr/>
        </p:nvGrpSpPr>
        <p:grpSpPr>
          <a:xfrm>
            <a:off x="-186508" y="327929"/>
            <a:ext cx="4797190" cy="493930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" name="Graphic 10">
              <a:extLst>
                <a:ext uri="{FF2B5EF4-FFF2-40B4-BE49-F238E27FC236}">
                  <a16:creationId xmlns:a16="http://schemas.microsoft.com/office/drawing/2014/main" id="{05948A65-5811-5FF0-0953-29C64AC8AE35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8" name="Graphic 10">
              <a:extLst>
                <a:ext uri="{FF2B5EF4-FFF2-40B4-BE49-F238E27FC236}">
                  <a16:creationId xmlns:a16="http://schemas.microsoft.com/office/drawing/2014/main" id="{03AFE4C3-E94A-FBB3-086B-0BCDA7316A95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2431270-A6B8-5F16-67CF-DE68D5F9B5B1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u="none" strike="noStrike" kern="1200" cap="none" spc="0" normalizeH="0" baseline="0" dirty="0">
                <a:ln>
                  <a:noFill/>
                </a:ln>
                <a:solidFill>
                  <a:srgbClr val="5FB670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66C41-44F8-03AA-5EEE-4A63924D440A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F80C3-2F35-2F49-9B5A-44BD657175B9}" type="slidenum">
              <a:rPr kumimoji="0" lang="fr-FR" sz="1000" u="none" strike="noStrike" kern="1200" cap="none" spc="0" normalizeH="0" baseline="0" smtClean="0">
                <a:ln>
                  <a:noFill/>
                </a:ln>
                <a:solidFill>
                  <a:srgbClr val="004423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Circular Std Black Italic" panose="020B0604020101020102" pitchFamily="34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000" u="none" strike="noStrike" kern="1200" cap="none" spc="0" normalizeH="0" baseline="0" dirty="0">
              <a:ln>
                <a:noFill/>
              </a:ln>
              <a:solidFill>
                <a:srgbClr val="004423"/>
              </a:solidFill>
              <a:effectLst/>
              <a:uLnTx/>
              <a:uFillTx/>
              <a:latin typeface="Circular Std Book Italic" panose="020B0604020101020102" pitchFamily="34" charset="77"/>
              <a:ea typeface="+mn-ea"/>
              <a:cs typeface="Circular Std Black Italic" panose="020B0604020101020102" pitchFamily="34" charset="77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8DC46B5-CB9B-348B-EF40-DCD0FE895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28340C9-3B38-43F0-97D4-BE7248F0D31F}"/>
              </a:ext>
            </a:extLst>
          </p:cNvPr>
          <p:cNvSpPr txBox="1"/>
          <p:nvPr/>
        </p:nvSpPr>
        <p:spPr>
          <a:xfrm>
            <a:off x="443367" y="382568"/>
            <a:ext cx="38093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Transition numérique</a:t>
            </a:r>
          </a:p>
        </p:txBody>
      </p:sp>
      <p:graphicFrame>
        <p:nvGraphicFramePr>
          <p:cNvPr id="39" name="Tableau 54">
            <a:extLst>
              <a:ext uri="{FF2B5EF4-FFF2-40B4-BE49-F238E27FC236}">
                <a16:creationId xmlns:a16="http://schemas.microsoft.com/office/drawing/2014/main" id="{7B0FE223-A5CC-4455-A1CE-1653557941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397984"/>
              </p:ext>
            </p:extLst>
          </p:nvPr>
        </p:nvGraphicFramePr>
        <p:xfrm>
          <a:off x="876301" y="2231719"/>
          <a:ext cx="10976604" cy="3975948"/>
        </p:xfrm>
        <a:graphic>
          <a:graphicData uri="http://schemas.openxmlformats.org/drawingml/2006/table">
            <a:tbl>
              <a:tblPr/>
              <a:tblGrid>
                <a:gridCol w="1190172">
                  <a:extLst>
                    <a:ext uri="{9D8B030D-6E8A-4147-A177-3AD203B41FA5}">
                      <a16:colId xmlns:a16="http://schemas.microsoft.com/office/drawing/2014/main" val="1851171430"/>
                    </a:ext>
                  </a:extLst>
                </a:gridCol>
                <a:gridCol w="1223304">
                  <a:extLst>
                    <a:ext uri="{9D8B030D-6E8A-4147-A177-3AD203B41FA5}">
                      <a16:colId xmlns:a16="http://schemas.microsoft.com/office/drawing/2014/main" val="46494431"/>
                    </a:ext>
                  </a:extLst>
                </a:gridCol>
                <a:gridCol w="1223304">
                  <a:extLst>
                    <a:ext uri="{9D8B030D-6E8A-4147-A177-3AD203B41FA5}">
                      <a16:colId xmlns:a16="http://schemas.microsoft.com/office/drawing/2014/main" val="2255129528"/>
                    </a:ext>
                  </a:extLst>
                </a:gridCol>
                <a:gridCol w="1223304">
                  <a:extLst>
                    <a:ext uri="{9D8B030D-6E8A-4147-A177-3AD203B41FA5}">
                      <a16:colId xmlns:a16="http://schemas.microsoft.com/office/drawing/2014/main" val="1630285604"/>
                    </a:ext>
                  </a:extLst>
                </a:gridCol>
                <a:gridCol w="1223304">
                  <a:extLst>
                    <a:ext uri="{9D8B030D-6E8A-4147-A177-3AD203B41FA5}">
                      <a16:colId xmlns:a16="http://schemas.microsoft.com/office/drawing/2014/main" val="3516116464"/>
                    </a:ext>
                  </a:extLst>
                </a:gridCol>
                <a:gridCol w="1223304">
                  <a:extLst>
                    <a:ext uri="{9D8B030D-6E8A-4147-A177-3AD203B41FA5}">
                      <a16:colId xmlns:a16="http://schemas.microsoft.com/office/drawing/2014/main" val="287234507"/>
                    </a:ext>
                  </a:extLst>
                </a:gridCol>
                <a:gridCol w="1223304">
                  <a:extLst>
                    <a:ext uri="{9D8B030D-6E8A-4147-A177-3AD203B41FA5}">
                      <a16:colId xmlns:a16="http://schemas.microsoft.com/office/drawing/2014/main" val="2586448004"/>
                    </a:ext>
                  </a:extLst>
                </a:gridCol>
                <a:gridCol w="1223304">
                  <a:extLst>
                    <a:ext uri="{9D8B030D-6E8A-4147-A177-3AD203B41FA5}">
                      <a16:colId xmlns:a16="http://schemas.microsoft.com/office/drawing/2014/main" val="2309638511"/>
                    </a:ext>
                  </a:extLst>
                </a:gridCol>
                <a:gridCol w="1223304">
                  <a:extLst>
                    <a:ext uri="{9D8B030D-6E8A-4147-A177-3AD203B41FA5}">
                      <a16:colId xmlns:a16="http://schemas.microsoft.com/office/drawing/2014/main" val="254045709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 dirty="0">
                        <a:solidFill>
                          <a:schemeClr val="tx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Digitalisation de la relation client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Clients plus informés et exigeants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Arrivée de nouveaux entrants disruptifs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Renforcement</a:t>
                      </a:r>
                      <a:br>
                        <a:rPr lang="vi-VN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fr-F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de la valeur</a:t>
                      </a:r>
                      <a:br>
                        <a:rPr lang="vi-VN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fr-F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ajoutée des offres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Nouveaux</a:t>
                      </a:r>
                      <a:br>
                        <a:rPr lang="vi-VN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fr-F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modes de travail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Digitalisation et optimisation des </a:t>
                      </a:r>
                      <a:r>
                        <a:rPr lang="fr-FR" sz="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processsus</a:t>
                      </a:r>
                      <a:r>
                        <a:rPr lang="fr-F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 et tâches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Prédiction</a:t>
                      </a:r>
                      <a:br>
                        <a:rPr lang="vi-VN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fr-F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et prévention</a:t>
                      </a:r>
                      <a:br>
                        <a:rPr lang="vi-VN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fr-F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grâce à la donnée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Montée en puissance de la problématique sécurité informatique</a:t>
                      </a:r>
                    </a:p>
                  </a:txBody>
                  <a:tcPr marL="72000" marR="72000" marT="7200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265129"/>
                  </a:ext>
                </a:extLst>
              </a:tr>
              <a:tr h="48056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Banque et</a:t>
                      </a:r>
                      <a:br>
                        <a:rPr lang="vi-V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fr-F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services financiers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dirty="0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553169"/>
                  </a:ext>
                </a:extLst>
              </a:tr>
              <a:tr h="48056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Assurance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214651"/>
                  </a:ext>
                </a:extLst>
              </a:tr>
              <a:tr h="48056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Expertise</a:t>
                      </a:r>
                      <a:br>
                        <a:rPr lang="vi-V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fr-F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comptable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18891"/>
                  </a:ext>
                </a:extLst>
              </a:tr>
              <a:tr h="48056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Conseil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388873"/>
                  </a:ext>
                </a:extLst>
              </a:tr>
              <a:tr h="48056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Numérique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966173"/>
                  </a:ext>
                </a:extLst>
              </a:tr>
              <a:tr h="48056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Ingénierie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187796"/>
                  </a:ext>
                </a:extLst>
              </a:tr>
              <a:tr h="48056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ircular Std Bold" panose="020B0604020101020102" pitchFamily="34" charset="77"/>
                        </a:rPr>
                        <a:t>Evénementiel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>
                          <a:solidFill>
                            <a:schemeClr val="accent1"/>
                          </a:solidFill>
                          <a:effectLst/>
                          <a:latin typeface="Circular Std Book Italic" panose="020B0604020101020102" pitchFamily="34" charset="77"/>
                          <a:sym typeface="Wingdings" panose="05000000000000000000" pitchFamily="2" charset="2"/>
                        </a:rPr>
                        <a:t></a:t>
                      </a:r>
                      <a:endParaRPr lang="fr-FR" sz="2000" b="0" i="0" u="none" strike="noStrike" dirty="0">
                        <a:solidFill>
                          <a:schemeClr val="accent1"/>
                        </a:solidFill>
                        <a:effectLst/>
                        <a:latin typeface="Circular Std Book Italic" panose="020B0604020101020102" pitchFamily="34" charset="77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423"/>
                          </a:solidFill>
                          <a:effectLst/>
                          <a:uLnTx/>
                          <a:uFillTx/>
                          <a:latin typeface="Circular Std Book Italic" panose="020B0604020101020102" pitchFamily="34" charset="77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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423"/>
                        </a:solidFill>
                        <a:effectLst/>
                        <a:uLnTx/>
                        <a:uFillTx/>
                        <a:latin typeface="Circular Std Book Italic" panose="020B0604020101020102" pitchFamily="34" charset="77"/>
                        <a:ea typeface="+mn-ea"/>
                        <a:cs typeface="+mn-cs"/>
                      </a:endParaRPr>
                    </a:p>
                  </a:txBody>
                  <a:tcPr marL="6084" marR="6084" marT="60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967313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D1C0A6-D080-483C-B623-B4C513EE8380}"/>
              </a:ext>
            </a:extLst>
          </p:cNvPr>
          <p:cNvSpPr/>
          <p:nvPr/>
        </p:nvSpPr>
        <p:spPr>
          <a:xfrm>
            <a:off x="422275" y="2837465"/>
            <a:ext cx="310016" cy="3370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FR" sz="1200" b="1" dirty="0">
                <a:latin typeface="Circular Std Bold" panose="020B0604020101020102" pitchFamily="34" charset="77"/>
              </a:rPr>
              <a:t>IMPACTS SUR LES 7 SECTEURS ATLAS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620F30F-AC22-45FB-B1CA-C0F8267CF6DA}"/>
              </a:ext>
            </a:extLst>
          </p:cNvPr>
          <p:cNvSpPr/>
          <p:nvPr/>
        </p:nvSpPr>
        <p:spPr>
          <a:xfrm rot="5400000">
            <a:off x="6804378" y="-2862633"/>
            <a:ext cx="310016" cy="978703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fr-FR" sz="1200" b="1" dirty="0">
                <a:latin typeface="Circular Std Bold" panose="020B0604020101020102" pitchFamily="34" charset="77"/>
              </a:rPr>
              <a:t>8 MUTATIONS STRUCTURELLES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38DB44-D9AC-4948-BAB0-241AAF02FA2E}"/>
              </a:ext>
            </a:extLst>
          </p:cNvPr>
          <p:cNvSpPr/>
          <p:nvPr/>
        </p:nvSpPr>
        <p:spPr>
          <a:xfrm>
            <a:off x="443366" y="1542152"/>
            <a:ext cx="375784" cy="1861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" u="none" strike="noStrike" dirty="0">
                <a:solidFill>
                  <a:schemeClr val="accent1"/>
                </a:solidFill>
                <a:effectLst/>
                <a:latin typeface="Circular Std Book Italic" panose="020B0604020101020102" pitchFamily="34" charset="77"/>
                <a:sym typeface="Wingdings" panose="05000000000000000000" pitchFamily="2" charset="2"/>
              </a:rPr>
              <a:t></a:t>
            </a:r>
            <a:endParaRPr lang="fr-FR" sz="800" u="none" strike="noStrike" dirty="0">
              <a:solidFill>
                <a:schemeClr val="accent1"/>
              </a:solidFill>
              <a:effectLst/>
              <a:latin typeface="Circular Std Book Italic" panose="020B0604020101020102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0CF87C-7EF0-47B3-851A-20D35158771E}"/>
              </a:ext>
            </a:extLst>
          </p:cNvPr>
          <p:cNvSpPr txBox="1"/>
          <p:nvPr/>
        </p:nvSpPr>
        <p:spPr>
          <a:xfrm>
            <a:off x="914399" y="1558303"/>
            <a:ext cx="93106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Impact faible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3551669-6333-4564-BCBD-573E0CFD97B4}"/>
              </a:ext>
            </a:extLst>
          </p:cNvPr>
          <p:cNvSpPr/>
          <p:nvPr/>
        </p:nvSpPr>
        <p:spPr>
          <a:xfrm>
            <a:off x="443366" y="1824872"/>
            <a:ext cx="375784" cy="1861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" u="none" strike="noStrike" dirty="0">
                <a:solidFill>
                  <a:schemeClr val="accent1"/>
                </a:solidFill>
                <a:effectLst/>
                <a:latin typeface="Circular Std Book Italic" panose="020B0604020101020102" pitchFamily="34" charset="77"/>
                <a:sym typeface="Wingdings" panose="05000000000000000000" pitchFamily="2" charset="2"/>
              </a:rPr>
              <a:t></a:t>
            </a:r>
            <a:endParaRPr lang="fr-FR" sz="800" u="none" strike="noStrike" dirty="0">
              <a:solidFill>
                <a:schemeClr val="accent1"/>
              </a:solidFill>
              <a:effectLst/>
              <a:latin typeface="Circular Std Book Italic" panose="020B0604020101020102" pitchFamily="34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D88316-DF0A-4C94-B163-4296E4C9B3BD}"/>
              </a:ext>
            </a:extLst>
          </p:cNvPr>
          <p:cNvSpPr txBox="1"/>
          <p:nvPr/>
        </p:nvSpPr>
        <p:spPr>
          <a:xfrm>
            <a:off x="914399" y="1841023"/>
            <a:ext cx="93106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Impact modéré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91EDEA2-5BBD-4A41-BDDB-0D9F6380A1CE}"/>
              </a:ext>
            </a:extLst>
          </p:cNvPr>
          <p:cNvSpPr/>
          <p:nvPr/>
        </p:nvSpPr>
        <p:spPr>
          <a:xfrm>
            <a:off x="443366" y="2107592"/>
            <a:ext cx="375784" cy="1861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" u="none" strike="noStrike" dirty="0">
                <a:solidFill>
                  <a:schemeClr val="accent1"/>
                </a:solidFill>
                <a:effectLst/>
                <a:latin typeface="Circular Std Book Italic" panose="020B0604020101020102" pitchFamily="34" charset="77"/>
                <a:sym typeface="Wingdings" panose="05000000000000000000" pitchFamily="2" charset="2"/>
              </a:rPr>
              <a:t></a:t>
            </a:r>
            <a:endParaRPr lang="fr-FR" sz="800" u="none" strike="noStrike" dirty="0">
              <a:solidFill>
                <a:schemeClr val="accent1"/>
              </a:solidFill>
              <a:effectLst/>
              <a:latin typeface="Circular Std Book Italic" panose="020B0604020101020102" pitchFamily="34" charset="7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D1AE22-B20D-4ED0-B9D2-B4DD9F418F29}"/>
              </a:ext>
            </a:extLst>
          </p:cNvPr>
          <p:cNvSpPr txBox="1"/>
          <p:nvPr/>
        </p:nvSpPr>
        <p:spPr>
          <a:xfrm>
            <a:off x="914399" y="2123743"/>
            <a:ext cx="93106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Impact élevé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11DA553-79DB-4DB7-90F8-981CE52AFD0B}"/>
              </a:ext>
            </a:extLst>
          </p:cNvPr>
          <p:cNvSpPr/>
          <p:nvPr/>
        </p:nvSpPr>
        <p:spPr>
          <a:xfrm>
            <a:off x="443366" y="2390313"/>
            <a:ext cx="375784" cy="1861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00" u="none" strike="noStrike" dirty="0">
                <a:solidFill>
                  <a:schemeClr val="accent1"/>
                </a:solidFill>
                <a:effectLst/>
                <a:latin typeface="Circular Std Book Italic" panose="020B0604020101020102" pitchFamily="34" charset="77"/>
                <a:sym typeface="Wingdings" panose="05000000000000000000" pitchFamily="2" charset="2"/>
              </a:rPr>
              <a:t></a:t>
            </a:r>
            <a:endParaRPr lang="fr-FR" sz="700" u="none" strike="noStrike" dirty="0">
              <a:solidFill>
                <a:schemeClr val="accent1"/>
              </a:solidFill>
              <a:effectLst/>
              <a:latin typeface="Circular Std Book Italic" panose="020B0604020101020102" pitchFamily="34" charset="7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BB902DD-3CAA-4D0A-943E-285CBB842F23}"/>
              </a:ext>
            </a:extLst>
          </p:cNvPr>
          <p:cNvSpPr txBox="1"/>
          <p:nvPr/>
        </p:nvSpPr>
        <p:spPr>
          <a:xfrm>
            <a:off x="914399" y="2406464"/>
            <a:ext cx="93106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Impact très </a:t>
            </a:r>
            <a:r>
              <a:rPr lang="fr-FR" sz="9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élévé</a:t>
            </a:r>
            <a:endParaRPr lang="fr-FR" sz="900" dirty="0"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9ADF9B-90C4-ECFE-5B1E-3B1A90082494}"/>
              </a:ext>
            </a:extLst>
          </p:cNvPr>
          <p:cNvSpPr/>
          <p:nvPr/>
        </p:nvSpPr>
        <p:spPr>
          <a:xfrm>
            <a:off x="5973170" y="914401"/>
            <a:ext cx="6218830" cy="745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E75FB75-6247-41F1-9419-ED9C34B5F5C3}"/>
              </a:ext>
            </a:extLst>
          </p:cNvPr>
          <p:cNvSpPr txBox="1"/>
          <p:nvPr/>
        </p:nvSpPr>
        <p:spPr>
          <a:xfrm>
            <a:off x="7080615" y="1040964"/>
            <a:ext cx="4401787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Chacune de ces mutations impactent nos secteurs selon différentes intensités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859CEC2-CCE1-9595-65F0-A846D94A96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71983" y="1100051"/>
            <a:ext cx="501796" cy="37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095999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22151" r="1" b="10672"/>
          <a:stretch/>
        </p:blipFill>
        <p:spPr>
          <a:xfrm rot="16200000" flipH="1">
            <a:off x="-380997" y="381004"/>
            <a:ext cx="6857997" cy="60959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2AA18A-5F5C-ECA0-6A2F-10349DFB88F2}"/>
              </a:ext>
            </a:extLst>
          </p:cNvPr>
          <p:cNvGrpSpPr/>
          <p:nvPr/>
        </p:nvGrpSpPr>
        <p:grpSpPr>
          <a:xfrm>
            <a:off x="970613" y="2500752"/>
            <a:ext cx="4154777" cy="1856502"/>
            <a:chOff x="940776" y="3791148"/>
            <a:chExt cx="5181603" cy="1123529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701261A6-DACB-583F-BA9A-E034B72AD554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4" name="Graphic 10">
              <a:extLst>
                <a:ext uri="{FF2B5EF4-FFF2-40B4-BE49-F238E27FC236}">
                  <a16:creationId xmlns:a16="http://schemas.microsoft.com/office/drawing/2014/main" id="{03BF3D77-A78E-C435-F128-47018A381663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2CA64A8-86DF-BBF2-1AAD-17DB936CC74B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fr-F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5FB670"/>
                </a:solidFill>
                <a:effectLst/>
                <a:uLnTx/>
                <a:uFillTx/>
                <a:latin typeface="Circular Pro Book"/>
                <a:cs typeface="Circular Std Black Italic" panose="020B0604020101020102" pitchFamily="34" charset="77"/>
              </a:defRPr>
            </a:lvl1pPr>
          </a:lstStyle>
          <a:p>
            <a:r>
              <a:rPr lang="fr-FR" dirty="0">
                <a:latin typeface="Circular Std Boo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C91F8E-5D73-B468-1E35-400E9A3BF934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24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8979212E-F8E7-C1CD-8E70-000C673D0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1136003" y="2875005"/>
            <a:ext cx="3887072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Question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0020D-70A6-93BB-C096-35DE27DD7FD9}"/>
              </a:ext>
            </a:extLst>
          </p:cNvPr>
          <p:cNvSpPr txBox="1"/>
          <p:nvPr/>
        </p:nvSpPr>
        <p:spPr>
          <a:xfrm>
            <a:off x="6994183" y="2050550"/>
            <a:ext cx="4299630" cy="188513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Les emplois liés au </a:t>
            </a:r>
            <a:b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numérique représentent 20% </a:t>
            </a:r>
            <a:b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des effectifs en poste au sein </a:t>
            </a:r>
            <a:b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des entreprises d’Atlas.</a:t>
            </a:r>
          </a:p>
          <a:p>
            <a:pPr algn="ctr">
              <a:spcAft>
                <a:spcPts val="300"/>
              </a:spcAft>
            </a:pP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Quelle part représentent-ils au sein des offres d’emploi publiées 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B5DE32-2455-40B4-8200-64DAB47635B6}"/>
              </a:ext>
            </a:extLst>
          </p:cNvPr>
          <p:cNvSpPr/>
          <p:nvPr/>
        </p:nvSpPr>
        <p:spPr>
          <a:xfrm>
            <a:off x="8649050" y="930835"/>
            <a:ext cx="989895" cy="9898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BFE861-9C43-F351-8ADA-8078E917E727}"/>
              </a:ext>
            </a:extLst>
          </p:cNvPr>
          <p:cNvSpPr/>
          <p:nvPr/>
        </p:nvSpPr>
        <p:spPr>
          <a:xfrm>
            <a:off x="7121548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34%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2A2CE8-9E46-4445-CD6E-E02650FD2DFC}"/>
              </a:ext>
            </a:extLst>
          </p:cNvPr>
          <p:cNvSpPr/>
          <p:nvPr/>
        </p:nvSpPr>
        <p:spPr>
          <a:xfrm>
            <a:off x="9223522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44%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5BD95C-E6DF-044C-BA15-51A167B5FD3C}"/>
              </a:ext>
            </a:extLst>
          </p:cNvPr>
          <p:cNvSpPr/>
          <p:nvPr/>
        </p:nvSpPr>
        <p:spPr>
          <a:xfrm>
            <a:off x="7121548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54%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CFE07F-3165-3790-21A9-2700657362FC}"/>
              </a:ext>
            </a:extLst>
          </p:cNvPr>
          <p:cNvSpPr/>
          <p:nvPr/>
        </p:nvSpPr>
        <p:spPr>
          <a:xfrm>
            <a:off x="9223522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64%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B3215E4-9416-5FD2-E93B-5506902A43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847433" y="1129219"/>
            <a:ext cx="593128" cy="5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095999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22151" r="1" b="10672"/>
          <a:stretch/>
        </p:blipFill>
        <p:spPr>
          <a:xfrm rot="16200000" flipH="1">
            <a:off x="-380997" y="381004"/>
            <a:ext cx="6857997" cy="60959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2AA18A-5F5C-ECA0-6A2F-10349DFB88F2}"/>
              </a:ext>
            </a:extLst>
          </p:cNvPr>
          <p:cNvGrpSpPr/>
          <p:nvPr/>
        </p:nvGrpSpPr>
        <p:grpSpPr>
          <a:xfrm>
            <a:off x="970613" y="2500752"/>
            <a:ext cx="4154777" cy="1856502"/>
            <a:chOff x="940776" y="3791148"/>
            <a:chExt cx="5181603" cy="1123529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701261A6-DACB-583F-BA9A-E034B72AD554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4" name="Graphic 10">
              <a:extLst>
                <a:ext uri="{FF2B5EF4-FFF2-40B4-BE49-F238E27FC236}">
                  <a16:creationId xmlns:a16="http://schemas.microsoft.com/office/drawing/2014/main" id="{03BF3D77-A78E-C435-F128-47018A381663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2CA64A8-86DF-BBF2-1AAD-17DB936CC74B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fr-F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5FB670"/>
                </a:solidFill>
                <a:effectLst/>
                <a:uLnTx/>
                <a:uFillTx/>
                <a:latin typeface="Circular Pro Book"/>
                <a:cs typeface="Circular Std Black Italic" panose="020B0604020101020102" pitchFamily="34" charset="77"/>
              </a:defRPr>
            </a:lvl1pPr>
          </a:lstStyle>
          <a:p>
            <a:r>
              <a:rPr lang="fr-FR" dirty="0">
                <a:latin typeface="Circular Std Boo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C91F8E-5D73-B468-1E35-400E9A3BF934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25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8979212E-F8E7-C1CD-8E70-000C673D0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1136003" y="2875005"/>
            <a:ext cx="3887072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Question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0020D-70A6-93BB-C096-35DE27DD7FD9}"/>
              </a:ext>
            </a:extLst>
          </p:cNvPr>
          <p:cNvSpPr txBox="1"/>
          <p:nvPr/>
        </p:nvSpPr>
        <p:spPr>
          <a:xfrm>
            <a:off x="6994183" y="2050550"/>
            <a:ext cx="4299630" cy="188513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Les emplois liés au </a:t>
            </a:r>
            <a:b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numérique représentent 20% </a:t>
            </a:r>
            <a:b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des effectifs en poste au sein </a:t>
            </a:r>
            <a:b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des entreprises d’Atlas.</a:t>
            </a:r>
          </a:p>
          <a:p>
            <a:pPr algn="ctr">
              <a:spcAft>
                <a:spcPts val="300"/>
              </a:spcAft>
            </a:pP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Quelle part représentent-ils au sein des offres d’emploi publiées 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B5DE32-2455-40B4-8200-64DAB47635B6}"/>
              </a:ext>
            </a:extLst>
          </p:cNvPr>
          <p:cNvSpPr/>
          <p:nvPr/>
        </p:nvSpPr>
        <p:spPr>
          <a:xfrm>
            <a:off x="8649050" y="930835"/>
            <a:ext cx="989895" cy="9898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BFE861-9C43-F351-8ADA-8078E917E727}"/>
              </a:ext>
            </a:extLst>
          </p:cNvPr>
          <p:cNvSpPr/>
          <p:nvPr/>
        </p:nvSpPr>
        <p:spPr>
          <a:xfrm>
            <a:off x="7121548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34%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2A2CE8-9E46-4445-CD6E-E02650FD2DFC}"/>
              </a:ext>
            </a:extLst>
          </p:cNvPr>
          <p:cNvSpPr/>
          <p:nvPr/>
        </p:nvSpPr>
        <p:spPr>
          <a:xfrm>
            <a:off x="9223522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44%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5BD95C-E6DF-044C-BA15-51A167B5FD3C}"/>
              </a:ext>
            </a:extLst>
          </p:cNvPr>
          <p:cNvSpPr/>
          <p:nvPr/>
        </p:nvSpPr>
        <p:spPr>
          <a:xfrm>
            <a:off x="7121548" y="4886931"/>
            <a:ext cx="1942926" cy="65018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Circular Std Book Italic" panose="020B0604020101020102" pitchFamily="34" charset="77"/>
              </a:rPr>
              <a:t>54%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CFE07F-3165-3790-21A9-2700657362FC}"/>
              </a:ext>
            </a:extLst>
          </p:cNvPr>
          <p:cNvSpPr/>
          <p:nvPr/>
        </p:nvSpPr>
        <p:spPr>
          <a:xfrm>
            <a:off x="9223522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64%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B3215E4-9416-5FD2-E93B-5506902A43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847433" y="1129219"/>
            <a:ext cx="593128" cy="5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E76C1150-6CDB-3E24-A82B-04392A0BF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50734"/>
            <a:ext cx="4101804" cy="2307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512A47-BE77-A18B-AD9D-8694F01679F5}"/>
              </a:ext>
            </a:extLst>
          </p:cNvPr>
          <p:cNvSpPr/>
          <p:nvPr/>
        </p:nvSpPr>
        <p:spPr>
          <a:xfrm>
            <a:off x="569052" y="1254876"/>
            <a:ext cx="11053897" cy="4815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31270-A6B8-5F16-67CF-DE68D5F9B5B1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u="none" strike="noStrike" kern="1200" cap="none" spc="0" normalizeH="0" baseline="0" dirty="0">
                <a:ln>
                  <a:noFill/>
                </a:ln>
                <a:solidFill>
                  <a:srgbClr val="5FB670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66C41-44F8-03AA-5EEE-4A63924D440A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F80C3-2F35-2F49-9B5A-44BD657175B9}" type="slidenum">
              <a:rPr kumimoji="0" lang="fr-FR" sz="1000" u="none" strike="noStrike" kern="1200" cap="none" spc="0" normalizeH="0" baseline="0" smtClean="0">
                <a:ln>
                  <a:noFill/>
                </a:ln>
                <a:solidFill>
                  <a:srgbClr val="004423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Circular Std Black Italic" panose="020B0604020101020102" pitchFamily="34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000" u="none" strike="noStrike" kern="1200" cap="none" spc="0" normalizeH="0" baseline="0" dirty="0">
              <a:ln>
                <a:noFill/>
              </a:ln>
              <a:solidFill>
                <a:srgbClr val="004423"/>
              </a:solidFill>
              <a:effectLst/>
              <a:uLnTx/>
              <a:uFillTx/>
              <a:latin typeface="Circular Std Book Italic" panose="020B0604020101020102" pitchFamily="34" charset="77"/>
              <a:ea typeface="+mn-ea"/>
              <a:cs typeface="Circular Std Black Italic" panose="020B0604020101020102" pitchFamily="34" charset="77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8DC46B5-CB9B-348B-EF40-DCD0FE895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99436D-BD7E-6FE3-CDEA-34EC8CCD70EE}"/>
              </a:ext>
            </a:extLst>
          </p:cNvPr>
          <p:cNvSpPr/>
          <p:nvPr/>
        </p:nvSpPr>
        <p:spPr>
          <a:xfrm>
            <a:off x="569052" y="1254874"/>
            <a:ext cx="2949063" cy="48156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015248-544A-3C23-D223-6F3D1D1B807B}"/>
              </a:ext>
            </a:extLst>
          </p:cNvPr>
          <p:cNvSpPr txBox="1"/>
          <p:nvPr/>
        </p:nvSpPr>
        <p:spPr>
          <a:xfrm>
            <a:off x="805491" y="3541821"/>
            <a:ext cx="247618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Atlas a identifié </a:t>
            </a:r>
            <a:b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800" b="1" dirty="0">
                <a:solidFill>
                  <a:schemeClr val="bg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26 métiers </a:t>
            </a:r>
            <a:b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à enjeux sur la transition numérique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FCF8F95-BF95-A2EF-039A-C2209F533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620923" y="2491724"/>
            <a:ext cx="845320" cy="8453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DE7529-F5F3-18D2-D661-76D8B68F23FB}"/>
              </a:ext>
            </a:extLst>
          </p:cNvPr>
          <p:cNvSpPr txBox="1"/>
          <p:nvPr/>
        </p:nvSpPr>
        <p:spPr>
          <a:xfrm>
            <a:off x="443366" y="382568"/>
            <a:ext cx="47001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Transition numérique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D75FB0-4C15-A50C-EA71-16A783668EC4}"/>
              </a:ext>
            </a:extLst>
          </p:cNvPr>
          <p:cNvSpPr txBox="1"/>
          <p:nvPr/>
        </p:nvSpPr>
        <p:spPr>
          <a:xfrm>
            <a:off x="3957839" y="1812744"/>
            <a:ext cx="2255782" cy="30777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Actuaire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Business développeur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Chargé d’études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Chargé de clientèle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Chef de projet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Chef de projet digital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Collaborateur comptable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Consultant en management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Data </a:t>
            </a:r>
            <a:r>
              <a:rPr lang="fr-FR" sz="14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analyst</a:t>
            </a:r>
            <a:endParaRPr lang="fr-FR" sz="1400" dirty="0"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A7DCE7-5FBB-3D42-76D3-68169B95676B}"/>
              </a:ext>
            </a:extLst>
          </p:cNvPr>
          <p:cNvCxnSpPr>
            <a:cxnSpLocks/>
          </p:cNvCxnSpPr>
          <p:nvPr/>
        </p:nvCxnSpPr>
        <p:spPr>
          <a:xfrm>
            <a:off x="3959771" y="1592081"/>
            <a:ext cx="722151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11F6BD2-52F9-DE9A-3D23-B0F68BBF2E48}"/>
              </a:ext>
            </a:extLst>
          </p:cNvPr>
          <p:cNvSpPr txBox="1"/>
          <p:nvPr/>
        </p:nvSpPr>
        <p:spPr>
          <a:xfrm>
            <a:off x="6661480" y="1812744"/>
            <a:ext cx="2255782" cy="37240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Data </a:t>
            </a:r>
            <a:r>
              <a:rPr lang="fr-FR" sz="14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scientist</a:t>
            </a: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 / </a:t>
            </a:r>
            <a:r>
              <a:rPr lang="fr-FR" sz="14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engineer</a:t>
            </a:r>
            <a:endParaRPr lang="fr-FR" sz="1400" dirty="0"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Développeur de 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solution digital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Expert IA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Géomètre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Gestionnaire 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administratif / secrétariat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Gestionnaire assurance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Gestionnaire sinistres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Responsable centre de profit / Dirigeant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Responsable commercial et marketing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0F4906-13C2-36D8-26E4-D8C279564B93}"/>
              </a:ext>
            </a:extLst>
          </p:cNvPr>
          <p:cNvSpPr txBox="1"/>
          <p:nvPr/>
        </p:nvSpPr>
        <p:spPr>
          <a:xfrm>
            <a:off x="9365120" y="1812744"/>
            <a:ext cx="2038463" cy="33932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Responsable RH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Responsable SI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Spécialiste 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back-office finance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Spécialiste cybersécurité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Spécialiste 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média-sociaux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Spécialiste relations 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et communication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Spécialiste SI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UX-UI designer</a:t>
            </a:r>
          </a:p>
        </p:txBody>
      </p:sp>
    </p:spTree>
    <p:extLst>
      <p:ext uri="{BB962C8B-B14F-4D97-AF65-F5344CB8AC3E}">
        <p14:creationId xmlns:p14="http://schemas.microsoft.com/office/powerpoint/2010/main" val="305321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B955B6C-47B1-8118-4227-1BF1A3BC4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3797" y="2683690"/>
            <a:ext cx="1945020" cy="433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F5CF07-E016-56D8-7F00-15D12F2B0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525" y="2478729"/>
            <a:ext cx="1945020" cy="19450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463413F-3F0C-6949-B99E-F41976EB20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360" t="22123" b="749"/>
          <a:stretch/>
        </p:blipFill>
        <p:spPr>
          <a:xfrm rot="21600000" flipH="1">
            <a:off x="5899909" y="1"/>
            <a:ext cx="6292087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52EFCC-683F-C553-DBF6-DAEC7442F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9" r="21159"/>
          <a:stretch/>
        </p:blipFill>
        <p:spPr>
          <a:xfrm>
            <a:off x="6780632" y="813455"/>
            <a:ext cx="4530642" cy="5231091"/>
          </a:xfrm>
          <a:prstGeom prst="rect">
            <a:avLst/>
          </a:prstGeom>
        </p:spPr>
      </p:pic>
      <p:sp>
        <p:nvSpPr>
          <p:cNvPr id="3" name="Graphic 10">
            <a:extLst>
              <a:ext uri="{FF2B5EF4-FFF2-40B4-BE49-F238E27FC236}">
                <a16:creationId xmlns:a16="http://schemas.microsoft.com/office/drawing/2014/main" id="{1671A652-AD68-AA90-AEE5-3EEAE167AF06}"/>
              </a:ext>
            </a:extLst>
          </p:cNvPr>
          <p:cNvSpPr/>
          <p:nvPr/>
        </p:nvSpPr>
        <p:spPr>
          <a:xfrm>
            <a:off x="7165534" y="6247135"/>
            <a:ext cx="5026465" cy="610865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6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39BCF-44E6-9961-68E9-8F42AB15D40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0637C-5AFA-38C5-C4DE-73C9AEEF0BFF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27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1917A1-3DC2-E5D4-1409-89ACEBA28E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8E5A4E05-FA97-440C-BEB9-C586FE0CBD93}"/>
              </a:ext>
            </a:extLst>
          </p:cNvPr>
          <p:cNvSpPr txBox="1"/>
          <p:nvPr/>
        </p:nvSpPr>
        <p:spPr>
          <a:xfrm>
            <a:off x="443366" y="382568"/>
            <a:ext cx="47001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Transition numérique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588D41-3D35-9B93-C8E6-B59EE9A5110D}"/>
              </a:ext>
            </a:extLst>
          </p:cNvPr>
          <p:cNvSpPr txBox="1"/>
          <p:nvPr/>
        </p:nvSpPr>
        <p:spPr>
          <a:xfrm>
            <a:off x="2873797" y="3197740"/>
            <a:ext cx="2898351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Grégoire DACHEUX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88789B-2385-962B-D4C3-9AAEC7BD20A3}"/>
              </a:ext>
            </a:extLst>
          </p:cNvPr>
          <p:cNvSpPr txBox="1"/>
          <p:nvPr/>
        </p:nvSpPr>
        <p:spPr>
          <a:xfrm>
            <a:off x="2873799" y="3647754"/>
            <a:ext cx="2898351" cy="9079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fr-FR" dirty="0">
                <a:latin typeface="Circular Std Book Italic" panose="020B0604020101020102" pitchFamily="34" charset="77"/>
              </a:rPr>
              <a:t>Project leader à Capgemini</a:t>
            </a:r>
          </a:p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fr-FR" dirty="0">
                <a:latin typeface="Circular Std Book Italic" panose="020B0604020101020102" pitchFamily="34" charset="77"/>
              </a:rPr>
              <a:t>Membre des instances paritaires d’Atlas</a:t>
            </a:r>
          </a:p>
        </p:txBody>
      </p:sp>
    </p:spTree>
    <p:extLst>
      <p:ext uri="{BB962C8B-B14F-4D97-AF65-F5344CB8AC3E}">
        <p14:creationId xmlns:p14="http://schemas.microsoft.com/office/powerpoint/2010/main" val="292608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463413F-3F0C-6949-B99E-F41976EB2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60" t="22123" b="749"/>
          <a:stretch/>
        </p:blipFill>
        <p:spPr>
          <a:xfrm rot="21600000" flipH="1">
            <a:off x="5899909" y="1"/>
            <a:ext cx="6292087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52EFCC-683F-C553-DBF6-DAEC7442FE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t="45" r="8082"/>
          <a:stretch/>
        </p:blipFill>
        <p:spPr>
          <a:xfrm>
            <a:off x="6780632" y="813455"/>
            <a:ext cx="4530642" cy="5231091"/>
          </a:xfrm>
          <a:prstGeom prst="rect">
            <a:avLst/>
          </a:prstGeom>
        </p:spPr>
      </p:pic>
      <p:sp>
        <p:nvSpPr>
          <p:cNvPr id="3" name="Graphic 10">
            <a:extLst>
              <a:ext uri="{FF2B5EF4-FFF2-40B4-BE49-F238E27FC236}">
                <a16:creationId xmlns:a16="http://schemas.microsoft.com/office/drawing/2014/main" id="{1671A652-AD68-AA90-AEE5-3EEAE167AF06}"/>
              </a:ext>
            </a:extLst>
          </p:cNvPr>
          <p:cNvSpPr/>
          <p:nvPr/>
        </p:nvSpPr>
        <p:spPr>
          <a:xfrm>
            <a:off x="7165534" y="6247135"/>
            <a:ext cx="5026465" cy="610865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6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39BCF-44E6-9961-68E9-8F42AB15D40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0637C-5AFA-38C5-C4DE-73C9AEEF0BFF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28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1917A1-3DC2-E5D4-1409-89ACEBA28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8E5A4E05-FA97-440C-BEB9-C586FE0CBD93}"/>
              </a:ext>
            </a:extLst>
          </p:cNvPr>
          <p:cNvSpPr txBox="1"/>
          <p:nvPr/>
        </p:nvSpPr>
        <p:spPr>
          <a:xfrm>
            <a:off x="443366" y="382568"/>
            <a:ext cx="47001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Transition numérique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588D41-3D35-9B93-C8E6-B59EE9A5110D}"/>
              </a:ext>
            </a:extLst>
          </p:cNvPr>
          <p:cNvSpPr txBox="1"/>
          <p:nvPr/>
        </p:nvSpPr>
        <p:spPr>
          <a:xfrm>
            <a:off x="2873797" y="3197740"/>
            <a:ext cx="2684861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Lucile BRIOLAT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88789B-2385-962B-D4C3-9AAEC7BD20A3}"/>
              </a:ext>
            </a:extLst>
          </p:cNvPr>
          <p:cNvSpPr txBox="1"/>
          <p:nvPr/>
        </p:nvSpPr>
        <p:spPr>
          <a:xfrm>
            <a:off x="2873799" y="3647754"/>
            <a:ext cx="336495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fr-FR" dirty="0">
                <a:latin typeface="Circular Std Book Italic" panose="020B0604020101020102" pitchFamily="34" charset="77"/>
              </a:rPr>
              <a:t>Chargée du rayonnement et de la coopération internationale</a:t>
            </a:r>
            <a:br>
              <a:rPr lang="fr-FR" dirty="0">
                <a:latin typeface="Circular Std Book Italic" panose="020B0604020101020102" pitchFamily="34" charset="77"/>
              </a:rPr>
            </a:br>
            <a:r>
              <a:rPr lang="fr-FR" dirty="0">
                <a:latin typeface="Circular Std Book Italic" panose="020B0604020101020102" pitchFamily="34" charset="77"/>
              </a:rPr>
              <a:t>de Campus Cyber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FB94E6D-2474-5814-5D75-7D7B68BB91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552" t="35718" r="2552" b="35718"/>
          <a:stretch/>
        </p:blipFill>
        <p:spPr>
          <a:xfrm>
            <a:off x="2873797" y="2700727"/>
            <a:ext cx="1383111" cy="416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79AF56-2114-3802-8A01-F70DA5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2988" r="12988" b="12988"/>
          <a:stretch/>
        </p:blipFill>
        <p:spPr>
          <a:xfrm>
            <a:off x="587525" y="2478729"/>
            <a:ext cx="1945020" cy="19450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3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463413F-3F0C-6949-B99E-F41976EB2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44" r="19738"/>
          <a:stretch/>
        </p:blipFill>
        <p:spPr>
          <a:xfrm rot="21600000" flipH="1">
            <a:off x="7165535" y="1"/>
            <a:ext cx="5026463" cy="6857999"/>
          </a:xfrm>
          <a:prstGeom prst="rect">
            <a:avLst/>
          </a:prstGeom>
        </p:spPr>
      </p:pic>
      <p:sp>
        <p:nvSpPr>
          <p:cNvPr id="3" name="Graphic 10">
            <a:extLst>
              <a:ext uri="{FF2B5EF4-FFF2-40B4-BE49-F238E27FC236}">
                <a16:creationId xmlns:a16="http://schemas.microsoft.com/office/drawing/2014/main" id="{1671A652-AD68-AA90-AEE5-3EEAE167AF06}"/>
              </a:ext>
            </a:extLst>
          </p:cNvPr>
          <p:cNvSpPr/>
          <p:nvPr/>
        </p:nvSpPr>
        <p:spPr>
          <a:xfrm>
            <a:off x="7165534" y="6247135"/>
            <a:ext cx="5026465" cy="610865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6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39BCF-44E6-9961-68E9-8F42AB15D40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0637C-5AFA-38C5-C4DE-73C9AEEF0BFF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29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1917A1-3DC2-E5D4-1409-89ACEBA28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1AE3874-D6FA-4D78-94F8-EB47392B30EB}"/>
              </a:ext>
            </a:extLst>
          </p:cNvPr>
          <p:cNvSpPr/>
          <p:nvPr/>
        </p:nvSpPr>
        <p:spPr>
          <a:xfrm>
            <a:off x="7732343" y="1174212"/>
            <a:ext cx="3892848" cy="45095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582F8A39-28CB-4B3A-9503-BA530C09B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276274" y="1753564"/>
            <a:ext cx="804986" cy="80498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C9646F4-AF5D-427A-952D-4C94132CB298}"/>
              </a:ext>
            </a:extLst>
          </p:cNvPr>
          <p:cNvSpPr txBox="1"/>
          <p:nvPr/>
        </p:nvSpPr>
        <p:spPr>
          <a:xfrm>
            <a:off x="8114912" y="2759011"/>
            <a:ext cx="3127710" cy="18466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Protéger la société et faire rayonner l'excellence française </a:t>
            </a:r>
            <a:b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0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En réunissant les acteurs de la sécurité numérique autour d'un lieu totem.</a:t>
            </a:r>
            <a:endParaRPr lang="fr-FR" sz="14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EC63C04-4CA0-444E-A709-6238FB84CE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61741" y="4806130"/>
            <a:ext cx="1034052" cy="29830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1CF77BF-AD29-4B05-B3B2-26DFEB24B26E}"/>
              </a:ext>
            </a:extLst>
          </p:cNvPr>
          <p:cNvSpPr/>
          <p:nvPr/>
        </p:nvSpPr>
        <p:spPr>
          <a:xfrm>
            <a:off x="656101" y="445563"/>
            <a:ext cx="5643636" cy="13970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E5A4E05-FA97-440C-BEB9-C586FE0CBD93}"/>
              </a:ext>
            </a:extLst>
          </p:cNvPr>
          <p:cNvSpPr txBox="1"/>
          <p:nvPr/>
        </p:nvSpPr>
        <p:spPr>
          <a:xfrm>
            <a:off x="1901308" y="713208"/>
            <a:ext cx="4029074" cy="861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Les enjeux croisés entre Campus Cyber et Atlas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689138-E5A1-416E-8270-AB79E4F063AD}"/>
              </a:ext>
            </a:extLst>
          </p:cNvPr>
          <p:cNvSpPr txBox="1"/>
          <p:nvPr/>
        </p:nvSpPr>
        <p:spPr>
          <a:xfrm>
            <a:off x="1948793" y="2266433"/>
            <a:ext cx="3978298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Pourvoir les </a:t>
            </a:r>
            <a:r>
              <a:rPr lang="fr-FR" sz="1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15 000 </a:t>
            </a: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postes vacants en 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matière de Cyber Sécurité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EA212548-6A0B-4B0B-9934-D405391FD3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94319" y="2239671"/>
            <a:ext cx="484410" cy="4844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E65933-3E5F-4353-84EF-4EC4E62158E2}"/>
              </a:ext>
            </a:extLst>
          </p:cNvPr>
          <p:cNvSpPr txBox="1"/>
          <p:nvPr/>
        </p:nvSpPr>
        <p:spPr>
          <a:xfrm>
            <a:off x="1948793" y="3108429"/>
            <a:ext cx="3978298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Anticiper la création des </a:t>
            </a:r>
            <a:r>
              <a:rPr lang="fr-FR" sz="14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37 000 </a:t>
            </a: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postes 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attendus sur le sujet d’ici </a:t>
            </a:r>
            <a:r>
              <a:rPr lang="fr-FR" sz="14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2025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EF90B28-5F12-4C6F-862F-B848E1D397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94319" y="3081667"/>
            <a:ext cx="484410" cy="48441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C01DC97-568E-4C37-B937-45D9CA5C7A18}"/>
              </a:ext>
            </a:extLst>
          </p:cNvPr>
          <p:cNvSpPr txBox="1"/>
          <p:nvPr/>
        </p:nvSpPr>
        <p:spPr>
          <a:xfrm>
            <a:off x="1948793" y="3923663"/>
            <a:ext cx="3978298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fr-FR" sz="14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Coordonner et donner </a:t>
            </a: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de l’ampleur aux actions d’attractivité des métiers dans le domaine 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de la Cyber Sécurité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11C8DD02-D922-4F86-8B24-0B807F70F6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094319" y="4004623"/>
            <a:ext cx="484410" cy="48441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369404C-67F1-44CE-ACA8-5B19A4564074}"/>
              </a:ext>
            </a:extLst>
          </p:cNvPr>
          <p:cNvSpPr txBox="1"/>
          <p:nvPr/>
        </p:nvSpPr>
        <p:spPr>
          <a:xfrm>
            <a:off x="1948793" y="4954342"/>
            <a:ext cx="3978298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fr-FR" sz="14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Renforcer l’orientation </a:t>
            </a: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vers tous types de 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métiers (bac à bac+8)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4E166505-292A-460B-972E-4E0A201112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094319" y="4927580"/>
            <a:ext cx="484410" cy="48441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0B8F131-2902-4694-BEE7-62E0CCF769DE}"/>
              </a:ext>
            </a:extLst>
          </p:cNvPr>
          <p:cNvSpPr txBox="1"/>
          <p:nvPr/>
        </p:nvSpPr>
        <p:spPr>
          <a:xfrm>
            <a:off x="1948793" y="5796339"/>
            <a:ext cx="3978298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fr-FR" sz="14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Garantir une offre de formation </a:t>
            </a: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adéquate 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aux besoins en compétences.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9D69E652-DEEB-4A89-A2AB-D046CC1EEB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094319" y="5769577"/>
            <a:ext cx="484410" cy="48441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332796-86EB-4B11-1474-6FC407137029}"/>
              </a:ext>
            </a:extLst>
          </p:cNvPr>
          <p:cNvCxnSpPr>
            <a:cxnSpLocks/>
          </p:cNvCxnSpPr>
          <p:nvPr/>
        </p:nvCxnSpPr>
        <p:spPr>
          <a:xfrm>
            <a:off x="1028748" y="2902874"/>
            <a:ext cx="48674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CC4516-690E-4649-40FA-09238CE5677F}"/>
              </a:ext>
            </a:extLst>
          </p:cNvPr>
          <p:cNvCxnSpPr>
            <a:cxnSpLocks/>
          </p:cNvCxnSpPr>
          <p:nvPr/>
        </p:nvCxnSpPr>
        <p:spPr>
          <a:xfrm>
            <a:off x="1028748" y="3744870"/>
            <a:ext cx="48674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38710B-C7A1-0941-39C4-777D648E6FBC}"/>
              </a:ext>
            </a:extLst>
          </p:cNvPr>
          <p:cNvCxnSpPr>
            <a:cxnSpLocks/>
          </p:cNvCxnSpPr>
          <p:nvPr/>
        </p:nvCxnSpPr>
        <p:spPr>
          <a:xfrm>
            <a:off x="1028748" y="4748787"/>
            <a:ext cx="48674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DE5271E-C127-FCC4-80B6-2E95AC02F989}"/>
              </a:ext>
            </a:extLst>
          </p:cNvPr>
          <p:cNvCxnSpPr>
            <a:cxnSpLocks/>
          </p:cNvCxnSpPr>
          <p:nvPr/>
        </p:nvCxnSpPr>
        <p:spPr>
          <a:xfrm>
            <a:off x="1028748" y="5590783"/>
            <a:ext cx="48674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>
            <a:extLst>
              <a:ext uri="{FF2B5EF4-FFF2-40B4-BE49-F238E27FC236}">
                <a16:creationId xmlns:a16="http://schemas.microsoft.com/office/drawing/2014/main" id="{3B142AE9-1848-4B38-A05D-5ED2E9853A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94039" y="890160"/>
            <a:ext cx="680922" cy="5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1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EC288DE-7503-DF77-DCBB-2F12975582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44" r="19738"/>
          <a:stretch/>
        </p:blipFill>
        <p:spPr>
          <a:xfrm rot="21600000" flipH="1">
            <a:off x="7165535" y="1"/>
            <a:ext cx="5026463" cy="6857999"/>
          </a:xfrm>
          <a:prstGeom prst="rect">
            <a:avLst/>
          </a:prstGeom>
        </p:spPr>
      </p:pic>
      <p:sp>
        <p:nvSpPr>
          <p:cNvPr id="62" name="Graphic 10">
            <a:extLst>
              <a:ext uri="{FF2B5EF4-FFF2-40B4-BE49-F238E27FC236}">
                <a16:creationId xmlns:a16="http://schemas.microsoft.com/office/drawing/2014/main" id="{2A1BF7A0-BCB5-6464-18BD-675B5E855CB9}"/>
              </a:ext>
            </a:extLst>
          </p:cNvPr>
          <p:cNvSpPr/>
          <p:nvPr/>
        </p:nvSpPr>
        <p:spPr>
          <a:xfrm>
            <a:off x="7165534" y="6247135"/>
            <a:ext cx="5026465" cy="610865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6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6" y="382568"/>
            <a:ext cx="614947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Atlas, 13 branches :</a:t>
            </a:r>
            <a:b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les services financiers et du conseil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ED3B0D-A641-C40C-C59B-4EE6C0F4EF13}"/>
              </a:ext>
            </a:extLst>
          </p:cNvPr>
          <p:cNvSpPr txBox="1"/>
          <p:nvPr/>
        </p:nvSpPr>
        <p:spPr>
          <a:xfrm>
            <a:off x="443366" y="1648896"/>
            <a:ext cx="473620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2C409A-0B74-35F7-5CC4-768879AFD1B6}"/>
              </a:ext>
            </a:extLst>
          </p:cNvPr>
          <p:cNvCxnSpPr>
            <a:cxnSpLocks/>
          </p:cNvCxnSpPr>
          <p:nvPr/>
        </p:nvCxnSpPr>
        <p:spPr>
          <a:xfrm>
            <a:off x="443366" y="1603942"/>
            <a:ext cx="61605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89A4B0-345E-BBE8-6648-323509D4BBD7}"/>
              </a:ext>
            </a:extLst>
          </p:cNvPr>
          <p:cNvSpPr txBox="1"/>
          <p:nvPr/>
        </p:nvSpPr>
        <p:spPr>
          <a:xfrm>
            <a:off x="659176" y="2965454"/>
            <a:ext cx="26915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Banque/société financière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C13D39-ADF0-E6D1-7FE9-28AF59994BB3}"/>
              </a:ext>
            </a:extLst>
          </p:cNvPr>
          <p:cNvSpPr txBox="1"/>
          <p:nvPr/>
        </p:nvSpPr>
        <p:spPr>
          <a:xfrm>
            <a:off x="659176" y="3303315"/>
            <a:ext cx="1670442" cy="14927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Banque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Banque populaire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Caisse d’épargne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Crédit mutuel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Marchés financiers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Sociétés financières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FE53C9B-E476-9407-5596-67E2DF8DC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9177" y="2465809"/>
            <a:ext cx="429338" cy="4293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67CCB09-6675-932B-6E2B-358D0FE7A631}"/>
              </a:ext>
            </a:extLst>
          </p:cNvPr>
          <p:cNvSpPr txBox="1"/>
          <p:nvPr/>
        </p:nvSpPr>
        <p:spPr>
          <a:xfrm>
            <a:off x="3833795" y="2965454"/>
            <a:ext cx="26915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Conseil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0D4D10-D7A8-E503-9940-7E2D9C50F3D8}"/>
              </a:ext>
            </a:extLst>
          </p:cNvPr>
          <p:cNvSpPr txBox="1"/>
          <p:nvPr/>
        </p:nvSpPr>
        <p:spPr>
          <a:xfrm>
            <a:off x="3833795" y="3303315"/>
            <a:ext cx="2398805" cy="6309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FIIAC - Géomètres et  Économistes de la construction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Bureaux d’Etudes Techniques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CE5D07D7-16F2-5173-EE06-6A617C233C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3796" y="2465809"/>
            <a:ext cx="429338" cy="42933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8296D20-0503-284D-79AC-CBAF8A6569B9}"/>
              </a:ext>
            </a:extLst>
          </p:cNvPr>
          <p:cNvSpPr txBox="1"/>
          <p:nvPr/>
        </p:nvSpPr>
        <p:spPr>
          <a:xfrm>
            <a:off x="659176" y="5539942"/>
            <a:ext cx="26915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Expertise comptable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A3D460-6DB1-B8B5-03B3-1F3E954912D4}"/>
              </a:ext>
            </a:extLst>
          </p:cNvPr>
          <p:cNvSpPr txBox="1"/>
          <p:nvPr/>
        </p:nvSpPr>
        <p:spPr>
          <a:xfrm>
            <a:off x="659176" y="5877803"/>
            <a:ext cx="2691544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Experts-comptables </a:t>
            </a:r>
            <a:b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et commissaires aux comptes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67A117C3-83F4-6C10-F269-8DBD0D62B4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59177" y="5040297"/>
            <a:ext cx="429338" cy="42933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DF221B0-BFB3-5DD1-B2EB-F6CE6DDB0488}"/>
              </a:ext>
            </a:extLst>
          </p:cNvPr>
          <p:cNvSpPr txBox="1"/>
          <p:nvPr/>
        </p:nvSpPr>
        <p:spPr>
          <a:xfrm>
            <a:off x="3833796" y="4755112"/>
            <a:ext cx="26915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Assurance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85DF4A-4AFE-DD10-CB43-D53FD9B24FE0}"/>
              </a:ext>
            </a:extLst>
          </p:cNvPr>
          <p:cNvSpPr txBox="1"/>
          <p:nvPr/>
        </p:nvSpPr>
        <p:spPr>
          <a:xfrm>
            <a:off x="3833795" y="5092973"/>
            <a:ext cx="2371485" cy="11541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Agents généraux d’assurance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Courtage d’assurances et de réassurance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Sociétés d’assistance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Sociétés d’assurances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F8CE1E62-F170-71C1-752C-842B778A2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833797" y="4255467"/>
            <a:ext cx="429338" cy="4293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431270-A6B8-5F16-67CF-DE68D5F9B5B1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66C41-44F8-03AA-5EEE-4A63924D440A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3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8DC46B5-CB9B-348B-EF40-DCD0FE895E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D0DAB6-5A99-A119-5EBF-CCBD613926F3}"/>
              </a:ext>
            </a:extLst>
          </p:cNvPr>
          <p:cNvSpPr/>
          <p:nvPr/>
        </p:nvSpPr>
        <p:spPr>
          <a:xfrm>
            <a:off x="7518088" y="1603942"/>
            <a:ext cx="3955199" cy="17357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5FF7541-5020-E8B6-11EF-7E5FACE19082}"/>
              </a:ext>
            </a:extLst>
          </p:cNvPr>
          <p:cNvSpPr/>
          <p:nvPr/>
        </p:nvSpPr>
        <p:spPr>
          <a:xfrm>
            <a:off x="7518088" y="3617979"/>
            <a:ext cx="3955199" cy="17337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1C6459-579C-024F-AEAC-DD42190D839B}"/>
              </a:ext>
            </a:extLst>
          </p:cNvPr>
          <p:cNvSpPr txBox="1"/>
          <p:nvPr/>
        </p:nvSpPr>
        <p:spPr>
          <a:xfrm>
            <a:off x="9102942" y="2548122"/>
            <a:ext cx="1921858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Entreprises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A3731D5-DA0A-B3B2-893C-9792455F769E}"/>
              </a:ext>
            </a:extLst>
          </p:cNvPr>
          <p:cNvSpPr txBox="1"/>
          <p:nvPr/>
        </p:nvSpPr>
        <p:spPr>
          <a:xfrm>
            <a:off x="9102942" y="1964640"/>
            <a:ext cx="1921858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120 000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820CA3CF-EF1A-0D38-5528-57833685F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7957342" y="2010210"/>
            <a:ext cx="891385" cy="89138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DEECDB2-46C6-A410-3E43-2C3C653973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7957342" y="4073459"/>
            <a:ext cx="891385" cy="82281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329AB1E-D3AA-2CA8-2655-2A2D493768D2}"/>
              </a:ext>
            </a:extLst>
          </p:cNvPr>
          <p:cNvSpPr txBox="1"/>
          <p:nvPr/>
        </p:nvSpPr>
        <p:spPr>
          <a:xfrm>
            <a:off x="9102942" y="4468744"/>
            <a:ext cx="1912190" cy="6155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d’actifs en poste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786627-E775-DD35-88DB-F967B01370A7}"/>
              </a:ext>
            </a:extLst>
          </p:cNvPr>
          <p:cNvSpPr txBox="1"/>
          <p:nvPr/>
        </p:nvSpPr>
        <p:spPr>
          <a:xfrm>
            <a:off x="9102942" y="3885437"/>
            <a:ext cx="1921858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1.8 M</a:t>
            </a:r>
          </a:p>
        </p:txBody>
      </p:sp>
    </p:spTree>
    <p:extLst>
      <p:ext uri="{BB962C8B-B14F-4D97-AF65-F5344CB8AC3E}">
        <p14:creationId xmlns:p14="http://schemas.microsoft.com/office/powerpoint/2010/main" val="413385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889315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2151" r="1" b="1929"/>
          <a:stretch/>
        </p:blipFill>
        <p:spPr>
          <a:xfrm rot="16200000" flipH="1">
            <a:off x="15661" y="-15655"/>
            <a:ext cx="6857997" cy="68893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EF600C-7C6C-4AFE-A146-21BAD766945C}"/>
              </a:ext>
            </a:extLst>
          </p:cNvPr>
          <p:cNvGrpSpPr/>
          <p:nvPr/>
        </p:nvGrpSpPr>
        <p:grpSpPr>
          <a:xfrm>
            <a:off x="648718" y="2500749"/>
            <a:ext cx="3598818" cy="1856502"/>
            <a:chOff x="940776" y="3791148"/>
            <a:chExt cx="5181603" cy="1123529"/>
          </a:xfrm>
        </p:grpSpPr>
        <p:sp>
          <p:nvSpPr>
            <p:cNvPr id="8" name="Graphic 10">
              <a:extLst>
                <a:ext uri="{FF2B5EF4-FFF2-40B4-BE49-F238E27FC236}">
                  <a16:creationId xmlns:a16="http://schemas.microsoft.com/office/drawing/2014/main" id="{1B6E497A-1251-09C2-8EE4-6627974E403F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0" name="Graphic 10">
              <a:extLst>
                <a:ext uri="{FF2B5EF4-FFF2-40B4-BE49-F238E27FC236}">
                  <a16:creationId xmlns:a16="http://schemas.microsoft.com/office/drawing/2014/main" id="{B0F8335B-2007-7EDC-21EF-6ABE89B140AD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823239" y="2690336"/>
            <a:ext cx="5242840" cy="147732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Pause</a:t>
            </a:r>
            <a:endParaRPr lang="fr-FR" sz="7200" b="1" dirty="0">
              <a:solidFill>
                <a:schemeClr val="bg1"/>
              </a:solidFill>
              <a:latin typeface="Circular Std Bold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B5DE32-2455-40B4-8200-64DAB47635B6}"/>
              </a:ext>
            </a:extLst>
          </p:cNvPr>
          <p:cNvSpPr/>
          <p:nvPr/>
        </p:nvSpPr>
        <p:spPr>
          <a:xfrm>
            <a:off x="8674573" y="2562915"/>
            <a:ext cx="1732170" cy="173217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9FDFDB1-1E99-4C2A-AB34-3E904FD1A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21390" y="3009732"/>
            <a:ext cx="838536" cy="8385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01A678-44FD-AE0F-0585-9B15F56887D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93D585-7B6E-CE62-B268-6C70DB4F727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30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9226381-D9B3-B894-4236-6CEA3C231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4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889315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2151" r="1" b="1929"/>
          <a:stretch/>
        </p:blipFill>
        <p:spPr>
          <a:xfrm rot="16200000" flipH="1">
            <a:off x="15661" y="-15655"/>
            <a:ext cx="6857997" cy="68893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184338A-8DD1-C731-8476-837B3AF19F93}"/>
              </a:ext>
            </a:extLst>
          </p:cNvPr>
          <p:cNvGrpSpPr/>
          <p:nvPr/>
        </p:nvGrpSpPr>
        <p:grpSpPr>
          <a:xfrm>
            <a:off x="671530" y="1936912"/>
            <a:ext cx="2513104" cy="1856502"/>
            <a:chOff x="940776" y="3791148"/>
            <a:chExt cx="5181603" cy="1123529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39891E21-8800-E50E-2412-47FB4BE2161C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4" name="Graphic 10">
              <a:extLst>
                <a:ext uri="{FF2B5EF4-FFF2-40B4-BE49-F238E27FC236}">
                  <a16:creationId xmlns:a16="http://schemas.microsoft.com/office/drawing/2014/main" id="{5488E6D6-C55D-2D48-907F-0E776A4FCC55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5EF600C-7C6C-4AFE-A146-21BAD766945C}"/>
              </a:ext>
            </a:extLst>
          </p:cNvPr>
          <p:cNvGrpSpPr/>
          <p:nvPr/>
        </p:nvGrpSpPr>
        <p:grpSpPr>
          <a:xfrm>
            <a:off x="648717" y="3213607"/>
            <a:ext cx="5110815" cy="1856502"/>
            <a:chOff x="940776" y="3791148"/>
            <a:chExt cx="5181603" cy="1123529"/>
          </a:xfrm>
        </p:grpSpPr>
        <p:sp>
          <p:nvSpPr>
            <p:cNvPr id="8" name="Graphic 10">
              <a:extLst>
                <a:ext uri="{FF2B5EF4-FFF2-40B4-BE49-F238E27FC236}">
                  <a16:creationId xmlns:a16="http://schemas.microsoft.com/office/drawing/2014/main" id="{1B6E497A-1251-09C2-8EE4-6627974E403F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0" name="Graphic 10">
              <a:extLst>
                <a:ext uri="{FF2B5EF4-FFF2-40B4-BE49-F238E27FC236}">
                  <a16:creationId xmlns:a16="http://schemas.microsoft.com/office/drawing/2014/main" id="{B0F8335B-2007-7EDC-21EF-6ABE89B140AD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823239" y="2136341"/>
            <a:ext cx="5242840" cy="258532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3</a:t>
            </a:r>
            <a:r>
              <a:rPr lang="fr-FR" sz="9600" b="1" baseline="300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ème</a:t>
            </a:r>
            <a:b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table ronde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0020D-70A6-93BB-C096-35DE27DD7FD9}"/>
              </a:ext>
            </a:extLst>
          </p:cNvPr>
          <p:cNvSpPr txBox="1"/>
          <p:nvPr/>
        </p:nvSpPr>
        <p:spPr>
          <a:xfrm>
            <a:off x="7495741" y="3617977"/>
            <a:ext cx="4089834" cy="14773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Des études sectorielles,</a:t>
            </a:r>
            <a:b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en écho aux nouvelles mutations, pour éclairer</a:t>
            </a:r>
            <a:b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les entreprises et les salariés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B5DE32-2455-40B4-8200-64DAB47635B6}"/>
              </a:ext>
            </a:extLst>
          </p:cNvPr>
          <p:cNvSpPr/>
          <p:nvPr/>
        </p:nvSpPr>
        <p:spPr>
          <a:xfrm>
            <a:off x="8674573" y="1807522"/>
            <a:ext cx="1732170" cy="173217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9FDFDB1-1E99-4C2A-AB34-3E904FD1A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00658" y="2133607"/>
            <a:ext cx="1080000" cy="108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01A678-44FD-AE0F-0585-9B15F56887D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93D585-7B6E-CE62-B268-6C70DB4F727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31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9226381-D9B3-B894-4236-6CEA3C231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B5A5AF82-2E53-E1E0-3C74-324D383F16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50734"/>
            <a:ext cx="4101804" cy="2307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6" y="382568"/>
            <a:ext cx="9107958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Études sectorielles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7203F-4EB0-4BF9-CE94-D37974D1DC3C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F35AE-9A17-F628-E524-3FFC6EB8333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32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5CDDFA-CD02-24A8-E659-8E87FB2DB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299B2C-59AF-427E-8DF2-E9DB250746F2}"/>
              </a:ext>
            </a:extLst>
          </p:cNvPr>
          <p:cNvSpPr/>
          <p:nvPr/>
        </p:nvSpPr>
        <p:spPr>
          <a:xfrm>
            <a:off x="569052" y="1254878"/>
            <a:ext cx="11053897" cy="48156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695CE-AA72-5E33-F0B5-B5B7D5D1C021}"/>
              </a:ext>
            </a:extLst>
          </p:cNvPr>
          <p:cNvSpPr/>
          <p:nvPr/>
        </p:nvSpPr>
        <p:spPr>
          <a:xfrm>
            <a:off x="8098896" y="1254878"/>
            <a:ext cx="3524053" cy="48156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237F6-73B4-4ED2-80EE-42AB0CD48382}"/>
              </a:ext>
            </a:extLst>
          </p:cNvPr>
          <p:cNvSpPr txBox="1"/>
          <p:nvPr/>
        </p:nvSpPr>
        <p:spPr>
          <a:xfrm>
            <a:off x="8279305" y="2720090"/>
            <a:ext cx="3095363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Thomas CLOCHON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261EF-343B-428F-B1BA-AFD9EC2E1CFD}"/>
              </a:ext>
            </a:extLst>
          </p:cNvPr>
          <p:cNvSpPr txBox="1"/>
          <p:nvPr/>
        </p:nvSpPr>
        <p:spPr>
          <a:xfrm>
            <a:off x="8279306" y="3043122"/>
            <a:ext cx="3095363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Président de l’OPIIEC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FF0BE3B-EB81-4AA8-9118-E20020900E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8100" y="1699401"/>
            <a:ext cx="937774" cy="93777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157569-A7B5-D19E-2A76-71486C6262CA}"/>
              </a:ext>
            </a:extLst>
          </p:cNvPr>
          <p:cNvCxnSpPr>
            <a:cxnSpLocks/>
          </p:cNvCxnSpPr>
          <p:nvPr/>
        </p:nvCxnSpPr>
        <p:spPr>
          <a:xfrm>
            <a:off x="8876177" y="3550819"/>
            <a:ext cx="196949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C1DF4E1-73E5-4B23-ADAB-FB0374336950}"/>
              </a:ext>
            </a:extLst>
          </p:cNvPr>
          <p:cNvSpPr txBox="1"/>
          <p:nvPr/>
        </p:nvSpPr>
        <p:spPr>
          <a:xfrm>
            <a:off x="8279305" y="4828793"/>
            <a:ext cx="3095363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Alexandra CATINAT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6486F6-4071-42FF-AD5F-62912468DB59}"/>
              </a:ext>
            </a:extLst>
          </p:cNvPr>
          <p:cNvSpPr txBox="1"/>
          <p:nvPr/>
        </p:nvSpPr>
        <p:spPr>
          <a:xfrm>
            <a:off x="8279306" y="5151825"/>
            <a:ext cx="3095363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Chef de projet Atlas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B9385-35CC-DDAA-7AAB-CBBC285E7C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8100" y="3812296"/>
            <a:ext cx="937774" cy="93777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363729C-C14C-445B-87DA-7BFF40CE3A20}"/>
              </a:ext>
            </a:extLst>
          </p:cNvPr>
          <p:cNvSpPr txBox="1"/>
          <p:nvPr/>
        </p:nvSpPr>
        <p:spPr>
          <a:xfrm>
            <a:off x="1712185" y="4033892"/>
            <a:ext cx="5234880" cy="11079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Observatoire des métiers du numérique, de l’ingénierie, du conseil et de l’évènement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C3DC13F2-6ED6-4365-A365-6B71FC1CC4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8" r="25418"/>
          <a:stretch/>
        </p:blipFill>
        <p:spPr>
          <a:xfrm>
            <a:off x="3674093" y="2183523"/>
            <a:ext cx="1311064" cy="1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463413F-3F0C-6949-B99E-F41976EB2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2871" r="619"/>
          <a:stretch/>
        </p:blipFill>
        <p:spPr>
          <a:xfrm rot="21600000" flipH="1">
            <a:off x="5514108" y="1"/>
            <a:ext cx="6677889" cy="6857999"/>
          </a:xfrm>
          <a:prstGeom prst="rect">
            <a:avLst/>
          </a:prstGeom>
        </p:spPr>
      </p:pic>
      <p:sp>
        <p:nvSpPr>
          <p:cNvPr id="3" name="Graphic 10">
            <a:extLst>
              <a:ext uri="{FF2B5EF4-FFF2-40B4-BE49-F238E27FC236}">
                <a16:creationId xmlns:a16="http://schemas.microsoft.com/office/drawing/2014/main" id="{1671A652-AD68-AA90-AEE5-3EEAE167AF06}"/>
              </a:ext>
            </a:extLst>
          </p:cNvPr>
          <p:cNvSpPr/>
          <p:nvPr/>
        </p:nvSpPr>
        <p:spPr>
          <a:xfrm>
            <a:off x="7165534" y="6247135"/>
            <a:ext cx="5026465" cy="610865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6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39BCF-44E6-9961-68E9-8F42AB15D40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0637C-5AFA-38C5-C4DE-73C9AEEF0BFF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33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1917A1-3DC2-E5D4-1409-89ACEBA28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8E5A4E05-FA97-440C-BEB9-C586FE0CBD93}"/>
              </a:ext>
            </a:extLst>
          </p:cNvPr>
          <p:cNvSpPr txBox="1"/>
          <p:nvPr/>
        </p:nvSpPr>
        <p:spPr>
          <a:xfrm>
            <a:off x="443366" y="382568"/>
            <a:ext cx="47001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Études sectorielles</a:t>
            </a:r>
          </a:p>
        </p:txBody>
      </p:sp>
      <p:pic>
        <p:nvPicPr>
          <p:cNvPr id="2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0E4B9076-72AB-4874-9E9F-82DB0F2AAE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r="15329" b="-77"/>
          <a:stretch/>
        </p:blipFill>
        <p:spPr>
          <a:xfrm>
            <a:off x="6587732" y="813455"/>
            <a:ext cx="4530642" cy="52310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B5E22F-1CBD-4694-ACD2-CA9A700B6D8E}"/>
              </a:ext>
            </a:extLst>
          </p:cNvPr>
          <p:cNvSpPr txBox="1"/>
          <p:nvPr/>
        </p:nvSpPr>
        <p:spPr>
          <a:xfrm>
            <a:off x="1022853" y="4692918"/>
            <a:ext cx="4005250" cy="11079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fr-FR"/>
            </a:defPPr>
            <a:lvl1pPr algn="ctr">
              <a:defRPr sz="3200">
                <a:solidFill>
                  <a:schemeClr val="accent1"/>
                </a:solidFill>
                <a:latin typeface="+mj-lt"/>
                <a:cs typeface="Circular Std Black Italic" panose="020B0604020101020102" pitchFamily="34" charset="77"/>
              </a:defRPr>
            </a:lvl1pPr>
          </a:lstStyle>
          <a:p>
            <a:r>
              <a:rPr lang="fr-FR" sz="2400" dirty="0">
                <a:latin typeface="Circular Std Book Italic" panose="020B0604020101020102" pitchFamily="34" charset="77"/>
              </a:rPr>
              <a:t>Biodiversité : besoins en emploi et formation </a:t>
            </a:r>
            <a:r>
              <a:rPr lang="fr-FR" sz="2400" dirty="0">
                <a:solidFill>
                  <a:schemeClr val="tx1"/>
                </a:solidFill>
                <a:latin typeface="Circular Std Book Italic" panose="020B0604020101020102" pitchFamily="34" charset="77"/>
              </a:rPr>
              <a:t>de la filière professionnelle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7713D91-53B1-43D0-A580-282663FEA8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650309" y="3790042"/>
            <a:ext cx="750340" cy="7503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105EE13-3FC5-4C4F-99C5-3276627CA9C2}"/>
              </a:ext>
            </a:extLst>
          </p:cNvPr>
          <p:cNvSpPr txBox="1"/>
          <p:nvPr/>
        </p:nvSpPr>
        <p:spPr>
          <a:xfrm>
            <a:off x="1038179" y="2117948"/>
            <a:ext cx="4005250" cy="11079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fr-FR"/>
            </a:defPPr>
            <a:lvl1pPr algn="ctr">
              <a:defRPr sz="3200">
                <a:solidFill>
                  <a:schemeClr val="accent1"/>
                </a:solidFill>
                <a:latin typeface="+mj-lt"/>
                <a:cs typeface="Circular Std Black Italic" panose="020B0604020101020102" pitchFamily="34" charset="77"/>
              </a:defRPr>
            </a:lvl1pPr>
          </a:lstStyle>
          <a:p>
            <a:r>
              <a:rPr lang="fr-FR" sz="2400" dirty="0">
                <a:solidFill>
                  <a:schemeClr val="tx1"/>
                </a:solidFill>
                <a:latin typeface="Circular Std Book Italic" panose="020B0604020101020102" pitchFamily="34" charset="77"/>
              </a:rPr>
              <a:t>Les métiers et les compétences de l'ingénierie </a:t>
            </a:r>
            <a:r>
              <a:rPr lang="fr-FR" sz="2400" dirty="0">
                <a:latin typeface="Circular Std Book Italic" panose="020B0604020101020102" pitchFamily="34" charset="77"/>
              </a:rPr>
              <a:t>face à l'enjeu du climat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F6C0041A-63A3-488F-8ADC-93D8EA5E6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602631" y="1152068"/>
            <a:ext cx="876348" cy="87634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209D942-80E3-4EF8-B082-657BC1B056F5}"/>
              </a:ext>
            </a:extLst>
          </p:cNvPr>
          <p:cNvCxnSpPr>
            <a:cxnSpLocks/>
          </p:cNvCxnSpPr>
          <p:nvPr/>
        </p:nvCxnSpPr>
        <p:spPr>
          <a:xfrm>
            <a:off x="1623186" y="3564557"/>
            <a:ext cx="307419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2B6EFEE-8B46-4B7A-8CFD-BB715EC5CE3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8" r="25418"/>
          <a:stretch/>
        </p:blipFill>
        <p:spPr>
          <a:xfrm>
            <a:off x="443366" y="5958478"/>
            <a:ext cx="530709" cy="6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095999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22151" r="1" b="10672"/>
          <a:stretch/>
        </p:blipFill>
        <p:spPr>
          <a:xfrm rot="16200000" flipH="1">
            <a:off x="-380997" y="381004"/>
            <a:ext cx="6857997" cy="60959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2AA18A-5F5C-ECA0-6A2F-10349DFB88F2}"/>
              </a:ext>
            </a:extLst>
          </p:cNvPr>
          <p:cNvGrpSpPr/>
          <p:nvPr/>
        </p:nvGrpSpPr>
        <p:grpSpPr>
          <a:xfrm>
            <a:off x="970613" y="2500752"/>
            <a:ext cx="4154777" cy="1856502"/>
            <a:chOff x="940776" y="3791148"/>
            <a:chExt cx="5181603" cy="1123529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701261A6-DACB-583F-BA9A-E034B72AD554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4" name="Graphic 10">
              <a:extLst>
                <a:ext uri="{FF2B5EF4-FFF2-40B4-BE49-F238E27FC236}">
                  <a16:creationId xmlns:a16="http://schemas.microsoft.com/office/drawing/2014/main" id="{03BF3D77-A78E-C435-F128-47018A381663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2CA64A8-86DF-BBF2-1AAD-17DB936CC74B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fr-F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5FB670"/>
                </a:solidFill>
                <a:effectLst/>
                <a:uLnTx/>
                <a:uFillTx/>
                <a:latin typeface="Circular Pro Book"/>
                <a:cs typeface="Circular Std Black Italic" panose="020B0604020101020102" pitchFamily="34" charset="77"/>
              </a:defRPr>
            </a:lvl1pPr>
          </a:lstStyle>
          <a:p>
            <a:r>
              <a:rPr lang="fr-FR" dirty="0">
                <a:latin typeface="Circular Std Boo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C91F8E-5D73-B468-1E35-400E9A3BF934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34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8979212E-F8E7-C1CD-8E70-000C673D0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1136003" y="2875005"/>
            <a:ext cx="3887072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Question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0020D-70A6-93BB-C096-35DE27DD7FD9}"/>
              </a:ext>
            </a:extLst>
          </p:cNvPr>
          <p:cNvSpPr txBox="1"/>
          <p:nvPr/>
        </p:nvSpPr>
        <p:spPr>
          <a:xfrm>
            <a:off x="7052059" y="2050550"/>
            <a:ext cx="4183878" cy="15388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D’ici 2025, combien d’emplois supplémentaires seront nécessaires dans l’ingénierie sur les enjeux d’adaptation aux changements climatiques ?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B5DE32-2455-40B4-8200-64DAB47635B6}"/>
              </a:ext>
            </a:extLst>
          </p:cNvPr>
          <p:cNvSpPr/>
          <p:nvPr/>
        </p:nvSpPr>
        <p:spPr>
          <a:xfrm>
            <a:off x="8649050" y="930835"/>
            <a:ext cx="989895" cy="9898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BFE861-9C43-F351-8ADA-8078E917E727}"/>
              </a:ext>
            </a:extLst>
          </p:cNvPr>
          <p:cNvSpPr/>
          <p:nvPr/>
        </p:nvSpPr>
        <p:spPr>
          <a:xfrm>
            <a:off x="7121548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1 400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2A2CE8-9E46-4445-CD6E-E02650FD2DFC}"/>
              </a:ext>
            </a:extLst>
          </p:cNvPr>
          <p:cNvSpPr/>
          <p:nvPr/>
        </p:nvSpPr>
        <p:spPr>
          <a:xfrm>
            <a:off x="9223522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5 400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5BD95C-E6DF-044C-BA15-51A167B5FD3C}"/>
              </a:ext>
            </a:extLst>
          </p:cNvPr>
          <p:cNvSpPr/>
          <p:nvPr/>
        </p:nvSpPr>
        <p:spPr>
          <a:xfrm>
            <a:off x="7121548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8 400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CFE07F-3165-3790-21A9-2700657362FC}"/>
              </a:ext>
            </a:extLst>
          </p:cNvPr>
          <p:cNvSpPr/>
          <p:nvPr/>
        </p:nvSpPr>
        <p:spPr>
          <a:xfrm>
            <a:off x="9223522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11 400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061E5B1-9A32-43A1-82DE-28892AA87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847433" y="1129219"/>
            <a:ext cx="593128" cy="5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B5A5AF82-2E53-E1E0-3C74-324D383F16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50734"/>
            <a:ext cx="4101804" cy="2307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6" y="382568"/>
            <a:ext cx="9107958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Études sectorielles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7203F-4EB0-4BF9-CE94-D37974D1DC3C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F35AE-9A17-F628-E524-3FFC6EB8333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35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5CDDFA-CD02-24A8-E659-8E87FB2DB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299B2C-59AF-427E-8DF2-E9DB250746F2}"/>
              </a:ext>
            </a:extLst>
          </p:cNvPr>
          <p:cNvSpPr/>
          <p:nvPr/>
        </p:nvSpPr>
        <p:spPr>
          <a:xfrm>
            <a:off x="569052" y="1254878"/>
            <a:ext cx="11053897" cy="48156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695CE-AA72-5E33-F0B5-B5B7D5D1C021}"/>
              </a:ext>
            </a:extLst>
          </p:cNvPr>
          <p:cNvSpPr/>
          <p:nvPr/>
        </p:nvSpPr>
        <p:spPr>
          <a:xfrm>
            <a:off x="8098896" y="1254878"/>
            <a:ext cx="3524053" cy="48156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237F6-73B4-4ED2-80EE-42AB0CD48382}"/>
              </a:ext>
            </a:extLst>
          </p:cNvPr>
          <p:cNvSpPr txBox="1"/>
          <p:nvPr/>
        </p:nvSpPr>
        <p:spPr>
          <a:xfrm>
            <a:off x="8279305" y="2720090"/>
            <a:ext cx="3095363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Thomas CLOCHON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261EF-343B-428F-B1BA-AFD9EC2E1CFD}"/>
              </a:ext>
            </a:extLst>
          </p:cNvPr>
          <p:cNvSpPr txBox="1"/>
          <p:nvPr/>
        </p:nvSpPr>
        <p:spPr>
          <a:xfrm>
            <a:off x="8279306" y="3043122"/>
            <a:ext cx="3095363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Président de l’OPIIEC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FF0BE3B-EB81-4AA8-9118-E20020900E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8100" y="1699401"/>
            <a:ext cx="937774" cy="93777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157569-A7B5-D19E-2A76-71486C6262CA}"/>
              </a:ext>
            </a:extLst>
          </p:cNvPr>
          <p:cNvCxnSpPr>
            <a:cxnSpLocks/>
          </p:cNvCxnSpPr>
          <p:nvPr/>
        </p:nvCxnSpPr>
        <p:spPr>
          <a:xfrm>
            <a:off x="8876177" y="3550819"/>
            <a:ext cx="196949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C1DF4E1-73E5-4B23-ADAB-FB0374336950}"/>
              </a:ext>
            </a:extLst>
          </p:cNvPr>
          <p:cNvSpPr txBox="1"/>
          <p:nvPr/>
        </p:nvSpPr>
        <p:spPr>
          <a:xfrm>
            <a:off x="8279305" y="4828793"/>
            <a:ext cx="3095363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Alexandra CATINAT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6486F6-4071-42FF-AD5F-62912468DB59}"/>
              </a:ext>
            </a:extLst>
          </p:cNvPr>
          <p:cNvSpPr txBox="1"/>
          <p:nvPr/>
        </p:nvSpPr>
        <p:spPr>
          <a:xfrm>
            <a:off x="8279306" y="5151825"/>
            <a:ext cx="3095363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Chef de projet Atlas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B9385-35CC-DDAA-7AAB-CBBC285E7C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8100" y="3812296"/>
            <a:ext cx="937774" cy="93777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363729C-C14C-445B-87DA-7BFF40CE3A20}"/>
              </a:ext>
            </a:extLst>
          </p:cNvPr>
          <p:cNvSpPr txBox="1"/>
          <p:nvPr/>
        </p:nvSpPr>
        <p:spPr>
          <a:xfrm>
            <a:off x="1712185" y="4033892"/>
            <a:ext cx="5234880" cy="11079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Observatoire des métiers du numérique, de l’ingénierie, du conseil et de l’évènement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C3DC13F2-6ED6-4365-A365-6B71FC1CC4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8" r="25418"/>
          <a:stretch/>
        </p:blipFill>
        <p:spPr>
          <a:xfrm>
            <a:off x="3674093" y="2183523"/>
            <a:ext cx="1311064" cy="1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095999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22151" r="1" b="10672"/>
          <a:stretch/>
        </p:blipFill>
        <p:spPr>
          <a:xfrm rot="16200000" flipH="1">
            <a:off x="-380997" y="381004"/>
            <a:ext cx="6857997" cy="60959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2AA18A-5F5C-ECA0-6A2F-10349DFB88F2}"/>
              </a:ext>
            </a:extLst>
          </p:cNvPr>
          <p:cNvGrpSpPr/>
          <p:nvPr/>
        </p:nvGrpSpPr>
        <p:grpSpPr>
          <a:xfrm>
            <a:off x="970613" y="2500752"/>
            <a:ext cx="4154777" cy="1856502"/>
            <a:chOff x="940776" y="3791148"/>
            <a:chExt cx="5181603" cy="1123529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701261A6-DACB-583F-BA9A-E034B72AD554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4" name="Graphic 10">
              <a:extLst>
                <a:ext uri="{FF2B5EF4-FFF2-40B4-BE49-F238E27FC236}">
                  <a16:creationId xmlns:a16="http://schemas.microsoft.com/office/drawing/2014/main" id="{03BF3D77-A78E-C435-F128-47018A381663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2CA64A8-86DF-BBF2-1AAD-17DB936CC74B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fr-F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5FB670"/>
                </a:solidFill>
                <a:effectLst/>
                <a:uLnTx/>
                <a:uFillTx/>
                <a:latin typeface="Circular Pro Book"/>
                <a:cs typeface="Circular Std Black Italic" panose="020B0604020101020102" pitchFamily="34" charset="77"/>
              </a:defRPr>
            </a:lvl1pPr>
          </a:lstStyle>
          <a:p>
            <a:r>
              <a:rPr lang="fr-FR" dirty="0">
                <a:latin typeface="Circular Std Boo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C91F8E-5D73-B468-1E35-400E9A3BF934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36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8979212E-F8E7-C1CD-8E70-000C673D0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1136003" y="2875005"/>
            <a:ext cx="3887072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Question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0020D-70A6-93BB-C096-35DE27DD7FD9}"/>
              </a:ext>
            </a:extLst>
          </p:cNvPr>
          <p:cNvSpPr txBox="1"/>
          <p:nvPr/>
        </p:nvSpPr>
        <p:spPr>
          <a:xfrm>
            <a:off x="7052059" y="2050550"/>
            <a:ext cx="4183878" cy="15388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D’ici 2025, combien d’emplois supplémentaires seront nécessaires dans l’ingénierie sur les enjeux d’adaptation aux changements climatiques ?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B5DE32-2455-40B4-8200-64DAB47635B6}"/>
              </a:ext>
            </a:extLst>
          </p:cNvPr>
          <p:cNvSpPr/>
          <p:nvPr/>
        </p:nvSpPr>
        <p:spPr>
          <a:xfrm>
            <a:off x="8649050" y="930835"/>
            <a:ext cx="989895" cy="9898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BFE861-9C43-F351-8ADA-8078E917E727}"/>
              </a:ext>
            </a:extLst>
          </p:cNvPr>
          <p:cNvSpPr/>
          <p:nvPr/>
        </p:nvSpPr>
        <p:spPr>
          <a:xfrm>
            <a:off x="7121548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1 400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2A2CE8-9E46-4445-CD6E-E02650FD2DFC}"/>
              </a:ext>
            </a:extLst>
          </p:cNvPr>
          <p:cNvSpPr/>
          <p:nvPr/>
        </p:nvSpPr>
        <p:spPr>
          <a:xfrm>
            <a:off x="9223522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5 400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5BD95C-E6DF-044C-BA15-51A167B5FD3C}"/>
              </a:ext>
            </a:extLst>
          </p:cNvPr>
          <p:cNvSpPr/>
          <p:nvPr/>
        </p:nvSpPr>
        <p:spPr>
          <a:xfrm>
            <a:off x="7121548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8 400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CFE07F-3165-3790-21A9-2700657362FC}"/>
              </a:ext>
            </a:extLst>
          </p:cNvPr>
          <p:cNvSpPr/>
          <p:nvPr/>
        </p:nvSpPr>
        <p:spPr>
          <a:xfrm>
            <a:off x="9223522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11 400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061E5B1-9A32-43A1-82DE-28892AA87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847433" y="1129219"/>
            <a:ext cx="593128" cy="5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2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2431270-A6B8-5F16-67CF-DE68D5F9B5B1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66C41-44F8-03AA-5EEE-4A63924D440A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37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8DC46B5-CB9B-348B-EF40-DCD0FE895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9E1644-1E2E-434F-878B-F37B61E5AA2B}"/>
              </a:ext>
            </a:extLst>
          </p:cNvPr>
          <p:cNvSpPr txBox="1"/>
          <p:nvPr/>
        </p:nvSpPr>
        <p:spPr>
          <a:xfrm>
            <a:off x="1055117" y="1227342"/>
            <a:ext cx="10081766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5 tendances de l’ingénierie en faveur du climat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A274D1-FA4C-4993-959F-8F9AEDBE17AB}"/>
              </a:ext>
            </a:extLst>
          </p:cNvPr>
          <p:cNvSpPr txBox="1"/>
          <p:nvPr/>
        </p:nvSpPr>
        <p:spPr>
          <a:xfrm>
            <a:off x="1055117" y="4417226"/>
            <a:ext cx="10081766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Les chiffres clés de 2021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6430B4-6460-4807-A4F6-87E6327C8D76}"/>
              </a:ext>
            </a:extLst>
          </p:cNvPr>
          <p:cNvSpPr/>
          <p:nvPr/>
        </p:nvSpPr>
        <p:spPr>
          <a:xfrm>
            <a:off x="478569" y="1835104"/>
            <a:ext cx="2062016" cy="23300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34" name="ZoneTexte 13">
            <a:extLst>
              <a:ext uri="{FF2B5EF4-FFF2-40B4-BE49-F238E27FC236}">
                <a16:creationId xmlns:a16="http://schemas.microsoft.com/office/drawing/2014/main" id="{7BD5BE45-16F1-443A-85EE-7FFDC83C2DB7}"/>
              </a:ext>
            </a:extLst>
          </p:cNvPr>
          <p:cNvSpPr txBox="1"/>
          <p:nvPr/>
        </p:nvSpPr>
        <p:spPr>
          <a:xfrm>
            <a:off x="758461" y="2008370"/>
            <a:ext cx="1030406" cy="75142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1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35" name="ZoneTexte 14">
            <a:extLst>
              <a:ext uri="{FF2B5EF4-FFF2-40B4-BE49-F238E27FC236}">
                <a16:creationId xmlns:a16="http://schemas.microsoft.com/office/drawing/2014/main" id="{CF658C44-4F74-4D37-9F46-EA9B065A395C}"/>
              </a:ext>
            </a:extLst>
          </p:cNvPr>
          <p:cNvSpPr txBox="1"/>
          <p:nvPr/>
        </p:nvSpPr>
        <p:spPr>
          <a:xfrm>
            <a:off x="758460" y="2947968"/>
            <a:ext cx="1736564" cy="86177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Production, transport, distribution et stockage de l’énergie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A964D96-3082-4906-BE38-EDBD9852A9A6}"/>
              </a:ext>
            </a:extLst>
          </p:cNvPr>
          <p:cNvCxnSpPr>
            <a:cxnSpLocks/>
          </p:cNvCxnSpPr>
          <p:nvPr/>
        </p:nvCxnSpPr>
        <p:spPr>
          <a:xfrm>
            <a:off x="758461" y="2829073"/>
            <a:ext cx="70333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CA90A03-7588-41F3-9432-900E47C1FCC3}"/>
              </a:ext>
            </a:extLst>
          </p:cNvPr>
          <p:cNvSpPr/>
          <p:nvPr/>
        </p:nvSpPr>
        <p:spPr>
          <a:xfrm>
            <a:off x="2771781" y="1811289"/>
            <a:ext cx="2062016" cy="23300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37" name="ZoneTexte 30">
            <a:extLst>
              <a:ext uri="{FF2B5EF4-FFF2-40B4-BE49-F238E27FC236}">
                <a16:creationId xmlns:a16="http://schemas.microsoft.com/office/drawing/2014/main" id="{D338D9FA-4B6D-45A0-94DF-C0CD9B03AA3F}"/>
              </a:ext>
            </a:extLst>
          </p:cNvPr>
          <p:cNvSpPr txBox="1"/>
          <p:nvPr/>
        </p:nvSpPr>
        <p:spPr>
          <a:xfrm>
            <a:off x="3000347" y="2008370"/>
            <a:ext cx="1030406" cy="75142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2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38" name="ZoneTexte 32">
            <a:extLst>
              <a:ext uri="{FF2B5EF4-FFF2-40B4-BE49-F238E27FC236}">
                <a16:creationId xmlns:a16="http://schemas.microsoft.com/office/drawing/2014/main" id="{F96F482C-96B3-4EDF-908F-EDB48535A87A}"/>
              </a:ext>
            </a:extLst>
          </p:cNvPr>
          <p:cNvSpPr txBox="1"/>
          <p:nvPr/>
        </p:nvSpPr>
        <p:spPr>
          <a:xfrm>
            <a:off x="3000347" y="2947968"/>
            <a:ext cx="1481323" cy="86177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Mobilité sobre et bas carbone, infrastructures optimisées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FE4FCB8-E9EB-4F4C-852D-D223B00DDC4D}"/>
              </a:ext>
            </a:extLst>
          </p:cNvPr>
          <p:cNvCxnSpPr>
            <a:cxnSpLocks/>
          </p:cNvCxnSpPr>
          <p:nvPr/>
        </p:nvCxnSpPr>
        <p:spPr>
          <a:xfrm>
            <a:off x="3000347" y="2829073"/>
            <a:ext cx="70333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CCB2F8E-2622-4900-ADE8-58CD025B597C}"/>
              </a:ext>
            </a:extLst>
          </p:cNvPr>
          <p:cNvSpPr/>
          <p:nvPr/>
        </p:nvSpPr>
        <p:spPr>
          <a:xfrm>
            <a:off x="5064992" y="1811289"/>
            <a:ext cx="2062016" cy="23300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40" name="ZoneTexte 9">
            <a:extLst>
              <a:ext uri="{FF2B5EF4-FFF2-40B4-BE49-F238E27FC236}">
                <a16:creationId xmlns:a16="http://schemas.microsoft.com/office/drawing/2014/main" id="{A2B2A535-361A-4B89-983A-32D6F3563E86}"/>
              </a:ext>
            </a:extLst>
          </p:cNvPr>
          <p:cNvSpPr txBox="1"/>
          <p:nvPr/>
        </p:nvSpPr>
        <p:spPr>
          <a:xfrm>
            <a:off x="5344883" y="2008370"/>
            <a:ext cx="1030406" cy="75142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3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41" name="ZoneTexte 10">
            <a:extLst>
              <a:ext uri="{FF2B5EF4-FFF2-40B4-BE49-F238E27FC236}">
                <a16:creationId xmlns:a16="http://schemas.microsoft.com/office/drawing/2014/main" id="{8BC032FA-13D4-43E9-8176-59BE1AC81CE1}"/>
              </a:ext>
            </a:extLst>
          </p:cNvPr>
          <p:cNvSpPr txBox="1"/>
          <p:nvPr/>
        </p:nvSpPr>
        <p:spPr>
          <a:xfrm>
            <a:off x="5344883" y="2947968"/>
            <a:ext cx="1276802" cy="64633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Décarbonation de l’activité industrielle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03687A9-8229-4F6C-B46D-D18DF44E7801}"/>
              </a:ext>
            </a:extLst>
          </p:cNvPr>
          <p:cNvCxnSpPr>
            <a:cxnSpLocks/>
          </p:cNvCxnSpPr>
          <p:nvPr/>
        </p:nvCxnSpPr>
        <p:spPr>
          <a:xfrm>
            <a:off x="5344883" y="2829073"/>
            <a:ext cx="70333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C610A479-62B4-4F67-AABA-6700C915E0B9}"/>
              </a:ext>
            </a:extLst>
          </p:cNvPr>
          <p:cNvSpPr/>
          <p:nvPr/>
        </p:nvSpPr>
        <p:spPr>
          <a:xfrm>
            <a:off x="7358203" y="1811289"/>
            <a:ext cx="2062016" cy="23300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45" name="ZoneTexte 30">
            <a:extLst>
              <a:ext uri="{FF2B5EF4-FFF2-40B4-BE49-F238E27FC236}">
                <a16:creationId xmlns:a16="http://schemas.microsoft.com/office/drawing/2014/main" id="{783A5D2F-40C6-4AD9-9E5A-1B39BB1AE2CA}"/>
              </a:ext>
            </a:extLst>
          </p:cNvPr>
          <p:cNvSpPr txBox="1"/>
          <p:nvPr/>
        </p:nvSpPr>
        <p:spPr>
          <a:xfrm>
            <a:off x="7586769" y="2008370"/>
            <a:ext cx="1030406" cy="75142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4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47" name="ZoneTexte 32">
            <a:extLst>
              <a:ext uri="{FF2B5EF4-FFF2-40B4-BE49-F238E27FC236}">
                <a16:creationId xmlns:a16="http://schemas.microsoft.com/office/drawing/2014/main" id="{ADC76293-2A63-4836-BDB0-7A7C289945DF}"/>
              </a:ext>
            </a:extLst>
          </p:cNvPr>
          <p:cNvSpPr txBox="1"/>
          <p:nvPr/>
        </p:nvSpPr>
        <p:spPr>
          <a:xfrm>
            <a:off x="7586770" y="2947968"/>
            <a:ext cx="1218622" cy="64633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Construction et rénovation du bâtiment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FC7BBE3-922D-4A8C-B6B1-E1B9EB1D27D0}"/>
              </a:ext>
            </a:extLst>
          </p:cNvPr>
          <p:cNvCxnSpPr>
            <a:cxnSpLocks/>
          </p:cNvCxnSpPr>
          <p:nvPr/>
        </p:nvCxnSpPr>
        <p:spPr>
          <a:xfrm>
            <a:off x="7586769" y="2829073"/>
            <a:ext cx="70333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16CD246E-C3D8-468A-8D08-B3101D2AAFA4}"/>
              </a:ext>
            </a:extLst>
          </p:cNvPr>
          <p:cNvSpPr/>
          <p:nvPr/>
        </p:nvSpPr>
        <p:spPr>
          <a:xfrm>
            <a:off x="9651415" y="1811289"/>
            <a:ext cx="2062016" cy="23300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51" name="ZoneTexte 9">
            <a:extLst>
              <a:ext uri="{FF2B5EF4-FFF2-40B4-BE49-F238E27FC236}">
                <a16:creationId xmlns:a16="http://schemas.microsoft.com/office/drawing/2014/main" id="{E6CED02D-50D0-407D-B07E-C4C95D9B9D79}"/>
              </a:ext>
            </a:extLst>
          </p:cNvPr>
          <p:cNvSpPr txBox="1"/>
          <p:nvPr/>
        </p:nvSpPr>
        <p:spPr>
          <a:xfrm>
            <a:off x="9931306" y="2008370"/>
            <a:ext cx="1030406" cy="75142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5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52" name="ZoneTexte 10">
            <a:extLst>
              <a:ext uri="{FF2B5EF4-FFF2-40B4-BE49-F238E27FC236}">
                <a16:creationId xmlns:a16="http://schemas.microsoft.com/office/drawing/2014/main" id="{4FF7DFAA-9529-4B29-90BC-B7ADB7F9C242}"/>
              </a:ext>
            </a:extLst>
          </p:cNvPr>
          <p:cNvSpPr txBox="1"/>
          <p:nvPr/>
        </p:nvSpPr>
        <p:spPr>
          <a:xfrm>
            <a:off x="9931306" y="2947968"/>
            <a:ext cx="1441544" cy="86177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Adaptation des territoires au changement climatique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D185105-07B2-4E87-B7D7-6A8E93C4C718}"/>
              </a:ext>
            </a:extLst>
          </p:cNvPr>
          <p:cNvCxnSpPr>
            <a:cxnSpLocks/>
          </p:cNvCxnSpPr>
          <p:nvPr/>
        </p:nvCxnSpPr>
        <p:spPr>
          <a:xfrm>
            <a:off x="9931306" y="2829073"/>
            <a:ext cx="70333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56">
            <a:extLst>
              <a:ext uri="{FF2B5EF4-FFF2-40B4-BE49-F238E27FC236}">
                <a16:creationId xmlns:a16="http://schemas.microsoft.com/office/drawing/2014/main" id="{5E40E943-00B5-4BF6-AE28-BD57D3B24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005268" y="5096811"/>
            <a:ext cx="615552" cy="61555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3395F93-8EC7-4190-BBAC-0CDE3CCAF48E}"/>
              </a:ext>
            </a:extLst>
          </p:cNvPr>
          <p:cNvSpPr txBox="1"/>
          <p:nvPr/>
        </p:nvSpPr>
        <p:spPr>
          <a:xfrm>
            <a:off x="2855854" y="5019867"/>
            <a:ext cx="1625813" cy="76944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4 Mds € </a:t>
            </a:r>
            <a:b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</a:rPr>
            </a:br>
            <a:r>
              <a:rPr lang="fr-FR" b="1" dirty="0">
                <a:latin typeface="Circular Std Bold" panose="020B0604020101020102" pitchFamily="34" charset="77"/>
              </a:rPr>
              <a:t>de C.A.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0352124-BF7E-4E2E-8489-448D56887515}"/>
              </a:ext>
            </a:extLst>
          </p:cNvPr>
          <p:cNvCxnSpPr>
            <a:cxnSpLocks/>
          </p:cNvCxnSpPr>
          <p:nvPr/>
        </p:nvCxnSpPr>
        <p:spPr>
          <a:xfrm>
            <a:off x="4842959" y="4988229"/>
            <a:ext cx="0" cy="8327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A8350E8A-CC3E-4BE2-B1F3-91DF7464D16B}"/>
              </a:ext>
            </a:extLst>
          </p:cNvPr>
          <p:cNvSpPr txBox="1"/>
          <p:nvPr/>
        </p:nvSpPr>
        <p:spPr>
          <a:xfrm>
            <a:off x="6047960" y="5019867"/>
            <a:ext cx="1366926" cy="76944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42 000 </a:t>
            </a:r>
            <a:b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</a:rPr>
            </a:br>
            <a:r>
              <a:rPr lang="fr-FR" b="1" dirty="0">
                <a:latin typeface="Circular Std Bold" panose="020B0604020101020102" pitchFamily="34" charset="77"/>
              </a:rPr>
              <a:t>ETP</a:t>
            </a:r>
          </a:p>
        </p:txBody>
      </p:sp>
      <p:pic>
        <p:nvPicPr>
          <p:cNvPr id="69" name="Graphic 68">
            <a:extLst>
              <a:ext uri="{FF2B5EF4-FFF2-40B4-BE49-F238E27FC236}">
                <a16:creationId xmlns:a16="http://schemas.microsoft.com/office/drawing/2014/main" id="{09309002-D066-42EB-B9C6-B12BB0BCD6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193254" y="5096811"/>
            <a:ext cx="615552" cy="61555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D6E7A1B-3164-495F-A30E-78F426F623B4}"/>
              </a:ext>
            </a:extLst>
          </p:cNvPr>
          <p:cNvSpPr txBox="1"/>
          <p:nvPr/>
        </p:nvSpPr>
        <p:spPr>
          <a:xfrm>
            <a:off x="7679965" y="5019867"/>
            <a:ext cx="2495770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+ 8 400 </a:t>
            </a:r>
            <a:b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</a:rPr>
            </a:br>
            <a:r>
              <a:rPr lang="fr-FR" sz="1600" b="1" dirty="0">
                <a:latin typeface="Circular Std Bold" panose="020B0604020101020102" pitchFamily="34" charset="77"/>
              </a:rPr>
              <a:t>ETP supplémentaires sont nécessaires d’ici 2025</a:t>
            </a:r>
            <a:endParaRPr lang="fr-FR" sz="2000" b="1" dirty="0">
              <a:latin typeface="Circular Std Bold" panose="020B0604020101020102" pitchFamily="34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ED9F8B-A351-4832-7059-7E8313A148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86098" t="-1" r="8" b="-1"/>
          <a:stretch/>
        </p:blipFill>
        <p:spPr>
          <a:xfrm rot="16200000" flipH="1">
            <a:off x="5455920" y="-5455917"/>
            <a:ext cx="1280162" cy="12192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0B1E4D6-12D8-3265-B426-3F30BE658692}"/>
              </a:ext>
            </a:extLst>
          </p:cNvPr>
          <p:cNvGrpSpPr/>
          <p:nvPr/>
        </p:nvGrpSpPr>
        <p:grpSpPr>
          <a:xfrm>
            <a:off x="-186509" y="327929"/>
            <a:ext cx="6701609" cy="778382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" name="Graphic 10">
              <a:extLst>
                <a:ext uri="{FF2B5EF4-FFF2-40B4-BE49-F238E27FC236}">
                  <a16:creationId xmlns:a16="http://schemas.microsoft.com/office/drawing/2014/main" id="{1E97F177-05ED-379B-D34F-6EB70E0D6ADF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F92626F7-EAD7-24AF-A7F8-64F6E204616B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BD13498-0460-17F6-0F79-8144BB532D80}"/>
              </a:ext>
            </a:extLst>
          </p:cNvPr>
          <p:cNvSpPr txBox="1"/>
          <p:nvPr/>
        </p:nvSpPr>
        <p:spPr>
          <a:xfrm>
            <a:off x="443366" y="382568"/>
            <a:ext cx="9107958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Etude secteur Ingénierie Climat</a:t>
            </a:r>
          </a:p>
        </p:txBody>
      </p:sp>
    </p:spTree>
    <p:extLst>
      <p:ext uri="{BB962C8B-B14F-4D97-AF65-F5344CB8AC3E}">
        <p14:creationId xmlns:p14="http://schemas.microsoft.com/office/powerpoint/2010/main" val="171279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5148019-57DE-C89A-4156-AF1D1363B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098" t="-1" r="8" b="-1"/>
          <a:stretch/>
        </p:blipFill>
        <p:spPr>
          <a:xfrm rot="16200000" flipH="1">
            <a:off x="5455920" y="-5455917"/>
            <a:ext cx="1280162" cy="12192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63A3B62-D361-360F-A031-CB10E3266BD6}"/>
              </a:ext>
            </a:extLst>
          </p:cNvPr>
          <p:cNvGrpSpPr/>
          <p:nvPr/>
        </p:nvGrpSpPr>
        <p:grpSpPr>
          <a:xfrm>
            <a:off x="-186509" y="327929"/>
            <a:ext cx="7690838" cy="778382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3" name="Graphic 10">
              <a:extLst>
                <a:ext uri="{FF2B5EF4-FFF2-40B4-BE49-F238E27FC236}">
                  <a16:creationId xmlns:a16="http://schemas.microsoft.com/office/drawing/2014/main" id="{D4B26352-3595-1070-3B3B-AED72239EE76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5" name="Graphic 10">
              <a:extLst>
                <a:ext uri="{FF2B5EF4-FFF2-40B4-BE49-F238E27FC236}">
                  <a16:creationId xmlns:a16="http://schemas.microsoft.com/office/drawing/2014/main" id="{EF6D4C21-58C4-6041-17C5-97DB8B9368E8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2431270-A6B8-5F16-67CF-DE68D5F9B5B1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66C41-44F8-03AA-5EEE-4A63924D440A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38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8DC46B5-CB9B-348B-EF40-DCD0FE895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E6430B4-6460-4807-A4F6-87E6327C8D76}"/>
              </a:ext>
            </a:extLst>
          </p:cNvPr>
          <p:cNvSpPr/>
          <p:nvPr/>
        </p:nvSpPr>
        <p:spPr>
          <a:xfrm>
            <a:off x="2515077" y="1811290"/>
            <a:ext cx="2220580" cy="23300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34" name="ZoneTexte 13">
            <a:extLst>
              <a:ext uri="{FF2B5EF4-FFF2-40B4-BE49-F238E27FC236}">
                <a16:creationId xmlns:a16="http://schemas.microsoft.com/office/drawing/2014/main" id="{7BD5BE45-16F1-443A-85EE-7FFDC83C2DB7}"/>
              </a:ext>
            </a:extLst>
          </p:cNvPr>
          <p:cNvSpPr txBox="1"/>
          <p:nvPr/>
        </p:nvSpPr>
        <p:spPr>
          <a:xfrm>
            <a:off x="2816491" y="1950587"/>
            <a:ext cx="1109642" cy="809212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1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35" name="ZoneTexte 14">
            <a:extLst>
              <a:ext uri="{FF2B5EF4-FFF2-40B4-BE49-F238E27FC236}">
                <a16:creationId xmlns:a16="http://schemas.microsoft.com/office/drawing/2014/main" id="{CF658C44-4F74-4D37-9F46-EA9B065A395C}"/>
              </a:ext>
            </a:extLst>
          </p:cNvPr>
          <p:cNvSpPr txBox="1"/>
          <p:nvPr/>
        </p:nvSpPr>
        <p:spPr>
          <a:xfrm>
            <a:off x="2816491" y="2947968"/>
            <a:ext cx="1696872" cy="86177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Accompagnement stratégique des décideurs de la biodiversité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A964D96-3082-4906-BE38-EDBD9852A9A6}"/>
              </a:ext>
            </a:extLst>
          </p:cNvPr>
          <p:cNvCxnSpPr/>
          <p:nvPr/>
        </p:nvCxnSpPr>
        <p:spPr>
          <a:xfrm>
            <a:off x="2816491" y="2829073"/>
            <a:ext cx="75741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CA90A03-7588-41F3-9432-900E47C1FCC3}"/>
              </a:ext>
            </a:extLst>
          </p:cNvPr>
          <p:cNvSpPr/>
          <p:nvPr/>
        </p:nvSpPr>
        <p:spPr>
          <a:xfrm>
            <a:off x="4985710" y="1811290"/>
            <a:ext cx="2220580" cy="23300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37" name="ZoneTexte 30">
            <a:extLst>
              <a:ext uri="{FF2B5EF4-FFF2-40B4-BE49-F238E27FC236}">
                <a16:creationId xmlns:a16="http://schemas.microsoft.com/office/drawing/2014/main" id="{D338D9FA-4B6D-45A0-94DF-C0CD9B03AA3F}"/>
              </a:ext>
            </a:extLst>
          </p:cNvPr>
          <p:cNvSpPr txBox="1"/>
          <p:nvPr/>
        </p:nvSpPr>
        <p:spPr>
          <a:xfrm>
            <a:off x="5231852" y="1950587"/>
            <a:ext cx="1109642" cy="809212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2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38" name="ZoneTexte 32">
            <a:extLst>
              <a:ext uri="{FF2B5EF4-FFF2-40B4-BE49-F238E27FC236}">
                <a16:creationId xmlns:a16="http://schemas.microsoft.com/office/drawing/2014/main" id="{F96F482C-96B3-4EDF-908F-EDB48535A87A}"/>
              </a:ext>
            </a:extLst>
          </p:cNvPr>
          <p:cNvSpPr txBox="1"/>
          <p:nvPr/>
        </p:nvSpPr>
        <p:spPr>
          <a:xfrm>
            <a:off x="5231852" y="2947968"/>
            <a:ext cx="1595233" cy="86177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Etudes et diagnostics biodiversité / écologiques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FE4FCB8-E9EB-4F4C-852D-D223B00DDC4D}"/>
              </a:ext>
            </a:extLst>
          </p:cNvPr>
          <p:cNvCxnSpPr>
            <a:cxnSpLocks/>
          </p:cNvCxnSpPr>
          <p:nvPr/>
        </p:nvCxnSpPr>
        <p:spPr>
          <a:xfrm>
            <a:off x="5231852" y="2829073"/>
            <a:ext cx="75741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CCB2F8E-2622-4900-ADE8-58CD025B597C}"/>
              </a:ext>
            </a:extLst>
          </p:cNvPr>
          <p:cNvSpPr/>
          <p:nvPr/>
        </p:nvSpPr>
        <p:spPr>
          <a:xfrm>
            <a:off x="7456344" y="1811290"/>
            <a:ext cx="2220580" cy="23300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40" name="ZoneTexte 9">
            <a:extLst>
              <a:ext uri="{FF2B5EF4-FFF2-40B4-BE49-F238E27FC236}">
                <a16:creationId xmlns:a16="http://schemas.microsoft.com/office/drawing/2014/main" id="{A2B2A535-361A-4B89-983A-32D6F3563E86}"/>
              </a:ext>
            </a:extLst>
          </p:cNvPr>
          <p:cNvSpPr txBox="1"/>
          <p:nvPr/>
        </p:nvSpPr>
        <p:spPr>
          <a:xfrm>
            <a:off x="7757758" y="1950587"/>
            <a:ext cx="1109642" cy="809212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3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41" name="ZoneTexte 10">
            <a:extLst>
              <a:ext uri="{FF2B5EF4-FFF2-40B4-BE49-F238E27FC236}">
                <a16:creationId xmlns:a16="http://schemas.microsoft.com/office/drawing/2014/main" id="{8BC032FA-13D4-43E9-8176-59BE1AC81CE1}"/>
              </a:ext>
            </a:extLst>
          </p:cNvPr>
          <p:cNvSpPr txBox="1"/>
          <p:nvPr/>
        </p:nvSpPr>
        <p:spPr>
          <a:xfrm>
            <a:off x="7757758" y="2947968"/>
            <a:ext cx="1374985" cy="64633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Mise en œuvre de mesures de biodiversité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03687A9-8229-4F6C-B46D-D18DF44E7801}"/>
              </a:ext>
            </a:extLst>
          </p:cNvPr>
          <p:cNvCxnSpPr>
            <a:cxnSpLocks/>
          </p:cNvCxnSpPr>
          <p:nvPr/>
        </p:nvCxnSpPr>
        <p:spPr>
          <a:xfrm>
            <a:off x="7757758" y="2829073"/>
            <a:ext cx="75741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E9E1644-1E2E-434F-878B-F37B61E5AA2B}"/>
              </a:ext>
            </a:extLst>
          </p:cNvPr>
          <p:cNvSpPr txBox="1"/>
          <p:nvPr/>
        </p:nvSpPr>
        <p:spPr>
          <a:xfrm>
            <a:off x="1055117" y="1227342"/>
            <a:ext cx="10081766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3 tendances de l’ingénierie en faveur de la biodiversité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A274D1-FA4C-4993-959F-8F9AEDBE17AB}"/>
              </a:ext>
            </a:extLst>
          </p:cNvPr>
          <p:cNvSpPr txBox="1"/>
          <p:nvPr/>
        </p:nvSpPr>
        <p:spPr>
          <a:xfrm>
            <a:off x="2467091" y="4417226"/>
            <a:ext cx="7257818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Les chiffres clés de 2021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5E40E943-00B5-4BF6-AE28-BD57D3B24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005268" y="5096811"/>
            <a:ext cx="615552" cy="61555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3395F93-8EC7-4190-BBAC-0CDE3CCAF48E}"/>
              </a:ext>
            </a:extLst>
          </p:cNvPr>
          <p:cNvSpPr txBox="1"/>
          <p:nvPr/>
        </p:nvSpPr>
        <p:spPr>
          <a:xfrm>
            <a:off x="2855854" y="5019867"/>
            <a:ext cx="1528901" cy="76944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300 M€ </a:t>
            </a:r>
            <a:b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</a:rPr>
            </a:br>
            <a:r>
              <a:rPr lang="fr-FR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 C.A.</a:t>
            </a:r>
            <a:endParaRPr lang="fr-FR" sz="2000" b="1" dirty="0">
              <a:latin typeface="Circular Std Bold" panose="020B0604020101020102" pitchFamily="34" charset="77"/>
              <a:cs typeface="Circular Std Black Italic" panose="020B0604020101020102" pitchFamily="34" charset="77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0352124-BF7E-4E2E-8489-448D56887515}"/>
              </a:ext>
            </a:extLst>
          </p:cNvPr>
          <p:cNvCxnSpPr>
            <a:cxnSpLocks/>
          </p:cNvCxnSpPr>
          <p:nvPr/>
        </p:nvCxnSpPr>
        <p:spPr>
          <a:xfrm>
            <a:off x="4645505" y="4988229"/>
            <a:ext cx="0" cy="8327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34AEF48-BB58-4D85-BE9A-9053FF408764}"/>
              </a:ext>
            </a:extLst>
          </p:cNvPr>
          <p:cNvCxnSpPr>
            <a:cxnSpLocks/>
          </p:cNvCxnSpPr>
          <p:nvPr/>
        </p:nvCxnSpPr>
        <p:spPr>
          <a:xfrm>
            <a:off x="7546494" y="4988229"/>
            <a:ext cx="0" cy="8327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phic 63">
            <a:extLst>
              <a:ext uri="{FF2B5EF4-FFF2-40B4-BE49-F238E27FC236}">
                <a16:creationId xmlns:a16="http://schemas.microsoft.com/office/drawing/2014/main" id="{63A8E343-60DA-4729-867B-DA0C9D2A1A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71338" y="5096811"/>
            <a:ext cx="615552" cy="615552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BDF7998-D4FD-4A03-A08E-4100C4D1C7EF}"/>
              </a:ext>
            </a:extLst>
          </p:cNvPr>
          <p:cNvSpPr txBox="1"/>
          <p:nvPr/>
        </p:nvSpPr>
        <p:spPr>
          <a:xfrm>
            <a:off x="5824067" y="4881367"/>
            <a:ext cx="1382223" cy="104644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950</a:t>
            </a:r>
            <a: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</a:rPr>
              <a:t> </a:t>
            </a:r>
            <a:b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</a:rPr>
            </a:br>
            <a:r>
              <a:rPr lang="fr-FR" b="1" dirty="0">
                <a:latin typeface="Circular Std Bold" panose="020B0604020101020102" pitchFamily="34" charset="77"/>
              </a:rPr>
              <a:t>entreprises mobilisées</a:t>
            </a:r>
            <a:endParaRPr lang="fr-FR" sz="2000" b="1" dirty="0">
              <a:latin typeface="Circular Std Bold" panose="020B0604020101020102" pitchFamily="34" charset="7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8350E8A-CC3E-4BE2-B1F3-91DF7464D16B}"/>
              </a:ext>
            </a:extLst>
          </p:cNvPr>
          <p:cNvSpPr txBox="1"/>
          <p:nvPr/>
        </p:nvSpPr>
        <p:spPr>
          <a:xfrm>
            <a:off x="8805392" y="5019867"/>
            <a:ext cx="1237904" cy="76944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3 750 </a:t>
            </a:r>
            <a:b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</a:rPr>
            </a:br>
            <a:r>
              <a:rPr lang="fr-FR" b="1" dirty="0">
                <a:latin typeface="Circular Std Bold" panose="020B0604020101020102" pitchFamily="34" charset="77"/>
              </a:rPr>
              <a:t>ETP</a:t>
            </a:r>
          </a:p>
        </p:txBody>
      </p:sp>
      <p:pic>
        <p:nvPicPr>
          <p:cNvPr id="69" name="Graphic 68">
            <a:extLst>
              <a:ext uri="{FF2B5EF4-FFF2-40B4-BE49-F238E27FC236}">
                <a16:creationId xmlns:a16="http://schemas.microsoft.com/office/drawing/2014/main" id="{09309002-D066-42EB-B9C6-B12BB0BCD6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950686" y="5096811"/>
            <a:ext cx="615552" cy="6155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C0DDE7-4054-4FBB-7EAA-764DB367DE2F}"/>
              </a:ext>
            </a:extLst>
          </p:cNvPr>
          <p:cNvSpPr txBox="1"/>
          <p:nvPr/>
        </p:nvSpPr>
        <p:spPr>
          <a:xfrm>
            <a:off x="443366" y="382568"/>
            <a:ext cx="9107958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Etude secteur Ingénierie Biodiversité</a:t>
            </a:r>
          </a:p>
        </p:txBody>
      </p:sp>
    </p:spTree>
    <p:extLst>
      <p:ext uri="{BB962C8B-B14F-4D97-AF65-F5344CB8AC3E}">
        <p14:creationId xmlns:p14="http://schemas.microsoft.com/office/powerpoint/2010/main" val="250823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4B2E0148-B493-AD29-0D7B-66C46B643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r="27132" b="-1"/>
          <a:stretch/>
        </p:blipFill>
        <p:spPr>
          <a:xfrm rot="21600000" flipH="1">
            <a:off x="-1" y="1"/>
            <a:ext cx="3776472" cy="685799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CD48912-65E4-4EC0-85B2-8BF67F47A77A}"/>
              </a:ext>
            </a:extLst>
          </p:cNvPr>
          <p:cNvSpPr/>
          <p:nvPr/>
        </p:nvSpPr>
        <p:spPr>
          <a:xfrm>
            <a:off x="4068575" y="3847132"/>
            <a:ext cx="8123426" cy="3010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AD725A-CBED-F09F-61D5-216941DABF10}"/>
              </a:ext>
            </a:extLst>
          </p:cNvPr>
          <p:cNvSpPr/>
          <p:nvPr/>
        </p:nvSpPr>
        <p:spPr>
          <a:xfrm>
            <a:off x="1721223" y="1196516"/>
            <a:ext cx="3991087" cy="52099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9F02DE-E346-4C5F-9EF6-F1189D44CA78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962619-9055-4349-AE79-04B070EF2EC0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39</a:t>
            </a:fld>
            <a:endParaRPr lang="fr-FR" sz="10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5C478C8F-24EC-4706-ADB5-1657D4497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41" name="Graphic 10">
            <a:extLst>
              <a:ext uri="{FF2B5EF4-FFF2-40B4-BE49-F238E27FC236}">
                <a16:creationId xmlns:a16="http://schemas.microsoft.com/office/drawing/2014/main" id="{46D2A416-897F-48A6-9F06-02FD4AB5470D}"/>
              </a:ext>
            </a:extLst>
          </p:cNvPr>
          <p:cNvSpPr/>
          <p:nvPr/>
        </p:nvSpPr>
        <p:spPr>
          <a:xfrm>
            <a:off x="529610" y="5043708"/>
            <a:ext cx="1048545" cy="1362759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1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17" name="Image 3">
            <a:extLst>
              <a:ext uri="{FF2B5EF4-FFF2-40B4-BE49-F238E27FC236}">
                <a16:creationId xmlns:a16="http://schemas.microsoft.com/office/drawing/2014/main" id="{14404FDB-8D8C-404F-8231-7936F1F697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87"/>
          <a:stretch/>
        </p:blipFill>
        <p:spPr>
          <a:xfrm>
            <a:off x="1841922" y="1306464"/>
            <a:ext cx="3749688" cy="4990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F98367D-F010-4D92-B8D9-719CCDE471FE}"/>
              </a:ext>
            </a:extLst>
          </p:cNvPr>
          <p:cNvGrpSpPr/>
          <p:nvPr/>
        </p:nvGrpSpPr>
        <p:grpSpPr>
          <a:xfrm>
            <a:off x="678742" y="5272504"/>
            <a:ext cx="906331" cy="1069380"/>
            <a:chOff x="434313" y="5259079"/>
            <a:chExt cx="906331" cy="1069380"/>
          </a:xfrm>
        </p:grpSpPr>
        <p:sp>
          <p:nvSpPr>
            <p:cNvPr id="24" name="ZoneTexte 8">
              <a:extLst>
                <a:ext uri="{FF2B5EF4-FFF2-40B4-BE49-F238E27FC236}">
                  <a16:creationId xmlns:a16="http://schemas.microsoft.com/office/drawing/2014/main" id="{CB315BD5-D19B-47B4-8160-E2967919B6A6}"/>
                </a:ext>
              </a:extLst>
            </p:cNvPr>
            <p:cNvSpPr txBox="1"/>
            <p:nvPr/>
          </p:nvSpPr>
          <p:spPr>
            <a:xfrm>
              <a:off x="434313" y="5866794"/>
              <a:ext cx="906331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fr-FR" sz="1000" dirty="0">
                  <a:latin typeface="Circular Std Book Italic" panose="020B0604020101020102" pitchFamily="34" charset="77"/>
                  <a:cs typeface="Circular Std Book Italic" panose="020B0604020101020102" pitchFamily="34" charset="0"/>
                </a:rPr>
                <a:t>Observatoire des métiers de la banque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4BBA878-0CB3-4B94-9954-A4A475D69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4313" y="5259079"/>
              <a:ext cx="558559" cy="548321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F1B4840-2616-4C33-86E7-786A0C2D87C2}"/>
              </a:ext>
            </a:extLst>
          </p:cNvPr>
          <p:cNvSpPr txBox="1"/>
          <p:nvPr/>
        </p:nvSpPr>
        <p:spPr>
          <a:xfrm>
            <a:off x="8132994" y="1947081"/>
            <a:ext cx="2774529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Béatrice LAYAN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390513-9539-4DE2-B396-F0D25BB40C9B}"/>
              </a:ext>
            </a:extLst>
          </p:cNvPr>
          <p:cNvSpPr txBox="1"/>
          <p:nvPr/>
        </p:nvSpPr>
        <p:spPr>
          <a:xfrm>
            <a:off x="8132995" y="2308348"/>
            <a:ext cx="2433275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fr-FR" dirty="0">
                <a:latin typeface="Circular Std Book Italic" panose="020B0604020101020102" pitchFamily="34" charset="77"/>
              </a:rPr>
              <a:t>Responsable de l’Observatoire des métiers de la banque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3CEACF6-16B2-4F4B-86FB-5C446E6FFF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17" t="2324" r="-5517" b="2324"/>
          <a:stretch/>
        </p:blipFill>
        <p:spPr>
          <a:xfrm>
            <a:off x="6224101" y="1784791"/>
            <a:ext cx="1516844" cy="15168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B6CB90C-35FA-4D89-B61F-3A69AD4C0094}"/>
              </a:ext>
            </a:extLst>
          </p:cNvPr>
          <p:cNvSpPr txBox="1"/>
          <p:nvPr/>
        </p:nvSpPr>
        <p:spPr>
          <a:xfrm>
            <a:off x="7636489" y="4403720"/>
            <a:ext cx="3971536" cy="129266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Les soft </a:t>
            </a:r>
            <a:r>
              <a:rPr lang="fr-FR" sz="2800" b="1" dirty="0" err="1">
                <a:solidFill>
                  <a:schemeClr val="accent2"/>
                </a:solidFill>
                <a:latin typeface="Circular Std Bold" panose="020B0604020101020102" pitchFamily="34" charset="77"/>
              </a:rPr>
              <a:t>skills</a:t>
            </a:r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 et le travail du futur </a:t>
            </a:r>
            <a:r>
              <a:rPr lang="fr-FR" sz="2800" b="1" dirty="0">
                <a:solidFill>
                  <a:schemeClr val="bg1"/>
                </a:solidFill>
                <a:latin typeface="Circular Std Bold" panose="020B0604020101020102" pitchFamily="34" charset="77"/>
              </a:rPr>
              <a:t>dans le secteur bancaire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0A78F984-CF33-4537-8299-114EFB82DF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442686" y="4599201"/>
            <a:ext cx="901700" cy="901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C57BB9-7914-63CE-1D9D-69430947A317}"/>
              </a:ext>
            </a:extLst>
          </p:cNvPr>
          <p:cNvGrpSpPr/>
          <p:nvPr/>
        </p:nvGrpSpPr>
        <p:grpSpPr>
          <a:xfrm>
            <a:off x="-186508" y="327929"/>
            <a:ext cx="3776474" cy="778382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D564BB46-A8F0-98E3-E90E-F6D1D0B2A135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8" name="Graphic 10">
              <a:extLst>
                <a:ext uri="{FF2B5EF4-FFF2-40B4-BE49-F238E27FC236}">
                  <a16:creationId xmlns:a16="http://schemas.microsoft.com/office/drawing/2014/main" id="{CA144BC3-6B53-F5FB-20A8-7B7D5AEFEE54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0BD4F5-CB31-C6DD-DBA8-852EF60592AC}"/>
              </a:ext>
            </a:extLst>
          </p:cNvPr>
          <p:cNvSpPr txBox="1"/>
          <p:nvPr/>
        </p:nvSpPr>
        <p:spPr>
          <a:xfrm>
            <a:off x="443366" y="382568"/>
            <a:ext cx="9107958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Etude sectorielle</a:t>
            </a:r>
          </a:p>
        </p:txBody>
      </p:sp>
    </p:spTree>
    <p:extLst>
      <p:ext uri="{BB962C8B-B14F-4D97-AF65-F5344CB8AC3E}">
        <p14:creationId xmlns:p14="http://schemas.microsoft.com/office/powerpoint/2010/main" val="12894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EC288DE-7503-DF77-DCBB-2F12975582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44" r="19738"/>
          <a:stretch/>
        </p:blipFill>
        <p:spPr>
          <a:xfrm rot="21600000" flipH="1">
            <a:off x="7165535" y="1"/>
            <a:ext cx="5026463" cy="6857999"/>
          </a:xfrm>
          <a:prstGeom prst="rect">
            <a:avLst/>
          </a:prstGeom>
        </p:spPr>
      </p:pic>
      <p:sp>
        <p:nvSpPr>
          <p:cNvPr id="62" name="Graphic 10">
            <a:extLst>
              <a:ext uri="{FF2B5EF4-FFF2-40B4-BE49-F238E27FC236}">
                <a16:creationId xmlns:a16="http://schemas.microsoft.com/office/drawing/2014/main" id="{2A1BF7A0-BCB5-6464-18BD-675B5E855CB9}"/>
              </a:ext>
            </a:extLst>
          </p:cNvPr>
          <p:cNvSpPr/>
          <p:nvPr/>
        </p:nvSpPr>
        <p:spPr>
          <a:xfrm>
            <a:off x="7165534" y="6247135"/>
            <a:ext cx="5026465" cy="610865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6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6" y="382568"/>
            <a:ext cx="614947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Périmètre d’activité couvert par Atlas au plan national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31270-A6B8-5F16-67CF-DE68D5F9B5B1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66C41-44F8-03AA-5EEE-4A63924D440A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4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8DC46B5-CB9B-348B-EF40-DCD0FE895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D0DAB6-5A99-A119-5EBF-CCBD613926F3}"/>
              </a:ext>
            </a:extLst>
          </p:cNvPr>
          <p:cNvSpPr/>
          <p:nvPr/>
        </p:nvSpPr>
        <p:spPr>
          <a:xfrm>
            <a:off x="7518088" y="1603942"/>
            <a:ext cx="3955199" cy="17357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5FF7541-5020-E8B6-11EF-7E5FACE19082}"/>
              </a:ext>
            </a:extLst>
          </p:cNvPr>
          <p:cNvSpPr/>
          <p:nvPr/>
        </p:nvSpPr>
        <p:spPr>
          <a:xfrm>
            <a:off x="7518088" y="3617979"/>
            <a:ext cx="3955199" cy="17337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8292601-4004-1B47-C628-432F9DA3C5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70937" y="1603943"/>
            <a:ext cx="615552" cy="615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2D647-1F09-5392-416D-8FE8553F2703}"/>
              </a:ext>
            </a:extLst>
          </p:cNvPr>
          <p:cNvSpPr txBox="1"/>
          <p:nvPr/>
        </p:nvSpPr>
        <p:spPr>
          <a:xfrm>
            <a:off x="1692927" y="1603942"/>
            <a:ext cx="1050273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fr-FR" sz="4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97%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809EC1-0472-85E1-ABA5-5762D67FA5CC}"/>
              </a:ext>
            </a:extLst>
          </p:cNvPr>
          <p:cNvSpPr txBox="1"/>
          <p:nvPr/>
        </p:nvSpPr>
        <p:spPr>
          <a:xfrm>
            <a:off x="2874959" y="1603942"/>
            <a:ext cx="2079408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fr-FR" sz="20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 TPME</a:t>
            </a:r>
            <a:br>
              <a:rPr lang="fr-FR" sz="20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(- de 50 salariés)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8B6192-90F6-AEBB-EE9F-38A67B75D9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70937" y="2870893"/>
            <a:ext cx="615552" cy="6155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E96D8E-2A97-E29F-0520-953EAB418A9B}"/>
              </a:ext>
            </a:extLst>
          </p:cNvPr>
          <p:cNvSpPr txBox="1"/>
          <p:nvPr/>
        </p:nvSpPr>
        <p:spPr>
          <a:xfrm>
            <a:off x="1692927" y="2870891"/>
            <a:ext cx="1050273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fr-FR" sz="4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49%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4F33F4-C799-EC57-728C-4CD414CA0F8B}"/>
              </a:ext>
            </a:extLst>
          </p:cNvPr>
          <p:cNvSpPr txBox="1"/>
          <p:nvPr/>
        </p:nvSpPr>
        <p:spPr>
          <a:xfrm>
            <a:off x="2874958" y="2870891"/>
            <a:ext cx="2620585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fr-FR" sz="20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des salariés employés</a:t>
            </a:r>
            <a:br>
              <a:rPr lang="fr-FR" sz="20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0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par </a:t>
            </a:r>
            <a:r>
              <a:rPr lang="fr-FR" sz="2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des TPME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06E5FC-B171-03D7-E7BD-F79A1C24B9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70937" y="4137842"/>
            <a:ext cx="615552" cy="6155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1620CC-4596-0DB3-254C-95FB63D5D536}"/>
              </a:ext>
            </a:extLst>
          </p:cNvPr>
          <p:cNvSpPr txBox="1"/>
          <p:nvPr/>
        </p:nvSpPr>
        <p:spPr>
          <a:xfrm>
            <a:off x="1692927" y="4137840"/>
            <a:ext cx="1050273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fr-FR" sz="4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45%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05ABFF-36C2-87DC-73EE-74B7C7AAC8C5}"/>
              </a:ext>
            </a:extLst>
          </p:cNvPr>
          <p:cNvSpPr txBox="1"/>
          <p:nvPr/>
        </p:nvSpPr>
        <p:spPr>
          <a:xfrm>
            <a:off x="2874959" y="4291728"/>
            <a:ext cx="207940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fr-FR" sz="2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de</a:t>
            </a:r>
            <a:r>
              <a:rPr lang="fr-FR" sz="20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 femmes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56929AC-7DF7-EDE6-B2A1-866578DA90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70937" y="5404790"/>
            <a:ext cx="615552" cy="6155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027CE7D-AE8C-BCF8-7A09-04CC0D42FDE3}"/>
              </a:ext>
            </a:extLst>
          </p:cNvPr>
          <p:cNvSpPr txBox="1"/>
          <p:nvPr/>
        </p:nvSpPr>
        <p:spPr>
          <a:xfrm>
            <a:off x="1692927" y="5404789"/>
            <a:ext cx="1050273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fr-FR" sz="4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55%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A566B1-CEC9-B312-3CDD-67C219E58ADA}"/>
              </a:ext>
            </a:extLst>
          </p:cNvPr>
          <p:cNvSpPr txBox="1"/>
          <p:nvPr/>
        </p:nvSpPr>
        <p:spPr>
          <a:xfrm>
            <a:off x="2874959" y="5558677"/>
            <a:ext cx="207940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fr-FR" sz="20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d’hommes</a:t>
            </a:r>
            <a:endParaRPr lang="fr-FR" sz="2000" dirty="0"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4C9988-4A9E-C0B9-6FC3-9BCC4A1DA201}"/>
              </a:ext>
            </a:extLst>
          </p:cNvPr>
          <p:cNvSpPr txBox="1"/>
          <p:nvPr/>
        </p:nvSpPr>
        <p:spPr>
          <a:xfrm>
            <a:off x="9028783" y="2609677"/>
            <a:ext cx="207940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Métiers recensés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3E63386-73F8-FD68-64C2-D72FB447AE14}"/>
              </a:ext>
            </a:extLst>
          </p:cNvPr>
          <p:cNvSpPr txBox="1"/>
          <p:nvPr/>
        </p:nvSpPr>
        <p:spPr>
          <a:xfrm>
            <a:off x="9028783" y="2026195"/>
            <a:ext cx="1921858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+972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3642BFF9-DCF2-88A3-5942-2271C98C96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7883183" y="2026132"/>
            <a:ext cx="891385" cy="89138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CA113EA-5349-3995-E234-B9FB20E44F79}"/>
              </a:ext>
            </a:extLst>
          </p:cNvPr>
          <p:cNvSpPr txBox="1"/>
          <p:nvPr/>
        </p:nvSpPr>
        <p:spPr>
          <a:xfrm>
            <a:off x="9107558" y="4622633"/>
            <a:ext cx="1912190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 cadres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2C5794-8BB0-A137-E65A-54D73821E0AF}"/>
              </a:ext>
            </a:extLst>
          </p:cNvPr>
          <p:cNvSpPr txBox="1"/>
          <p:nvPr/>
        </p:nvSpPr>
        <p:spPr>
          <a:xfrm>
            <a:off x="9107558" y="4039326"/>
            <a:ext cx="1921858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54%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EA3AA357-AB21-112A-D557-8584CE7133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7961958" y="4038468"/>
            <a:ext cx="892800" cy="8928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5B9B4A-4EE0-48C9-9C2A-F0AAA91C8A4F}"/>
              </a:ext>
            </a:extLst>
          </p:cNvPr>
          <p:cNvCxnSpPr>
            <a:cxnSpLocks/>
          </p:cNvCxnSpPr>
          <p:nvPr/>
        </p:nvCxnSpPr>
        <p:spPr>
          <a:xfrm>
            <a:off x="770937" y="2545194"/>
            <a:ext cx="488191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C60C6B-48A3-48AD-A868-9EF6EDC196A2}"/>
              </a:ext>
            </a:extLst>
          </p:cNvPr>
          <p:cNvCxnSpPr>
            <a:cxnSpLocks/>
          </p:cNvCxnSpPr>
          <p:nvPr/>
        </p:nvCxnSpPr>
        <p:spPr>
          <a:xfrm>
            <a:off x="770937" y="3812143"/>
            <a:ext cx="488191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DF0498-9C45-4118-99BD-47FA44E9008A}"/>
              </a:ext>
            </a:extLst>
          </p:cNvPr>
          <p:cNvCxnSpPr>
            <a:cxnSpLocks/>
          </p:cNvCxnSpPr>
          <p:nvPr/>
        </p:nvCxnSpPr>
        <p:spPr>
          <a:xfrm>
            <a:off x="770937" y="5079092"/>
            <a:ext cx="488191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8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095999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22151" r="1" b="10672"/>
          <a:stretch/>
        </p:blipFill>
        <p:spPr>
          <a:xfrm rot="16200000" flipH="1">
            <a:off x="-380997" y="381004"/>
            <a:ext cx="6857997" cy="60959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2AA18A-5F5C-ECA0-6A2F-10349DFB88F2}"/>
              </a:ext>
            </a:extLst>
          </p:cNvPr>
          <p:cNvGrpSpPr/>
          <p:nvPr/>
        </p:nvGrpSpPr>
        <p:grpSpPr>
          <a:xfrm>
            <a:off x="970613" y="2500752"/>
            <a:ext cx="4154777" cy="1856502"/>
            <a:chOff x="940776" y="3791148"/>
            <a:chExt cx="5181603" cy="1123529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701261A6-DACB-583F-BA9A-E034B72AD554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4" name="Graphic 10">
              <a:extLst>
                <a:ext uri="{FF2B5EF4-FFF2-40B4-BE49-F238E27FC236}">
                  <a16:creationId xmlns:a16="http://schemas.microsoft.com/office/drawing/2014/main" id="{03BF3D77-A78E-C435-F128-47018A381663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2CA64A8-86DF-BBF2-1AAD-17DB936CC74B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fr-F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5FB670"/>
                </a:solidFill>
                <a:effectLst/>
                <a:uLnTx/>
                <a:uFillTx/>
                <a:latin typeface="Circular Pro Book"/>
                <a:cs typeface="Circular Std Black Italic" panose="020B0604020101020102" pitchFamily="34" charset="77"/>
              </a:defRPr>
            </a:lvl1pPr>
          </a:lstStyle>
          <a:p>
            <a:r>
              <a:rPr lang="fr-FR" dirty="0">
                <a:latin typeface="Circular Std Boo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C91F8E-5D73-B468-1E35-400E9A3BF934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40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8979212E-F8E7-C1CD-8E70-000C673D0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1136003" y="2875005"/>
            <a:ext cx="3887072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Question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0020D-70A6-93BB-C096-35DE27DD7FD9}"/>
              </a:ext>
            </a:extLst>
          </p:cNvPr>
          <p:cNvSpPr txBox="1"/>
          <p:nvPr/>
        </p:nvSpPr>
        <p:spPr>
          <a:xfrm>
            <a:off x="6994183" y="2050550"/>
            <a:ext cx="4299630" cy="14773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En Janvier 2021, </a:t>
            </a:r>
            <a:b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combien de salariés du secteur bancaire avaient recours au télétravail 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B5DE32-2455-40B4-8200-64DAB47635B6}"/>
              </a:ext>
            </a:extLst>
          </p:cNvPr>
          <p:cNvSpPr/>
          <p:nvPr/>
        </p:nvSpPr>
        <p:spPr>
          <a:xfrm>
            <a:off x="8649050" y="930835"/>
            <a:ext cx="989895" cy="9898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BFE861-9C43-F351-8ADA-8078E917E727}"/>
              </a:ext>
            </a:extLst>
          </p:cNvPr>
          <p:cNvSpPr/>
          <p:nvPr/>
        </p:nvSpPr>
        <p:spPr>
          <a:xfrm>
            <a:off x="7121548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33%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2A2CE8-9E46-4445-CD6E-E02650FD2DFC}"/>
              </a:ext>
            </a:extLst>
          </p:cNvPr>
          <p:cNvSpPr/>
          <p:nvPr/>
        </p:nvSpPr>
        <p:spPr>
          <a:xfrm>
            <a:off x="9223522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43%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5BD95C-E6DF-044C-BA15-51A167B5FD3C}"/>
              </a:ext>
            </a:extLst>
          </p:cNvPr>
          <p:cNvSpPr/>
          <p:nvPr/>
        </p:nvSpPr>
        <p:spPr>
          <a:xfrm>
            <a:off x="7121548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53%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CFE07F-3165-3790-21A9-2700657362FC}"/>
              </a:ext>
            </a:extLst>
          </p:cNvPr>
          <p:cNvSpPr/>
          <p:nvPr/>
        </p:nvSpPr>
        <p:spPr>
          <a:xfrm>
            <a:off x="9223522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63%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ECB8AFD-2BE1-6904-743B-57C1DF5CF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847433" y="1129219"/>
            <a:ext cx="593128" cy="5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8A8D1D-FBC2-A777-0EC1-40AFA16B6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098" t="-1" r="8" b="-1"/>
          <a:stretch/>
        </p:blipFill>
        <p:spPr>
          <a:xfrm rot="16200000" flipH="1">
            <a:off x="5455919" y="-5455917"/>
            <a:ext cx="1280162" cy="12192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6613A5-E7D3-1F96-83C1-5A22737D3BD2}"/>
              </a:ext>
            </a:extLst>
          </p:cNvPr>
          <p:cNvGrpSpPr/>
          <p:nvPr/>
        </p:nvGrpSpPr>
        <p:grpSpPr>
          <a:xfrm>
            <a:off x="2031923" y="926569"/>
            <a:ext cx="8128154" cy="399175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81E10C8D-E820-3069-3E52-7F0AD22FDB1E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5" name="Graphic 10">
              <a:extLst>
                <a:ext uri="{FF2B5EF4-FFF2-40B4-BE49-F238E27FC236}">
                  <a16:creationId xmlns:a16="http://schemas.microsoft.com/office/drawing/2014/main" id="{F8768592-9779-1C18-6C51-F87D387DF765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65" name="Graphic 10">
            <a:extLst>
              <a:ext uri="{FF2B5EF4-FFF2-40B4-BE49-F238E27FC236}">
                <a16:creationId xmlns:a16="http://schemas.microsoft.com/office/drawing/2014/main" id="{2AB62307-2912-43A8-8735-38FEB9BD2EEB}"/>
              </a:ext>
            </a:extLst>
          </p:cNvPr>
          <p:cNvSpPr/>
          <p:nvPr/>
        </p:nvSpPr>
        <p:spPr>
          <a:xfrm flipV="1">
            <a:off x="7650684" y="862707"/>
            <a:ext cx="2933905" cy="850012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1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39BCF-44E6-9961-68E9-8F42AB15D40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0637C-5AFA-38C5-C4DE-73C9AEEF0BFF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41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1917A1-3DC2-E5D4-1409-89ACEBA28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8EE9A2-4BA4-CFA4-63EE-FA3C938BCCA5}"/>
              </a:ext>
            </a:extLst>
          </p:cNvPr>
          <p:cNvGrpSpPr/>
          <p:nvPr/>
        </p:nvGrpSpPr>
        <p:grpSpPr>
          <a:xfrm>
            <a:off x="-186508" y="327929"/>
            <a:ext cx="4797190" cy="493930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0" name="Graphic 10">
              <a:extLst>
                <a:ext uri="{FF2B5EF4-FFF2-40B4-BE49-F238E27FC236}">
                  <a16:creationId xmlns:a16="http://schemas.microsoft.com/office/drawing/2014/main" id="{0B1A9DE0-7B49-28CC-BE45-FBE6E1E3B063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1" name="Graphic 10">
              <a:extLst>
                <a:ext uri="{FF2B5EF4-FFF2-40B4-BE49-F238E27FC236}">
                  <a16:creationId xmlns:a16="http://schemas.microsoft.com/office/drawing/2014/main" id="{251923DA-B1BB-8483-1C31-CE71063485B3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D265B64-C305-5592-86D3-854803E1B7DA}"/>
              </a:ext>
            </a:extLst>
          </p:cNvPr>
          <p:cNvSpPr txBox="1"/>
          <p:nvPr/>
        </p:nvSpPr>
        <p:spPr>
          <a:xfrm>
            <a:off x="443366" y="382568"/>
            <a:ext cx="7207317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Étude sectorielle Banque</a:t>
            </a: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E277BAD4-4847-4E41-A4D2-1F6BBCAF455C}"/>
              </a:ext>
            </a:extLst>
          </p:cNvPr>
          <p:cNvSpPr txBox="1"/>
          <p:nvPr/>
        </p:nvSpPr>
        <p:spPr>
          <a:xfrm>
            <a:off x="443365" y="6358075"/>
            <a:ext cx="482872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Source : Étude de l'Observatoire des métiers de la Banque :</a:t>
            </a:r>
            <a:b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Évolutions des métiers et des compétences dans la Banque à horizon 2025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D773E55F-48B2-4C4F-9B20-ACDD872EEEB9}"/>
              </a:ext>
            </a:extLst>
          </p:cNvPr>
          <p:cNvSpPr txBox="1"/>
          <p:nvPr/>
        </p:nvSpPr>
        <p:spPr>
          <a:xfrm>
            <a:off x="1768069" y="1165370"/>
            <a:ext cx="9928224" cy="6771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4400" b="1" dirty="0">
                <a:solidFill>
                  <a:srgbClr val="194626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t>Soft </a:t>
            </a:r>
            <a:r>
              <a:rPr lang="fr-FR" sz="4400" b="1" dirty="0" err="1">
                <a:solidFill>
                  <a:srgbClr val="194626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t>Skills</a:t>
            </a:r>
            <a:r>
              <a:rPr lang="fr-FR" sz="4400" b="1" dirty="0">
                <a:solidFill>
                  <a:srgbClr val="194626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t> </a:t>
            </a:r>
            <a:r>
              <a:rPr lang="fr-FR" sz="4400" dirty="0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: définition</a:t>
            </a: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707B3186-A13D-4C83-A0C6-21B85E7E4CBA}"/>
              </a:ext>
            </a:extLst>
          </p:cNvPr>
          <p:cNvGrpSpPr/>
          <p:nvPr/>
        </p:nvGrpSpPr>
        <p:grpSpPr>
          <a:xfrm>
            <a:off x="629173" y="2584017"/>
            <a:ext cx="771787" cy="771787"/>
            <a:chOff x="629174" y="2483141"/>
            <a:chExt cx="771787" cy="771787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B95A35E9-1934-4C89-9DF2-71C015159D5C}"/>
                </a:ext>
              </a:extLst>
            </p:cNvPr>
            <p:cNvSpPr/>
            <p:nvPr/>
          </p:nvSpPr>
          <p:spPr>
            <a:xfrm>
              <a:off x="629174" y="2483141"/>
              <a:ext cx="771787" cy="771787"/>
            </a:xfrm>
            <a:prstGeom prst="ellipse">
              <a:avLst/>
            </a:prstGeom>
            <a:solidFill>
              <a:srgbClr val="57BD7A"/>
            </a:solidFill>
            <a:ln>
              <a:solidFill>
                <a:srgbClr val="57BD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194626"/>
                </a:solidFill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1EEBB19A-5CA1-43FA-AF70-89B8AF3D7C09}"/>
                </a:ext>
              </a:extLst>
            </p:cNvPr>
            <p:cNvSpPr txBox="1"/>
            <p:nvPr/>
          </p:nvSpPr>
          <p:spPr>
            <a:xfrm>
              <a:off x="822121" y="2576646"/>
              <a:ext cx="578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bg1"/>
                  </a:solidFill>
                  <a:latin typeface="Circular Std Black" panose="020B0A04020101010102"/>
                </a:rPr>
                <a:t>1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F48B4597-75B7-44FD-A865-8CF3D03CED77}"/>
              </a:ext>
            </a:extLst>
          </p:cNvPr>
          <p:cNvGrpSpPr/>
          <p:nvPr/>
        </p:nvGrpSpPr>
        <p:grpSpPr>
          <a:xfrm>
            <a:off x="629173" y="4425011"/>
            <a:ext cx="771787" cy="771787"/>
            <a:chOff x="629174" y="2483141"/>
            <a:chExt cx="771787" cy="771787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275B38CB-C4D4-4D34-A52C-E8905076A16A}"/>
                </a:ext>
              </a:extLst>
            </p:cNvPr>
            <p:cNvSpPr/>
            <p:nvPr/>
          </p:nvSpPr>
          <p:spPr>
            <a:xfrm>
              <a:off x="629174" y="2483141"/>
              <a:ext cx="771787" cy="771787"/>
            </a:xfrm>
            <a:prstGeom prst="ellipse">
              <a:avLst/>
            </a:prstGeom>
            <a:solidFill>
              <a:srgbClr val="57BD7A"/>
            </a:solidFill>
            <a:ln>
              <a:solidFill>
                <a:srgbClr val="57BD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194626"/>
                </a:solidFill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9062023D-0A5E-4C4B-AC7D-5383CB00B1E0}"/>
                </a:ext>
              </a:extLst>
            </p:cNvPr>
            <p:cNvSpPr txBox="1"/>
            <p:nvPr/>
          </p:nvSpPr>
          <p:spPr>
            <a:xfrm>
              <a:off x="822121" y="2576646"/>
              <a:ext cx="578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bg1"/>
                  </a:solidFill>
                  <a:latin typeface="Circular Std Black" panose="020B0A04020101010102"/>
                </a:rPr>
                <a:t>3</a:t>
              </a: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1608875F-38E4-454E-8758-572CA407CEE1}"/>
              </a:ext>
            </a:extLst>
          </p:cNvPr>
          <p:cNvGrpSpPr/>
          <p:nvPr/>
        </p:nvGrpSpPr>
        <p:grpSpPr>
          <a:xfrm>
            <a:off x="5397197" y="2584015"/>
            <a:ext cx="771787" cy="771787"/>
            <a:chOff x="629174" y="2483141"/>
            <a:chExt cx="771787" cy="771787"/>
          </a:xfrm>
        </p:grpSpPr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4F60DF37-4F76-4EE2-B0B1-93C30C7B40DF}"/>
                </a:ext>
              </a:extLst>
            </p:cNvPr>
            <p:cNvSpPr/>
            <p:nvPr/>
          </p:nvSpPr>
          <p:spPr>
            <a:xfrm>
              <a:off x="629174" y="2483141"/>
              <a:ext cx="771787" cy="771787"/>
            </a:xfrm>
            <a:prstGeom prst="ellipse">
              <a:avLst/>
            </a:prstGeom>
            <a:solidFill>
              <a:srgbClr val="57BD7A"/>
            </a:solidFill>
            <a:ln>
              <a:solidFill>
                <a:srgbClr val="57BD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194626"/>
                </a:solidFill>
              </a:endParaRP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D0ABD0E0-B88D-4A1B-9064-696C9359437B}"/>
                </a:ext>
              </a:extLst>
            </p:cNvPr>
            <p:cNvSpPr txBox="1"/>
            <p:nvPr/>
          </p:nvSpPr>
          <p:spPr>
            <a:xfrm>
              <a:off x="822121" y="2576646"/>
              <a:ext cx="578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bg1"/>
                  </a:solidFill>
                  <a:latin typeface="Circular Std Black" panose="020B0A04020101010102"/>
                </a:rPr>
                <a:t>3</a:t>
              </a: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AF2B0C10-10F0-4658-91E8-53785CD540E0}"/>
              </a:ext>
            </a:extLst>
          </p:cNvPr>
          <p:cNvGrpSpPr/>
          <p:nvPr/>
        </p:nvGrpSpPr>
        <p:grpSpPr>
          <a:xfrm>
            <a:off x="5397196" y="4416953"/>
            <a:ext cx="771787" cy="771787"/>
            <a:chOff x="629174" y="2483141"/>
            <a:chExt cx="771787" cy="771787"/>
          </a:xfrm>
        </p:grpSpPr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8DA523A0-EC2B-410D-8501-4F53A900ED5B}"/>
                </a:ext>
              </a:extLst>
            </p:cNvPr>
            <p:cNvSpPr/>
            <p:nvPr/>
          </p:nvSpPr>
          <p:spPr>
            <a:xfrm>
              <a:off x="629174" y="2483141"/>
              <a:ext cx="771787" cy="771787"/>
            </a:xfrm>
            <a:prstGeom prst="ellipse">
              <a:avLst/>
            </a:prstGeom>
            <a:solidFill>
              <a:srgbClr val="57BD7A"/>
            </a:solidFill>
            <a:ln>
              <a:solidFill>
                <a:srgbClr val="57BD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194626"/>
                </a:solidFill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E8214C50-085E-4BEA-B4C6-A9D3B8726171}"/>
                </a:ext>
              </a:extLst>
            </p:cNvPr>
            <p:cNvSpPr txBox="1"/>
            <p:nvPr/>
          </p:nvSpPr>
          <p:spPr>
            <a:xfrm>
              <a:off x="822121" y="2576646"/>
              <a:ext cx="578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bg1"/>
                  </a:solidFill>
                  <a:latin typeface="Circular Std Black" panose="020B0A04020101010102"/>
                </a:rPr>
                <a:t>4</a:t>
              </a:r>
            </a:p>
          </p:txBody>
        </p:sp>
      </p:grpSp>
      <p:sp>
        <p:nvSpPr>
          <p:cNvPr id="77" name="ZoneTexte 76">
            <a:extLst>
              <a:ext uri="{FF2B5EF4-FFF2-40B4-BE49-F238E27FC236}">
                <a16:creationId xmlns:a16="http://schemas.microsoft.com/office/drawing/2014/main" id="{A6624640-27BB-4BB4-B3BC-60E7C6F1BB9D}"/>
              </a:ext>
            </a:extLst>
          </p:cNvPr>
          <p:cNvSpPr txBox="1"/>
          <p:nvPr/>
        </p:nvSpPr>
        <p:spPr>
          <a:xfrm>
            <a:off x="1768069" y="2586754"/>
            <a:ext cx="3139597" cy="92333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2000" dirty="0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Les Soft </a:t>
            </a:r>
            <a:r>
              <a:rPr lang="fr-FR" sz="2000" dirty="0" err="1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Skills</a:t>
            </a:r>
            <a:r>
              <a:rPr lang="fr-FR" sz="2000" dirty="0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 sont </a:t>
            </a:r>
            <a:r>
              <a:rPr lang="fr-FR" sz="2000" b="1" dirty="0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des compétences que l’on peut acquérir</a:t>
            </a:r>
            <a:endParaRPr lang="fr-FR" sz="2000" dirty="0">
              <a:solidFill>
                <a:srgbClr val="194626"/>
              </a:solidFill>
              <a:latin typeface="Circular Std Book" panose="020B0604020101020102"/>
              <a:cs typeface="Circular Std Black" panose="020B0A04020101010102" pitchFamily="34" charset="0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C74B5531-01F9-46A5-902B-BD4CCCE97841}"/>
              </a:ext>
            </a:extLst>
          </p:cNvPr>
          <p:cNvSpPr txBox="1"/>
          <p:nvPr/>
        </p:nvSpPr>
        <p:spPr>
          <a:xfrm>
            <a:off x="1768069" y="4497159"/>
            <a:ext cx="3139597" cy="61555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2000" dirty="0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Les Soft </a:t>
            </a:r>
            <a:r>
              <a:rPr lang="fr-FR" sz="2000" dirty="0" err="1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Skills</a:t>
            </a:r>
            <a:r>
              <a:rPr lang="fr-FR" sz="2000" dirty="0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 sont </a:t>
            </a:r>
            <a:r>
              <a:rPr lang="fr-FR" sz="2000" b="1" dirty="0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transversales</a:t>
            </a:r>
            <a:endParaRPr lang="fr-FR" sz="2000" dirty="0">
              <a:solidFill>
                <a:srgbClr val="194626"/>
              </a:solidFill>
              <a:latin typeface="Circular Std Book" panose="020B0604020101020102"/>
              <a:cs typeface="Circular Std Black" panose="020B0A04020101010102" pitchFamily="34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38BD8922-A384-4A01-AC9B-2B89D5263CEB}"/>
              </a:ext>
            </a:extLst>
          </p:cNvPr>
          <p:cNvSpPr txBox="1"/>
          <p:nvPr/>
        </p:nvSpPr>
        <p:spPr>
          <a:xfrm>
            <a:off x="6598747" y="2584015"/>
            <a:ext cx="5037777" cy="92333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2000" dirty="0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Elles ne relèvent pas des compétences métiers et </a:t>
            </a:r>
            <a:r>
              <a:rPr lang="fr-FR" sz="2000" b="1" dirty="0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sont indépendants d’un contexte professionnel particulier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2CE5192D-4287-43BC-B789-819BE2B75C13}"/>
              </a:ext>
            </a:extLst>
          </p:cNvPr>
          <p:cNvSpPr txBox="1"/>
          <p:nvPr/>
        </p:nvSpPr>
        <p:spPr>
          <a:xfrm>
            <a:off x="6598747" y="4397103"/>
            <a:ext cx="5037777" cy="184665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FR" sz="2000" dirty="0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Les soft </a:t>
            </a:r>
            <a:r>
              <a:rPr lang="fr-FR" sz="2000" dirty="0" err="1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skills</a:t>
            </a:r>
            <a:r>
              <a:rPr lang="fr-FR" sz="2000" dirty="0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 </a:t>
            </a:r>
            <a:r>
              <a:rPr lang="fr-FR" sz="2000" b="1" dirty="0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correspondent à des aptitudes comportementales, organisationnelles ou cognitives</a:t>
            </a:r>
            <a:r>
              <a:rPr lang="fr-FR" sz="2000" dirty="0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, ou encore à </a:t>
            </a:r>
            <a:r>
              <a:rPr lang="fr-FR" sz="2000" b="1" dirty="0">
                <a:solidFill>
                  <a:srgbClr val="194626"/>
                </a:solidFill>
                <a:latin typeface="Circular Std Book" panose="020B0604020101020102"/>
                <a:cs typeface="Circular Std Black" panose="020B0A04020101010102" pitchFamily="34" charset="0"/>
              </a:rPr>
              <a:t>des savoirs généraux communs aux métiers ou aux situations professionnelles</a:t>
            </a:r>
          </a:p>
        </p:txBody>
      </p:sp>
      <p:pic>
        <p:nvPicPr>
          <p:cNvPr id="93" name="Graphic 38">
            <a:extLst>
              <a:ext uri="{FF2B5EF4-FFF2-40B4-BE49-F238E27FC236}">
                <a16:creationId xmlns:a16="http://schemas.microsoft.com/office/drawing/2014/main" id="{C6A2CBE8-2FAB-4850-A610-9A0C566767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6306" y="1126156"/>
            <a:ext cx="907826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095999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22151" r="1" b="10672"/>
          <a:stretch/>
        </p:blipFill>
        <p:spPr>
          <a:xfrm rot="16200000" flipH="1">
            <a:off x="-380997" y="381004"/>
            <a:ext cx="6857997" cy="60959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2AA18A-5F5C-ECA0-6A2F-10349DFB88F2}"/>
              </a:ext>
            </a:extLst>
          </p:cNvPr>
          <p:cNvGrpSpPr/>
          <p:nvPr/>
        </p:nvGrpSpPr>
        <p:grpSpPr>
          <a:xfrm>
            <a:off x="970613" y="2500752"/>
            <a:ext cx="4154777" cy="1856502"/>
            <a:chOff x="940776" y="3791148"/>
            <a:chExt cx="5181603" cy="1123529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701261A6-DACB-583F-BA9A-E034B72AD554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4" name="Graphic 10">
              <a:extLst>
                <a:ext uri="{FF2B5EF4-FFF2-40B4-BE49-F238E27FC236}">
                  <a16:creationId xmlns:a16="http://schemas.microsoft.com/office/drawing/2014/main" id="{03BF3D77-A78E-C435-F128-47018A381663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2CA64A8-86DF-BBF2-1AAD-17DB936CC74B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fr-F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5FB670"/>
                </a:solidFill>
                <a:effectLst/>
                <a:uLnTx/>
                <a:uFillTx/>
                <a:latin typeface="Circular Pro Book"/>
                <a:cs typeface="Circular Std Black Italic" panose="020B0604020101020102" pitchFamily="34" charset="77"/>
              </a:defRPr>
            </a:lvl1pPr>
          </a:lstStyle>
          <a:p>
            <a:r>
              <a:rPr lang="fr-FR" dirty="0">
                <a:latin typeface="Circular Std Boo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C91F8E-5D73-B468-1E35-400E9A3BF934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42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8979212E-F8E7-C1CD-8E70-000C673D0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1136003" y="2875005"/>
            <a:ext cx="3887072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Question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0020D-70A6-93BB-C096-35DE27DD7FD9}"/>
              </a:ext>
            </a:extLst>
          </p:cNvPr>
          <p:cNvSpPr txBox="1"/>
          <p:nvPr/>
        </p:nvSpPr>
        <p:spPr>
          <a:xfrm>
            <a:off x="6994183" y="2050550"/>
            <a:ext cx="4299630" cy="14773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En Janvier 2021, </a:t>
            </a:r>
            <a:b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combien de salariés du secteur bancaire avaient recours au télétravail 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B5DE32-2455-40B4-8200-64DAB47635B6}"/>
              </a:ext>
            </a:extLst>
          </p:cNvPr>
          <p:cNvSpPr/>
          <p:nvPr/>
        </p:nvSpPr>
        <p:spPr>
          <a:xfrm>
            <a:off x="8649050" y="930835"/>
            <a:ext cx="989895" cy="9898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BFE861-9C43-F351-8ADA-8078E917E727}"/>
              </a:ext>
            </a:extLst>
          </p:cNvPr>
          <p:cNvSpPr/>
          <p:nvPr/>
        </p:nvSpPr>
        <p:spPr>
          <a:xfrm>
            <a:off x="7121548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33%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2A2CE8-9E46-4445-CD6E-E02650FD2DFC}"/>
              </a:ext>
            </a:extLst>
          </p:cNvPr>
          <p:cNvSpPr/>
          <p:nvPr/>
        </p:nvSpPr>
        <p:spPr>
          <a:xfrm>
            <a:off x="9223522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43%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5BD95C-E6DF-044C-BA15-51A167B5FD3C}"/>
              </a:ext>
            </a:extLst>
          </p:cNvPr>
          <p:cNvSpPr/>
          <p:nvPr/>
        </p:nvSpPr>
        <p:spPr>
          <a:xfrm>
            <a:off x="7121548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53%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CFE07F-3165-3790-21A9-2700657362FC}"/>
              </a:ext>
            </a:extLst>
          </p:cNvPr>
          <p:cNvSpPr/>
          <p:nvPr/>
        </p:nvSpPr>
        <p:spPr>
          <a:xfrm>
            <a:off x="9223522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63%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ECB8AFD-2BE1-6904-743B-57C1DF5CF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847433" y="1129219"/>
            <a:ext cx="593128" cy="5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6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095999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22151" r="1" b="10672"/>
          <a:stretch/>
        </p:blipFill>
        <p:spPr>
          <a:xfrm rot="16200000" flipH="1">
            <a:off x="-380997" y="381004"/>
            <a:ext cx="6857997" cy="60959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2AA18A-5F5C-ECA0-6A2F-10349DFB88F2}"/>
              </a:ext>
            </a:extLst>
          </p:cNvPr>
          <p:cNvGrpSpPr/>
          <p:nvPr/>
        </p:nvGrpSpPr>
        <p:grpSpPr>
          <a:xfrm>
            <a:off x="970613" y="2500752"/>
            <a:ext cx="4154777" cy="1856502"/>
            <a:chOff x="940776" y="3791148"/>
            <a:chExt cx="5181603" cy="1123529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701261A6-DACB-583F-BA9A-E034B72AD554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4" name="Graphic 10">
              <a:extLst>
                <a:ext uri="{FF2B5EF4-FFF2-40B4-BE49-F238E27FC236}">
                  <a16:creationId xmlns:a16="http://schemas.microsoft.com/office/drawing/2014/main" id="{03BF3D77-A78E-C435-F128-47018A381663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2CA64A8-86DF-BBF2-1AAD-17DB936CC74B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fr-F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5FB670"/>
                </a:solidFill>
                <a:effectLst/>
                <a:uLnTx/>
                <a:uFillTx/>
                <a:latin typeface="Circular Pro Book"/>
                <a:cs typeface="Circular Std Black Italic" panose="020B0604020101020102" pitchFamily="34" charset="77"/>
              </a:defRPr>
            </a:lvl1pPr>
          </a:lstStyle>
          <a:p>
            <a:r>
              <a:rPr lang="fr-FR" dirty="0">
                <a:latin typeface="Circular Std Boo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C91F8E-5D73-B468-1E35-400E9A3BF934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43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8979212E-F8E7-C1CD-8E70-000C673D0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1136003" y="2875005"/>
            <a:ext cx="3887072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Question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0020D-70A6-93BB-C096-35DE27DD7FD9}"/>
              </a:ext>
            </a:extLst>
          </p:cNvPr>
          <p:cNvSpPr txBox="1"/>
          <p:nvPr/>
        </p:nvSpPr>
        <p:spPr>
          <a:xfrm>
            <a:off x="6994183" y="2050550"/>
            <a:ext cx="4299630" cy="14773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En Janvier 2021, </a:t>
            </a:r>
            <a:b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combien de salariés du secteur bancaire avaient recours au télétravail 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B5DE32-2455-40B4-8200-64DAB47635B6}"/>
              </a:ext>
            </a:extLst>
          </p:cNvPr>
          <p:cNvSpPr/>
          <p:nvPr/>
        </p:nvSpPr>
        <p:spPr>
          <a:xfrm>
            <a:off x="8649050" y="930835"/>
            <a:ext cx="989895" cy="9898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BFE861-9C43-F351-8ADA-8078E917E727}"/>
              </a:ext>
            </a:extLst>
          </p:cNvPr>
          <p:cNvSpPr/>
          <p:nvPr/>
        </p:nvSpPr>
        <p:spPr>
          <a:xfrm>
            <a:off x="7121548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33%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2A2CE8-9E46-4445-CD6E-E02650FD2DFC}"/>
              </a:ext>
            </a:extLst>
          </p:cNvPr>
          <p:cNvSpPr/>
          <p:nvPr/>
        </p:nvSpPr>
        <p:spPr>
          <a:xfrm>
            <a:off x="9223522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43%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5BD95C-E6DF-044C-BA15-51A167B5FD3C}"/>
              </a:ext>
            </a:extLst>
          </p:cNvPr>
          <p:cNvSpPr/>
          <p:nvPr/>
        </p:nvSpPr>
        <p:spPr>
          <a:xfrm>
            <a:off x="7121548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53%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CFE07F-3165-3790-21A9-2700657362FC}"/>
              </a:ext>
            </a:extLst>
          </p:cNvPr>
          <p:cNvSpPr/>
          <p:nvPr/>
        </p:nvSpPr>
        <p:spPr>
          <a:xfrm>
            <a:off x="9223522" y="4886931"/>
            <a:ext cx="1942926" cy="65018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Circular Std Book Italic" panose="020B0604020101020102" pitchFamily="34" charset="77"/>
              </a:rPr>
              <a:t>63%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ECB8AFD-2BE1-6904-743B-57C1DF5CF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847433" y="1129219"/>
            <a:ext cx="593128" cy="5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4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8A8D1D-FBC2-A777-0EC1-40AFA16B6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098" t="-1" r="8" b="-1"/>
          <a:stretch/>
        </p:blipFill>
        <p:spPr>
          <a:xfrm rot="16200000" flipH="1">
            <a:off x="5455919" y="-5455917"/>
            <a:ext cx="1280162" cy="12192000"/>
          </a:xfrm>
          <a:prstGeom prst="rect">
            <a:avLst/>
          </a:prstGeom>
        </p:spPr>
      </p:pic>
      <p:sp>
        <p:nvSpPr>
          <p:cNvPr id="65" name="Graphic 10">
            <a:extLst>
              <a:ext uri="{FF2B5EF4-FFF2-40B4-BE49-F238E27FC236}">
                <a16:creationId xmlns:a16="http://schemas.microsoft.com/office/drawing/2014/main" id="{2AB62307-2912-43A8-8735-38FEB9BD2EEB}"/>
              </a:ext>
            </a:extLst>
          </p:cNvPr>
          <p:cNvSpPr/>
          <p:nvPr/>
        </p:nvSpPr>
        <p:spPr>
          <a:xfrm flipV="1">
            <a:off x="7650684" y="862707"/>
            <a:ext cx="2933905" cy="850012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1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39BCF-44E6-9961-68E9-8F42AB15D40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0637C-5AFA-38C5-C4DE-73C9AEEF0BFF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44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1917A1-3DC2-E5D4-1409-89ACEBA28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8EE9A2-4BA4-CFA4-63EE-FA3C938BCCA5}"/>
              </a:ext>
            </a:extLst>
          </p:cNvPr>
          <p:cNvGrpSpPr/>
          <p:nvPr/>
        </p:nvGrpSpPr>
        <p:grpSpPr>
          <a:xfrm>
            <a:off x="-186508" y="327929"/>
            <a:ext cx="4797190" cy="493930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0" name="Graphic 10">
              <a:extLst>
                <a:ext uri="{FF2B5EF4-FFF2-40B4-BE49-F238E27FC236}">
                  <a16:creationId xmlns:a16="http://schemas.microsoft.com/office/drawing/2014/main" id="{0B1A9DE0-7B49-28CC-BE45-FBE6E1E3B063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1" name="Graphic 10">
              <a:extLst>
                <a:ext uri="{FF2B5EF4-FFF2-40B4-BE49-F238E27FC236}">
                  <a16:creationId xmlns:a16="http://schemas.microsoft.com/office/drawing/2014/main" id="{251923DA-B1BB-8483-1C31-CE71063485B3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D265B64-C305-5592-86D3-854803E1B7DA}"/>
              </a:ext>
            </a:extLst>
          </p:cNvPr>
          <p:cNvSpPr txBox="1"/>
          <p:nvPr/>
        </p:nvSpPr>
        <p:spPr>
          <a:xfrm>
            <a:off x="443366" y="382568"/>
            <a:ext cx="7207317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Étude sectorielle Banque</a:t>
            </a: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E277BAD4-4847-4E41-A4D2-1F6BBCAF455C}"/>
              </a:ext>
            </a:extLst>
          </p:cNvPr>
          <p:cNvSpPr txBox="1"/>
          <p:nvPr/>
        </p:nvSpPr>
        <p:spPr>
          <a:xfrm>
            <a:off x="443365" y="6358075"/>
            <a:ext cx="482872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Source : Étude de l'Observatoire des métiers de la Banque :</a:t>
            </a:r>
            <a:b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Évolutions des métiers et des compétences dans la Banque à horizon 2025 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C200971A-ECD4-4CB0-B6B3-C67D1EBD2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8300"/>
          <a:stretch/>
        </p:blipFill>
        <p:spPr>
          <a:xfrm>
            <a:off x="505572" y="5531173"/>
            <a:ext cx="11020425" cy="64968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677F020-0005-4F5A-A4EF-6CC63C597E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3495"/>
          <a:stretch/>
        </p:blipFill>
        <p:spPr>
          <a:xfrm>
            <a:off x="832479" y="1207649"/>
            <a:ext cx="11020425" cy="42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1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8A8D1D-FBC2-A777-0EC1-40AFA16B6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098" t="-1" r="8" b="-1"/>
          <a:stretch/>
        </p:blipFill>
        <p:spPr>
          <a:xfrm rot="16200000" flipH="1">
            <a:off x="5455919" y="-5455917"/>
            <a:ext cx="1280162" cy="12192000"/>
          </a:xfrm>
          <a:prstGeom prst="rect">
            <a:avLst/>
          </a:prstGeom>
        </p:spPr>
      </p:pic>
      <p:sp>
        <p:nvSpPr>
          <p:cNvPr id="65" name="Graphic 10">
            <a:extLst>
              <a:ext uri="{FF2B5EF4-FFF2-40B4-BE49-F238E27FC236}">
                <a16:creationId xmlns:a16="http://schemas.microsoft.com/office/drawing/2014/main" id="{2AB62307-2912-43A8-8735-38FEB9BD2EEB}"/>
              </a:ext>
            </a:extLst>
          </p:cNvPr>
          <p:cNvSpPr/>
          <p:nvPr/>
        </p:nvSpPr>
        <p:spPr>
          <a:xfrm flipV="1">
            <a:off x="7650684" y="862707"/>
            <a:ext cx="2933905" cy="850012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1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39BCF-44E6-9961-68E9-8F42AB15D40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0637C-5AFA-38C5-C4DE-73C9AEEF0BFF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45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1917A1-3DC2-E5D4-1409-89ACEBA28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8EE9A2-4BA4-CFA4-63EE-FA3C938BCCA5}"/>
              </a:ext>
            </a:extLst>
          </p:cNvPr>
          <p:cNvGrpSpPr/>
          <p:nvPr/>
        </p:nvGrpSpPr>
        <p:grpSpPr>
          <a:xfrm>
            <a:off x="-186508" y="327929"/>
            <a:ext cx="4797190" cy="493930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0" name="Graphic 10">
              <a:extLst>
                <a:ext uri="{FF2B5EF4-FFF2-40B4-BE49-F238E27FC236}">
                  <a16:creationId xmlns:a16="http://schemas.microsoft.com/office/drawing/2014/main" id="{0B1A9DE0-7B49-28CC-BE45-FBE6E1E3B063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1" name="Graphic 10">
              <a:extLst>
                <a:ext uri="{FF2B5EF4-FFF2-40B4-BE49-F238E27FC236}">
                  <a16:creationId xmlns:a16="http://schemas.microsoft.com/office/drawing/2014/main" id="{251923DA-B1BB-8483-1C31-CE71063485B3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D265B64-C305-5592-86D3-854803E1B7DA}"/>
              </a:ext>
            </a:extLst>
          </p:cNvPr>
          <p:cNvSpPr txBox="1"/>
          <p:nvPr/>
        </p:nvSpPr>
        <p:spPr>
          <a:xfrm>
            <a:off x="443366" y="382568"/>
            <a:ext cx="7207317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Étude sectorielle Banque</a:t>
            </a: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E277BAD4-4847-4E41-A4D2-1F6BBCAF455C}"/>
              </a:ext>
            </a:extLst>
          </p:cNvPr>
          <p:cNvSpPr txBox="1"/>
          <p:nvPr/>
        </p:nvSpPr>
        <p:spPr>
          <a:xfrm>
            <a:off x="443365" y="6358075"/>
            <a:ext cx="482872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Source : Étude de l'Observatoire des métiers de la Banque :</a:t>
            </a:r>
            <a:b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Évolutions des métiers et des compétences dans la Banque à horizon 2025 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C200971A-ECD4-4CB0-B6B3-C67D1EBD2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8300"/>
          <a:stretch/>
        </p:blipFill>
        <p:spPr>
          <a:xfrm>
            <a:off x="505572" y="5531173"/>
            <a:ext cx="11020425" cy="64968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0206296-96A4-4E10-B1AE-FAF602CAB6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1015"/>
          <a:stretch/>
        </p:blipFill>
        <p:spPr>
          <a:xfrm>
            <a:off x="802416" y="1216348"/>
            <a:ext cx="10972800" cy="437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8A8D1D-FBC2-A777-0EC1-40AFA16B6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098" t="-1" r="8" b="-1"/>
          <a:stretch/>
        </p:blipFill>
        <p:spPr>
          <a:xfrm rot="16200000" flipH="1">
            <a:off x="5455919" y="-5455917"/>
            <a:ext cx="1280162" cy="12192000"/>
          </a:xfrm>
          <a:prstGeom prst="rect">
            <a:avLst/>
          </a:prstGeom>
        </p:spPr>
      </p:pic>
      <p:sp>
        <p:nvSpPr>
          <p:cNvPr id="65" name="Graphic 10">
            <a:extLst>
              <a:ext uri="{FF2B5EF4-FFF2-40B4-BE49-F238E27FC236}">
                <a16:creationId xmlns:a16="http://schemas.microsoft.com/office/drawing/2014/main" id="{2AB62307-2912-43A8-8735-38FEB9BD2EEB}"/>
              </a:ext>
            </a:extLst>
          </p:cNvPr>
          <p:cNvSpPr/>
          <p:nvPr/>
        </p:nvSpPr>
        <p:spPr>
          <a:xfrm flipV="1">
            <a:off x="7650684" y="862707"/>
            <a:ext cx="2933905" cy="850012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1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39BCF-44E6-9961-68E9-8F42AB15D40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0637C-5AFA-38C5-C4DE-73C9AEEF0BFF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46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1917A1-3DC2-E5D4-1409-89ACEBA28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8EE9A2-4BA4-CFA4-63EE-FA3C938BCCA5}"/>
              </a:ext>
            </a:extLst>
          </p:cNvPr>
          <p:cNvGrpSpPr/>
          <p:nvPr/>
        </p:nvGrpSpPr>
        <p:grpSpPr>
          <a:xfrm>
            <a:off x="-186508" y="327929"/>
            <a:ext cx="4797190" cy="493930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0" name="Graphic 10">
              <a:extLst>
                <a:ext uri="{FF2B5EF4-FFF2-40B4-BE49-F238E27FC236}">
                  <a16:creationId xmlns:a16="http://schemas.microsoft.com/office/drawing/2014/main" id="{0B1A9DE0-7B49-28CC-BE45-FBE6E1E3B063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1" name="Graphic 10">
              <a:extLst>
                <a:ext uri="{FF2B5EF4-FFF2-40B4-BE49-F238E27FC236}">
                  <a16:creationId xmlns:a16="http://schemas.microsoft.com/office/drawing/2014/main" id="{251923DA-B1BB-8483-1C31-CE71063485B3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D265B64-C305-5592-86D3-854803E1B7DA}"/>
              </a:ext>
            </a:extLst>
          </p:cNvPr>
          <p:cNvSpPr txBox="1"/>
          <p:nvPr/>
        </p:nvSpPr>
        <p:spPr>
          <a:xfrm>
            <a:off x="443366" y="382568"/>
            <a:ext cx="7207317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Étude sectorielle Banque</a:t>
            </a: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E277BAD4-4847-4E41-A4D2-1F6BBCAF455C}"/>
              </a:ext>
            </a:extLst>
          </p:cNvPr>
          <p:cNvSpPr txBox="1"/>
          <p:nvPr/>
        </p:nvSpPr>
        <p:spPr>
          <a:xfrm>
            <a:off x="443365" y="6358075"/>
            <a:ext cx="482872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Source : Étude de l'Observatoire des métiers de la Banque :</a:t>
            </a:r>
            <a:b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Évolutions des métiers et des compétences dans la Banque à horizon 2025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A35CB08-9FC2-4D39-97E3-71B755447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538" y="1093787"/>
            <a:ext cx="100679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889315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2151" r="1" b="1929"/>
          <a:stretch/>
        </p:blipFill>
        <p:spPr>
          <a:xfrm rot="16200000" flipH="1">
            <a:off x="15661" y="-15655"/>
            <a:ext cx="6857997" cy="68893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184338A-8DD1-C731-8476-837B3AF19F93}"/>
              </a:ext>
            </a:extLst>
          </p:cNvPr>
          <p:cNvGrpSpPr/>
          <p:nvPr/>
        </p:nvGrpSpPr>
        <p:grpSpPr>
          <a:xfrm>
            <a:off x="671530" y="1936912"/>
            <a:ext cx="2513104" cy="1856502"/>
            <a:chOff x="940776" y="3791148"/>
            <a:chExt cx="5181603" cy="1123529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39891E21-8800-E50E-2412-47FB4BE2161C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4" name="Graphic 10">
              <a:extLst>
                <a:ext uri="{FF2B5EF4-FFF2-40B4-BE49-F238E27FC236}">
                  <a16:creationId xmlns:a16="http://schemas.microsoft.com/office/drawing/2014/main" id="{5488E6D6-C55D-2D48-907F-0E776A4FCC55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5EF600C-7C6C-4AFE-A146-21BAD766945C}"/>
              </a:ext>
            </a:extLst>
          </p:cNvPr>
          <p:cNvGrpSpPr/>
          <p:nvPr/>
        </p:nvGrpSpPr>
        <p:grpSpPr>
          <a:xfrm>
            <a:off x="648717" y="3213607"/>
            <a:ext cx="5110815" cy="1856502"/>
            <a:chOff x="940776" y="3791148"/>
            <a:chExt cx="5181603" cy="1123529"/>
          </a:xfrm>
        </p:grpSpPr>
        <p:sp>
          <p:nvSpPr>
            <p:cNvPr id="8" name="Graphic 10">
              <a:extLst>
                <a:ext uri="{FF2B5EF4-FFF2-40B4-BE49-F238E27FC236}">
                  <a16:creationId xmlns:a16="http://schemas.microsoft.com/office/drawing/2014/main" id="{1B6E497A-1251-09C2-8EE4-6627974E403F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0" name="Graphic 10">
              <a:extLst>
                <a:ext uri="{FF2B5EF4-FFF2-40B4-BE49-F238E27FC236}">
                  <a16:creationId xmlns:a16="http://schemas.microsoft.com/office/drawing/2014/main" id="{B0F8335B-2007-7EDC-21EF-6ABE89B140AD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823239" y="2136341"/>
            <a:ext cx="5242840" cy="258532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96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3</a:t>
            </a:r>
            <a:r>
              <a:rPr lang="fr-FR" sz="9600" b="1" baseline="300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ème</a:t>
            </a:r>
            <a:b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table ronde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0020D-70A6-93BB-C096-35DE27DD7FD9}"/>
              </a:ext>
            </a:extLst>
          </p:cNvPr>
          <p:cNvSpPr txBox="1"/>
          <p:nvPr/>
        </p:nvSpPr>
        <p:spPr>
          <a:xfrm>
            <a:off x="7495741" y="3617977"/>
            <a:ext cx="4089834" cy="14773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Des études sectorielles,</a:t>
            </a:r>
            <a:b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en écho aux nouvelles mutations, pour éclairer</a:t>
            </a:r>
            <a:b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les entreprises et les salariés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B5DE32-2455-40B4-8200-64DAB47635B6}"/>
              </a:ext>
            </a:extLst>
          </p:cNvPr>
          <p:cNvSpPr/>
          <p:nvPr/>
        </p:nvSpPr>
        <p:spPr>
          <a:xfrm>
            <a:off x="8674573" y="1807522"/>
            <a:ext cx="1732170" cy="173217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9FDFDB1-1E99-4C2A-AB34-3E904FD1A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00658" y="2133607"/>
            <a:ext cx="1080000" cy="108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01A678-44FD-AE0F-0585-9B15F56887D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93D585-7B6E-CE62-B268-6C70DB4F727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47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9226381-D9B3-B894-4236-6CEA3C231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669026-DAAF-4D4B-BCD8-27D04370E0A5}"/>
              </a:ext>
            </a:extLst>
          </p:cNvPr>
          <p:cNvSpPr/>
          <p:nvPr/>
        </p:nvSpPr>
        <p:spPr>
          <a:xfrm>
            <a:off x="5929413" y="5"/>
            <a:ext cx="6262587" cy="6857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0C11E6D1-EE94-4835-BA9B-FD541BAF2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50734"/>
            <a:ext cx="4101804" cy="2307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6" y="382568"/>
            <a:ext cx="4700133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Étude sectorielle Assurance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7203F-4EB0-4BF9-CE94-D37974D1DC3C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F35AE-9A17-F628-E524-3FFC6EB8333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48</a:t>
            </a:fld>
            <a:endParaRPr lang="fr-FR" sz="10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5CDDFA-CD02-24A8-E659-8E87FB2DB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45E0C68B-CD74-BAED-7027-30B37955D1DA}"/>
              </a:ext>
            </a:extLst>
          </p:cNvPr>
          <p:cNvGrpSpPr/>
          <p:nvPr/>
        </p:nvGrpSpPr>
        <p:grpSpPr>
          <a:xfrm>
            <a:off x="6509765" y="1080079"/>
            <a:ext cx="5101884" cy="4529797"/>
            <a:chOff x="6509765" y="1080079"/>
            <a:chExt cx="5101884" cy="45297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C9C85DA-5E3B-BF9A-71FA-E5528ADBA000}"/>
                </a:ext>
              </a:extLst>
            </p:cNvPr>
            <p:cNvSpPr/>
            <p:nvPr/>
          </p:nvSpPr>
          <p:spPr>
            <a:xfrm>
              <a:off x="6509765" y="1080079"/>
              <a:ext cx="5101884" cy="4529797"/>
            </a:xfrm>
            <a:prstGeom prst="rect">
              <a:avLst/>
            </a:prstGeom>
            <a:solidFill>
              <a:srgbClr val="57BD7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ircular Std Book Italic" panose="020B0604020101020102" pitchFamily="34" charset="77"/>
              </a:endParaRPr>
            </a:p>
          </p:txBody>
        </p:sp>
        <p:pic>
          <p:nvPicPr>
            <p:cNvPr id="24" name="Image 2">
              <a:extLst>
                <a:ext uri="{FF2B5EF4-FFF2-40B4-BE49-F238E27FC236}">
                  <a16:creationId xmlns:a16="http://schemas.microsoft.com/office/drawing/2014/main" id="{37B82F98-010E-4374-B64A-A582D7DF3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92" t="1092" b="27028"/>
            <a:stretch/>
          </p:blipFill>
          <p:spPr>
            <a:xfrm>
              <a:off x="6509765" y="1080080"/>
              <a:ext cx="5098429" cy="361537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53D1D5B-B889-4EC6-8A58-45CA91C7B0CB}"/>
              </a:ext>
            </a:extLst>
          </p:cNvPr>
          <p:cNvSpPr txBox="1"/>
          <p:nvPr/>
        </p:nvSpPr>
        <p:spPr>
          <a:xfrm>
            <a:off x="439262" y="1926261"/>
            <a:ext cx="3549642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Les opportunités et les évolutions professionnelles au sein des secteurs de l’assurance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79F93C8-1A19-4127-B1DE-A91D8DCB1B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43366" y="1080079"/>
            <a:ext cx="736254" cy="73625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4EE1CE1-F9F4-057F-B800-B2BEC8435CFE}"/>
              </a:ext>
            </a:extLst>
          </p:cNvPr>
          <p:cNvSpPr/>
          <p:nvPr/>
        </p:nvSpPr>
        <p:spPr>
          <a:xfrm>
            <a:off x="0" y="2964344"/>
            <a:ext cx="5143499" cy="3128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19AE39B-5A5B-0381-B8F1-92DF9A41D028}"/>
              </a:ext>
            </a:extLst>
          </p:cNvPr>
          <p:cNvGrpSpPr/>
          <p:nvPr/>
        </p:nvGrpSpPr>
        <p:grpSpPr>
          <a:xfrm>
            <a:off x="439262" y="3278504"/>
            <a:ext cx="4137613" cy="2499935"/>
            <a:chOff x="878524" y="3278504"/>
            <a:chExt cx="4137613" cy="249993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87058FB-B2E4-3DFE-EDB1-549B99989025}"/>
                </a:ext>
              </a:extLst>
            </p:cNvPr>
            <p:cNvSpPr txBox="1"/>
            <p:nvPr/>
          </p:nvSpPr>
          <p:spPr>
            <a:xfrm>
              <a:off x="2137948" y="3398870"/>
              <a:ext cx="2259913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r>
                <a:rPr lang="fr-FR" sz="1800" b="1" dirty="0">
                  <a:solidFill>
                    <a:schemeClr val="accent2"/>
                  </a:solidFill>
                  <a:latin typeface="Circular Std Bold" panose="020B0604020101020102" pitchFamily="34" charset="77"/>
                  <a:cs typeface="Circular Std Black Italic" panose="020B0604020101020102" pitchFamily="34" charset="77"/>
                </a:rPr>
                <a:t>Émilie AMISSE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8890176-3418-523D-AEDB-588F0BC22579}"/>
                </a:ext>
              </a:extLst>
            </p:cNvPr>
            <p:cNvSpPr txBox="1"/>
            <p:nvPr/>
          </p:nvSpPr>
          <p:spPr>
            <a:xfrm>
              <a:off x="2137948" y="3670760"/>
              <a:ext cx="2259913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Aft>
                  <a:spcPts val="600"/>
                </a:spcAft>
                <a:buClr>
                  <a:schemeClr val="accent2"/>
                </a:buClr>
              </a:pPr>
              <a:r>
                <a:rPr lang="fr-FR" sz="1400" dirty="0">
                  <a:latin typeface="Circular Std Book Italic" panose="020B0604020101020102" pitchFamily="34" charset="77"/>
                </a:rPr>
                <a:t>Vice-présidente de la CPNE</a:t>
              </a:r>
              <a:br>
                <a:rPr lang="fr-FR" sz="1400" dirty="0">
                  <a:latin typeface="Circular Std Book Italic" panose="020B0604020101020102" pitchFamily="34" charset="77"/>
                </a:rPr>
              </a:br>
              <a:r>
                <a:rPr lang="fr-FR" sz="1400" dirty="0">
                  <a:latin typeface="Circular Std Book Italic" panose="020B0604020101020102" pitchFamily="34" charset="77"/>
                </a:rPr>
                <a:t>des courtiers en assurance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EC6944F-ADDF-E351-107F-CBDE4AD519FF}"/>
                </a:ext>
              </a:extLst>
            </p:cNvPr>
            <p:cNvSpPr txBox="1"/>
            <p:nvPr/>
          </p:nvSpPr>
          <p:spPr>
            <a:xfrm>
              <a:off x="2137948" y="5066491"/>
              <a:ext cx="2259913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r>
                <a:rPr lang="fr-FR" sz="1800" b="1" dirty="0">
                  <a:solidFill>
                    <a:schemeClr val="accent2"/>
                  </a:solidFill>
                  <a:latin typeface="Circular Std Bold" panose="020B0604020101020102" pitchFamily="34" charset="77"/>
                  <a:cs typeface="Circular Std Black Italic" panose="020B0604020101020102" pitchFamily="34" charset="77"/>
                </a:rPr>
                <a:t>Gwenaëlle DEVAUX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A94A387-8DDB-D490-C14A-93BC2B0F349C}"/>
                </a:ext>
              </a:extLst>
            </p:cNvPr>
            <p:cNvSpPr txBox="1"/>
            <p:nvPr/>
          </p:nvSpPr>
          <p:spPr>
            <a:xfrm>
              <a:off x="2137948" y="5338381"/>
              <a:ext cx="225991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Aft>
                  <a:spcPts val="600"/>
                </a:spcAft>
                <a:buClr>
                  <a:schemeClr val="accent2"/>
                </a:buClr>
              </a:pPr>
              <a:r>
                <a:rPr lang="fr-FR" sz="1400" dirty="0">
                  <a:latin typeface="Circular Std Book Italic" panose="020B0604020101020102" pitchFamily="34" charset="77"/>
                </a:rPr>
                <a:t>Chef de projet Atlas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EDD8A74-2061-FAF3-F906-EC01E0B17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9120" y="3278504"/>
              <a:ext cx="936562" cy="9365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59884C2-4991-A5F2-9915-F3E33EA1E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9120" y="4841877"/>
              <a:ext cx="936562" cy="9365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416BC8-11C4-F4CC-68E2-CAC05A5C6F4C}"/>
                </a:ext>
              </a:extLst>
            </p:cNvPr>
            <p:cNvCxnSpPr>
              <a:cxnSpLocks/>
            </p:cNvCxnSpPr>
            <p:nvPr/>
          </p:nvCxnSpPr>
          <p:spPr>
            <a:xfrm>
              <a:off x="878524" y="4528472"/>
              <a:ext cx="413761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55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8A8D1D-FBC2-A777-0EC1-40AFA16B6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098" t="-1" r="8" b="-1"/>
          <a:stretch/>
        </p:blipFill>
        <p:spPr>
          <a:xfrm rot="16200000" flipH="1">
            <a:off x="5455919" y="-5455917"/>
            <a:ext cx="1280162" cy="12192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6613A5-E7D3-1F96-83C1-5A22737D3BD2}"/>
              </a:ext>
            </a:extLst>
          </p:cNvPr>
          <p:cNvGrpSpPr/>
          <p:nvPr/>
        </p:nvGrpSpPr>
        <p:grpSpPr>
          <a:xfrm>
            <a:off x="2031923" y="926569"/>
            <a:ext cx="8128154" cy="399175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81E10C8D-E820-3069-3E52-7F0AD22FDB1E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5" name="Graphic 10">
              <a:extLst>
                <a:ext uri="{FF2B5EF4-FFF2-40B4-BE49-F238E27FC236}">
                  <a16:creationId xmlns:a16="http://schemas.microsoft.com/office/drawing/2014/main" id="{F8768592-9779-1C18-6C51-F87D387DF765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FA39BCF-44E6-9961-68E9-8F42AB15D40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0637C-5AFA-38C5-C4DE-73C9AEEF0BFF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49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1917A1-3DC2-E5D4-1409-89ACEBA28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FF44799-4FFB-4DC2-8AB8-3BF4A7CF1D94}"/>
              </a:ext>
            </a:extLst>
          </p:cNvPr>
          <p:cNvSpPr txBox="1"/>
          <p:nvPr/>
        </p:nvSpPr>
        <p:spPr>
          <a:xfrm>
            <a:off x="550234" y="2991318"/>
            <a:ext cx="11091530" cy="154124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Les 4 branches du secteur :</a:t>
            </a:r>
          </a:p>
          <a:p>
            <a:pPr algn="ctr"/>
            <a:r>
              <a:rPr lang="fr-FR" sz="2000" dirty="0">
                <a:solidFill>
                  <a:schemeClr val="accent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Sociétés d’Assurances I Sociétés d’Assistance I Entreprises de courtage I Agences Générales </a:t>
            </a:r>
          </a:p>
          <a:p>
            <a:pPr algn="ctr"/>
            <a:endParaRPr lang="fr-FR" sz="2000" b="1" dirty="0">
              <a:solidFill>
                <a:schemeClr val="accent1"/>
              </a:solidFill>
              <a:latin typeface="Circular Std Bold" panose="020B0604020101020102" pitchFamily="34" charset="77"/>
              <a:cs typeface="Circular Std Black Italic" panose="020B0604020101020102" pitchFamily="34" charset="77"/>
            </a:endParaRPr>
          </a:p>
          <a:p>
            <a:pPr algn="ctr"/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couvrent le cycle de vie des produits de l'assurance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F24A4F-9330-48F4-AD63-40C06111951A}"/>
              </a:ext>
            </a:extLst>
          </p:cNvPr>
          <p:cNvSpPr txBox="1"/>
          <p:nvPr/>
        </p:nvSpPr>
        <p:spPr>
          <a:xfrm>
            <a:off x="1066141" y="5091605"/>
            <a:ext cx="2527340" cy="456524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ircular Std Bold" panose="020B0604020101020102" pitchFamily="34" charset="77"/>
              </a:rPr>
              <a:t>OFFRE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1672215-B72C-46D2-A50D-3B50AC86DFF1}"/>
              </a:ext>
            </a:extLst>
          </p:cNvPr>
          <p:cNvSpPr txBox="1"/>
          <p:nvPr/>
        </p:nvSpPr>
        <p:spPr>
          <a:xfrm>
            <a:off x="8302573" y="5091605"/>
            <a:ext cx="2527340" cy="456524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ircular Std Bold" panose="020B0604020101020102" pitchFamily="34" charset="77"/>
              </a:rPr>
              <a:t>GESTION CONTRATS</a:t>
            </a:r>
            <a:br>
              <a:rPr lang="en-US" sz="1100" b="1" dirty="0">
                <a:solidFill>
                  <a:schemeClr val="bg1"/>
                </a:solidFill>
                <a:latin typeface="Circular Std Bold" panose="020B0604020101020102" pitchFamily="34" charset="77"/>
              </a:rPr>
            </a:br>
            <a:r>
              <a:rPr lang="en-US" sz="1100" b="1" dirty="0">
                <a:solidFill>
                  <a:schemeClr val="bg1"/>
                </a:solidFill>
                <a:latin typeface="Circular Std Bold" panose="020B0604020101020102" pitchFamily="34" charset="77"/>
              </a:rPr>
              <a:t>ET BACK-OFFICE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7B779A5-3CF6-49E4-A851-005A0EE28EA4}"/>
              </a:ext>
            </a:extLst>
          </p:cNvPr>
          <p:cNvSpPr txBox="1"/>
          <p:nvPr/>
        </p:nvSpPr>
        <p:spPr>
          <a:xfrm>
            <a:off x="3478285" y="5091605"/>
            <a:ext cx="2527340" cy="456524"/>
          </a:xfrm>
          <a:prstGeom prst="chevron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ircular Std Bold" panose="020B0604020101020102" pitchFamily="34" charset="77"/>
              </a:rPr>
              <a:t>DISTRIBUTION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7C662F-F3EB-441A-92C0-194B3FE514A1}"/>
              </a:ext>
            </a:extLst>
          </p:cNvPr>
          <p:cNvSpPr txBox="1"/>
          <p:nvPr/>
        </p:nvSpPr>
        <p:spPr>
          <a:xfrm>
            <a:off x="5890429" y="5091605"/>
            <a:ext cx="2527340" cy="456524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ircular Std Bold" panose="020B0604020101020102" pitchFamily="34" charset="77"/>
              </a:rPr>
              <a:t>GESTION DE SINISTRES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D0E2F01-5B1A-4FD2-A253-283D41EC5B66}"/>
              </a:ext>
            </a:extLst>
          </p:cNvPr>
          <p:cNvCxnSpPr>
            <a:cxnSpLocks/>
          </p:cNvCxnSpPr>
          <p:nvPr/>
        </p:nvCxnSpPr>
        <p:spPr>
          <a:xfrm>
            <a:off x="4579224" y="1736754"/>
            <a:ext cx="0" cy="8327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CB05424-0CE0-4AA1-8B62-99856FD1B7B2}"/>
              </a:ext>
            </a:extLst>
          </p:cNvPr>
          <p:cNvCxnSpPr>
            <a:cxnSpLocks/>
          </p:cNvCxnSpPr>
          <p:nvPr/>
        </p:nvCxnSpPr>
        <p:spPr>
          <a:xfrm>
            <a:off x="8197440" y="1736754"/>
            <a:ext cx="0" cy="8327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Graphic 93">
            <a:extLst>
              <a:ext uri="{FF2B5EF4-FFF2-40B4-BE49-F238E27FC236}">
                <a16:creationId xmlns:a16="http://schemas.microsoft.com/office/drawing/2014/main" id="{829C9D5A-CB4B-4534-A100-F63EA76BA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564044" y="1876973"/>
            <a:ext cx="615552" cy="615552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B1827A72-8CCF-4F11-B9C9-D32C39D2156C}"/>
              </a:ext>
            </a:extLst>
          </p:cNvPr>
          <p:cNvSpPr txBox="1"/>
          <p:nvPr/>
        </p:nvSpPr>
        <p:spPr>
          <a:xfrm>
            <a:off x="2414630" y="1800029"/>
            <a:ext cx="1561558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230 000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06DC403-9EE8-4C01-830E-52B90011E8CE}"/>
              </a:ext>
            </a:extLst>
          </p:cNvPr>
          <p:cNvSpPr txBox="1"/>
          <p:nvPr/>
        </p:nvSpPr>
        <p:spPr>
          <a:xfrm>
            <a:off x="2414630" y="2292471"/>
            <a:ext cx="1528901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Salariés</a:t>
            </a:r>
            <a:endParaRPr lang="fr-FR" sz="2000" b="1" dirty="0">
              <a:latin typeface="Circular Std Bold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4" name="Graphic 103">
            <a:extLst>
              <a:ext uri="{FF2B5EF4-FFF2-40B4-BE49-F238E27FC236}">
                <a16:creationId xmlns:a16="http://schemas.microsoft.com/office/drawing/2014/main" id="{A17E3068-7733-47B6-935C-4089117CCD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182260" y="1876973"/>
            <a:ext cx="615552" cy="615552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E816E51B-B188-4007-8BB0-2E1BA1A66381}"/>
              </a:ext>
            </a:extLst>
          </p:cNvPr>
          <p:cNvSpPr txBox="1"/>
          <p:nvPr/>
        </p:nvSpPr>
        <p:spPr>
          <a:xfrm>
            <a:off x="6032846" y="1800029"/>
            <a:ext cx="1561558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11 500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1A67C00-B4BA-4419-942D-D43B93091A2A}"/>
              </a:ext>
            </a:extLst>
          </p:cNvPr>
          <p:cNvSpPr txBox="1"/>
          <p:nvPr/>
        </p:nvSpPr>
        <p:spPr>
          <a:xfrm>
            <a:off x="6032846" y="2292471"/>
            <a:ext cx="1528901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Entreprises</a:t>
            </a:r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A42B817F-0CC4-4639-9ACD-0432410ABE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800476" y="1876973"/>
            <a:ext cx="615552" cy="615552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C7BA42FB-D335-4B05-AF6D-E0D75E1B5996}"/>
              </a:ext>
            </a:extLst>
          </p:cNvPr>
          <p:cNvSpPr txBox="1"/>
          <p:nvPr/>
        </p:nvSpPr>
        <p:spPr>
          <a:xfrm>
            <a:off x="9651062" y="1800029"/>
            <a:ext cx="1561558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140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04D438C-246A-4CCB-851A-3CE65E84F749}"/>
              </a:ext>
            </a:extLst>
          </p:cNvPr>
          <p:cNvSpPr txBox="1"/>
          <p:nvPr/>
        </p:nvSpPr>
        <p:spPr>
          <a:xfrm>
            <a:off x="9651062" y="2292471"/>
            <a:ext cx="1528901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Métiers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9CD6301-11EC-4414-984E-2DD2F1146203}"/>
              </a:ext>
            </a:extLst>
          </p:cNvPr>
          <p:cNvSpPr txBox="1"/>
          <p:nvPr/>
        </p:nvSpPr>
        <p:spPr>
          <a:xfrm>
            <a:off x="443365" y="6511964"/>
            <a:ext cx="4828723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Étude interbranches — Opportunités et évolutions des métiers de l’assurance – 2022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8EE9A2-4BA4-CFA4-63EE-FA3C938BCCA5}"/>
              </a:ext>
            </a:extLst>
          </p:cNvPr>
          <p:cNvGrpSpPr/>
          <p:nvPr/>
        </p:nvGrpSpPr>
        <p:grpSpPr>
          <a:xfrm>
            <a:off x="-186508" y="327929"/>
            <a:ext cx="4797190" cy="493930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0" name="Graphic 10">
              <a:extLst>
                <a:ext uri="{FF2B5EF4-FFF2-40B4-BE49-F238E27FC236}">
                  <a16:creationId xmlns:a16="http://schemas.microsoft.com/office/drawing/2014/main" id="{0B1A9DE0-7B49-28CC-BE45-FBE6E1E3B063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1" name="Graphic 10">
              <a:extLst>
                <a:ext uri="{FF2B5EF4-FFF2-40B4-BE49-F238E27FC236}">
                  <a16:creationId xmlns:a16="http://schemas.microsoft.com/office/drawing/2014/main" id="{251923DA-B1BB-8483-1C31-CE71063485B3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D265B64-C305-5592-86D3-854803E1B7DA}"/>
              </a:ext>
            </a:extLst>
          </p:cNvPr>
          <p:cNvSpPr txBox="1"/>
          <p:nvPr/>
        </p:nvSpPr>
        <p:spPr>
          <a:xfrm>
            <a:off x="443366" y="382568"/>
            <a:ext cx="7207317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 secteur de l’Assurance</a:t>
            </a:r>
          </a:p>
        </p:txBody>
      </p:sp>
    </p:spTree>
    <p:extLst>
      <p:ext uri="{BB962C8B-B14F-4D97-AF65-F5344CB8AC3E}">
        <p14:creationId xmlns:p14="http://schemas.microsoft.com/office/powerpoint/2010/main" val="276499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raphic 110">
            <a:extLst>
              <a:ext uri="{FF2B5EF4-FFF2-40B4-BE49-F238E27FC236}">
                <a16:creationId xmlns:a16="http://schemas.microsoft.com/office/drawing/2014/main" id="{2D416FE9-A8FE-9760-35CF-46D850E40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2749" t="-1" r="177" b="-1"/>
          <a:stretch/>
        </p:blipFill>
        <p:spPr>
          <a:xfrm rot="16200000" flipH="1">
            <a:off x="5309410" y="-5309409"/>
            <a:ext cx="1573181" cy="1219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1C10A0-2CBC-6437-2EFB-67F83C10BB2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7382BD-7D15-9E60-A8DE-42935C31F14B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5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76BFF2A-8608-A3BD-F220-A65AECD70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94366DC-4D3C-53C2-FA07-CD14CBBFF1B2}"/>
              </a:ext>
            </a:extLst>
          </p:cNvPr>
          <p:cNvGrpSpPr/>
          <p:nvPr/>
        </p:nvGrpSpPr>
        <p:grpSpPr>
          <a:xfrm>
            <a:off x="3371471" y="0"/>
            <a:ext cx="5449058" cy="1591476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18" name="Graphic 10">
              <a:extLst>
                <a:ext uri="{FF2B5EF4-FFF2-40B4-BE49-F238E27FC236}">
                  <a16:creationId xmlns:a16="http://schemas.microsoft.com/office/drawing/2014/main" id="{9BF98456-F393-EF3D-81BE-335B1D07D248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19" name="Graphic 10">
              <a:extLst>
                <a:ext uri="{FF2B5EF4-FFF2-40B4-BE49-F238E27FC236}">
                  <a16:creationId xmlns:a16="http://schemas.microsoft.com/office/drawing/2014/main" id="{BCF85A69-359E-68B8-C1B4-50F67B4E25C2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81AEF3CC-2445-D7A4-7A56-677B9C6C6843}"/>
              </a:ext>
            </a:extLst>
          </p:cNvPr>
          <p:cNvSpPr txBox="1"/>
          <p:nvPr/>
        </p:nvSpPr>
        <p:spPr>
          <a:xfrm>
            <a:off x="1542021" y="478815"/>
            <a:ext cx="910795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Programme</a:t>
            </a:r>
            <a:endParaRPr lang="fr-FR" sz="2800" b="1" dirty="0">
              <a:solidFill>
                <a:schemeClr val="accent2"/>
              </a:solidFill>
              <a:latin typeface="Circular Std Bold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DA5CDA5-91A2-EAD0-9699-BE8764260669}"/>
              </a:ext>
            </a:extLst>
          </p:cNvPr>
          <p:cNvSpPr txBox="1"/>
          <p:nvPr/>
        </p:nvSpPr>
        <p:spPr>
          <a:xfrm>
            <a:off x="1736412" y="5191112"/>
            <a:ext cx="4275040" cy="5386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Stéphane Phan, responsable du département prospective d’Atlas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Grégoire Dacheux, </a:t>
            </a:r>
            <a:r>
              <a:rPr lang="fr-FR" sz="10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project</a:t>
            </a: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 leader à Capgemini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Lucile Briolat, chargée du rayonnement et de la coopération internationale de Campus Cyber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E1F840-97F6-3898-D582-EF61578EDAE4}"/>
              </a:ext>
            </a:extLst>
          </p:cNvPr>
          <p:cNvSpPr txBox="1"/>
          <p:nvPr/>
        </p:nvSpPr>
        <p:spPr>
          <a:xfrm>
            <a:off x="6294098" y="2012101"/>
            <a:ext cx="717226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sz="12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11h15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C802C77-7A12-420B-923C-0F246A7CB16D}"/>
              </a:ext>
            </a:extLst>
          </p:cNvPr>
          <p:cNvSpPr txBox="1"/>
          <p:nvPr/>
        </p:nvSpPr>
        <p:spPr>
          <a:xfrm>
            <a:off x="7207141" y="2012100"/>
            <a:ext cx="4182078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Focus sur cinq études sectorielles, en écho aux nouvelles mutations, pour éclairer les entreprises et les salariés :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DA79F69-A5F5-C2A9-2318-B4F82DAFFD89}"/>
              </a:ext>
            </a:extLst>
          </p:cNvPr>
          <p:cNvSpPr txBox="1"/>
          <p:nvPr/>
        </p:nvSpPr>
        <p:spPr>
          <a:xfrm>
            <a:off x="7207140" y="2422932"/>
            <a:ext cx="4289128" cy="26622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0600" indent="-120600">
              <a:spcAft>
                <a:spcPts val="300"/>
              </a:spcAft>
              <a:buFont typeface="+mj-lt"/>
              <a:buAutoNum type="arabicPeriod"/>
            </a:pPr>
            <a:r>
              <a:rPr lang="fr-FR" sz="1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Etudes sur les enjeux du climat et la biodiversité au sein du secteur Ingénierie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Thomas </a:t>
            </a:r>
            <a:r>
              <a:rPr lang="fr-FR" sz="9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Clochon</a:t>
            </a: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, président de l’OPIIEC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Alexandra Catinat, chef de projet au sein d’Atlas</a:t>
            </a:r>
          </a:p>
          <a:p>
            <a:pPr>
              <a:spcAft>
                <a:spcPts val="300"/>
              </a:spcAft>
            </a:pPr>
            <a:r>
              <a:rPr lang="fr-FR" sz="1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2. Etude sur les soft </a:t>
            </a:r>
            <a:r>
              <a:rPr lang="fr-FR" sz="1000" b="1" dirty="0" err="1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skills</a:t>
            </a:r>
            <a:r>
              <a:rPr lang="fr-FR" sz="1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 et le travail du futur dans le secteur bancaire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Béatrice </a:t>
            </a:r>
            <a:r>
              <a:rPr lang="fr-FR" sz="9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Layan</a:t>
            </a: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, responsable de l’Observatoire des métiers de la Banque</a:t>
            </a:r>
          </a:p>
          <a:p>
            <a:pPr>
              <a:spcAft>
                <a:spcPts val="300"/>
              </a:spcAft>
            </a:pPr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3. Etude sur les opportunités et les évolutions professionnelles au sein des secteurs de l’assurance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Emilie </a:t>
            </a:r>
            <a:r>
              <a:rPr lang="fr-FR" sz="9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Amisse</a:t>
            </a: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, vice-présidente de la CPNE des courtiers en assurance</a:t>
            </a: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Gwenaëlle Devaux, chef de projet Atlas</a:t>
            </a:r>
          </a:p>
          <a:p>
            <a:pPr>
              <a:spcAft>
                <a:spcPts val="300"/>
              </a:spcAft>
            </a:pPr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4. Etude sur les mutations des métiers et des compétences de l’expertise-comptable et du commissariat aux comptes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Dominique Hubert, vice-président de la CPNE de la branche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Alexandre </a:t>
            </a:r>
            <a:r>
              <a:rPr lang="fr-FR" sz="9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Picaud</a:t>
            </a:r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, président de la CPNE de la branche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C2902C2-1046-68C3-2D0C-FA8B0C2BC47E}"/>
              </a:ext>
            </a:extLst>
          </p:cNvPr>
          <p:cNvCxnSpPr>
            <a:cxnSpLocks/>
          </p:cNvCxnSpPr>
          <p:nvPr/>
        </p:nvCxnSpPr>
        <p:spPr>
          <a:xfrm>
            <a:off x="5985402" y="1964824"/>
            <a:ext cx="102592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6023FA21-3685-553E-1B85-6016F8AC5BFF}"/>
              </a:ext>
            </a:extLst>
          </p:cNvPr>
          <p:cNvSpPr txBox="1"/>
          <p:nvPr/>
        </p:nvSpPr>
        <p:spPr>
          <a:xfrm>
            <a:off x="7207141" y="5555510"/>
            <a:ext cx="4376456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Par Yves </a:t>
            </a:r>
            <a:r>
              <a:rPr lang="fr-FR" sz="10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Portelli</a:t>
            </a: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, Directeur Général d’Atlas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B2C6E0A-0112-ED60-4CDB-88805C3178A7}"/>
              </a:ext>
            </a:extLst>
          </p:cNvPr>
          <p:cNvSpPr txBox="1"/>
          <p:nvPr/>
        </p:nvSpPr>
        <p:spPr>
          <a:xfrm>
            <a:off x="6294098" y="5329150"/>
            <a:ext cx="717226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sz="12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12h15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71F57B0-A215-684A-785B-FA82484462D3}"/>
              </a:ext>
            </a:extLst>
          </p:cNvPr>
          <p:cNvSpPr txBox="1"/>
          <p:nvPr/>
        </p:nvSpPr>
        <p:spPr>
          <a:xfrm>
            <a:off x="7207141" y="5329150"/>
            <a:ext cx="4053985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Clôture</a:t>
            </a:r>
            <a:endParaRPr lang="fr-FR" sz="1200" dirty="0"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1F10B66E-05AB-2D7A-F0B1-22B7528485EE}"/>
              </a:ext>
            </a:extLst>
          </p:cNvPr>
          <p:cNvCxnSpPr>
            <a:cxnSpLocks/>
          </p:cNvCxnSpPr>
          <p:nvPr/>
        </p:nvCxnSpPr>
        <p:spPr>
          <a:xfrm>
            <a:off x="5985402" y="5281873"/>
            <a:ext cx="102592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CE0B89EF-41EE-681D-2A7C-3E5B9463E906}"/>
              </a:ext>
            </a:extLst>
          </p:cNvPr>
          <p:cNvSpPr txBox="1"/>
          <p:nvPr/>
        </p:nvSpPr>
        <p:spPr>
          <a:xfrm>
            <a:off x="7207141" y="5953950"/>
            <a:ext cx="4376455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Cocktail déjeunatoire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224F7E2-5FD4-E24C-132C-66F0AB542777}"/>
              </a:ext>
            </a:extLst>
          </p:cNvPr>
          <p:cNvSpPr txBox="1"/>
          <p:nvPr/>
        </p:nvSpPr>
        <p:spPr>
          <a:xfrm>
            <a:off x="6294098" y="5953950"/>
            <a:ext cx="717226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sz="12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12h30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2988C29A-543C-DE85-B19C-C0A01EB7BB11}"/>
              </a:ext>
            </a:extLst>
          </p:cNvPr>
          <p:cNvCxnSpPr>
            <a:cxnSpLocks/>
          </p:cNvCxnSpPr>
          <p:nvPr/>
        </p:nvCxnSpPr>
        <p:spPr>
          <a:xfrm>
            <a:off x="5985402" y="5906673"/>
            <a:ext cx="102592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85ECA58-91EA-7566-3442-8364A4862EFA}"/>
              </a:ext>
            </a:extLst>
          </p:cNvPr>
          <p:cNvCxnSpPr>
            <a:cxnSpLocks/>
          </p:cNvCxnSpPr>
          <p:nvPr/>
        </p:nvCxnSpPr>
        <p:spPr>
          <a:xfrm>
            <a:off x="7207142" y="1964824"/>
            <a:ext cx="409209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6E5EBEF1-33EA-CBE2-C8B3-F9137D221A3E}"/>
              </a:ext>
            </a:extLst>
          </p:cNvPr>
          <p:cNvCxnSpPr>
            <a:cxnSpLocks/>
          </p:cNvCxnSpPr>
          <p:nvPr/>
        </p:nvCxnSpPr>
        <p:spPr>
          <a:xfrm>
            <a:off x="7207142" y="5281874"/>
            <a:ext cx="409209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B895DC6F-4C5C-1475-6569-F97D48E60F75}"/>
              </a:ext>
            </a:extLst>
          </p:cNvPr>
          <p:cNvCxnSpPr>
            <a:cxnSpLocks/>
          </p:cNvCxnSpPr>
          <p:nvPr/>
        </p:nvCxnSpPr>
        <p:spPr>
          <a:xfrm>
            <a:off x="7207142" y="5906673"/>
            <a:ext cx="409209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A7B8FC3D-C5D2-D169-7D7C-00931340D919}"/>
              </a:ext>
            </a:extLst>
          </p:cNvPr>
          <p:cNvSpPr txBox="1"/>
          <p:nvPr/>
        </p:nvSpPr>
        <p:spPr>
          <a:xfrm>
            <a:off x="1666401" y="2012100"/>
            <a:ext cx="4092093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Café d’accueil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B021F77-420A-BCE3-0B62-9AA4824516DF}"/>
              </a:ext>
            </a:extLst>
          </p:cNvPr>
          <p:cNvSpPr txBox="1"/>
          <p:nvPr/>
        </p:nvSpPr>
        <p:spPr>
          <a:xfrm>
            <a:off x="608404" y="2012101"/>
            <a:ext cx="901198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sz="12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8h30 – 9h00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45B1421-CBC3-1620-30C6-07D4BFBBAAFF}"/>
              </a:ext>
            </a:extLst>
          </p:cNvPr>
          <p:cNvCxnSpPr>
            <a:cxnSpLocks/>
          </p:cNvCxnSpPr>
          <p:nvPr/>
        </p:nvCxnSpPr>
        <p:spPr>
          <a:xfrm>
            <a:off x="608406" y="1964824"/>
            <a:ext cx="90119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25DBEF61-E383-4804-0B20-721EDC8DB098}"/>
              </a:ext>
            </a:extLst>
          </p:cNvPr>
          <p:cNvSpPr txBox="1"/>
          <p:nvPr/>
        </p:nvSpPr>
        <p:spPr>
          <a:xfrm>
            <a:off x="1666402" y="2647358"/>
            <a:ext cx="3053303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Par Philippe </a:t>
            </a:r>
            <a:r>
              <a:rPr lang="fr-FR" sz="10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Degonzague</a:t>
            </a: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, vice-président d’Atlas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8E9F51F-A152-C4CF-24AC-D751A1715EF6}"/>
              </a:ext>
            </a:extLst>
          </p:cNvPr>
          <p:cNvSpPr txBox="1"/>
          <p:nvPr/>
        </p:nvSpPr>
        <p:spPr>
          <a:xfrm>
            <a:off x="608404" y="2420998"/>
            <a:ext cx="901198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sz="12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9h15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AE5B935-9D8F-EBD9-15D5-9FA000D732DB}"/>
              </a:ext>
            </a:extLst>
          </p:cNvPr>
          <p:cNvCxnSpPr>
            <a:cxnSpLocks/>
          </p:cNvCxnSpPr>
          <p:nvPr/>
        </p:nvCxnSpPr>
        <p:spPr>
          <a:xfrm>
            <a:off x="608406" y="2373721"/>
            <a:ext cx="90119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4731B9D7-9107-B85F-375C-8CA7755DB2B4}"/>
              </a:ext>
            </a:extLst>
          </p:cNvPr>
          <p:cNvSpPr txBox="1"/>
          <p:nvPr/>
        </p:nvSpPr>
        <p:spPr>
          <a:xfrm>
            <a:off x="1666401" y="2420998"/>
            <a:ext cx="4053985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Ouverture</a:t>
            </a:r>
            <a:endParaRPr lang="fr-FR" sz="1200" dirty="0"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C6DFB61-B750-466A-286A-DBCCC0B5AF24}"/>
              </a:ext>
            </a:extLst>
          </p:cNvPr>
          <p:cNvCxnSpPr>
            <a:cxnSpLocks/>
          </p:cNvCxnSpPr>
          <p:nvPr/>
        </p:nvCxnSpPr>
        <p:spPr>
          <a:xfrm>
            <a:off x="608406" y="2978200"/>
            <a:ext cx="90119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E14DFE24-EB0A-9486-BB63-747D63AD2520}"/>
              </a:ext>
            </a:extLst>
          </p:cNvPr>
          <p:cNvSpPr txBox="1"/>
          <p:nvPr/>
        </p:nvSpPr>
        <p:spPr>
          <a:xfrm>
            <a:off x="608404" y="3025477"/>
            <a:ext cx="901198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sz="12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9h25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F13ABC1-4734-56AD-B9D5-AEDA8826AFED}"/>
              </a:ext>
            </a:extLst>
          </p:cNvPr>
          <p:cNvSpPr txBox="1"/>
          <p:nvPr/>
        </p:nvSpPr>
        <p:spPr>
          <a:xfrm>
            <a:off x="1666401" y="3025477"/>
            <a:ext cx="4053985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Observatoires des métiers et des qualifications sur le champ d’Atlas : quelles productions, quels outils, quels usages opérationnels ?</a:t>
            </a:r>
            <a:endParaRPr lang="fr-FR" sz="1200" dirty="0"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412441F-456A-C878-4947-E797B838DC5A}"/>
              </a:ext>
            </a:extLst>
          </p:cNvPr>
          <p:cNvSpPr txBox="1"/>
          <p:nvPr/>
        </p:nvSpPr>
        <p:spPr>
          <a:xfrm>
            <a:off x="1666401" y="3631688"/>
            <a:ext cx="4053985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Norbert Girard, secrétaire général de l’OEMA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Laurent Marquet, RRH Groupe Prévoir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Pascal </a:t>
            </a:r>
            <a:r>
              <a:rPr lang="fr-FR" sz="10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Pradot</a:t>
            </a: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, membre de l’OPIIEC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Véronique </a:t>
            </a:r>
            <a:r>
              <a:rPr lang="fr-FR" sz="10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Vlaeminck</a:t>
            </a: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 </a:t>
            </a:r>
            <a:r>
              <a:rPr lang="fr-FR" sz="10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Veper</a:t>
            </a: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, consultante Ressources &amp; Changement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Mathieu Carrier, directeur ingénierie et innovation à Atlas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7F9ADE5-F417-7DF6-2E3C-C4DD53BB833D}"/>
              </a:ext>
            </a:extLst>
          </p:cNvPr>
          <p:cNvSpPr txBox="1"/>
          <p:nvPr/>
        </p:nvSpPr>
        <p:spPr>
          <a:xfrm>
            <a:off x="608404" y="4779250"/>
            <a:ext cx="901198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sz="12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10h25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3885902-FE1A-FA6E-A4E8-30B7E39E2EB5}"/>
              </a:ext>
            </a:extLst>
          </p:cNvPr>
          <p:cNvSpPr txBox="1"/>
          <p:nvPr/>
        </p:nvSpPr>
        <p:spPr>
          <a:xfrm>
            <a:off x="1666401" y="4779250"/>
            <a:ext cx="4053985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Quels impacts de la transition numérique sur les emplois et les compétences du périmètre d’Atlas</a:t>
            </a:r>
            <a:endParaRPr lang="fr-FR" sz="1200" dirty="0"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1254E65-0298-6BB4-5137-B914FBA96EB1}"/>
              </a:ext>
            </a:extLst>
          </p:cNvPr>
          <p:cNvCxnSpPr>
            <a:cxnSpLocks/>
          </p:cNvCxnSpPr>
          <p:nvPr/>
        </p:nvCxnSpPr>
        <p:spPr>
          <a:xfrm>
            <a:off x="608406" y="4731972"/>
            <a:ext cx="90119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50EEDD23-BCBD-129F-B8C0-15478F8A4A7B}"/>
              </a:ext>
            </a:extLst>
          </p:cNvPr>
          <p:cNvSpPr txBox="1"/>
          <p:nvPr/>
        </p:nvSpPr>
        <p:spPr>
          <a:xfrm>
            <a:off x="792376" y="5953951"/>
            <a:ext cx="717226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sz="12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10h55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4570FB4-CDD9-B834-E89A-E64C17798174}"/>
              </a:ext>
            </a:extLst>
          </p:cNvPr>
          <p:cNvSpPr txBox="1"/>
          <p:nvPr/>
        </p:nvSpPr>
        <p:spPr>
          <a:xfrm>
            <a:off x="1666402" y="5953950"/>
            <a:ext cx="4053985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Pause</a:t>
            </a:r>
            <a:endParaRPr lang="fr-FR" sz="1200" dirty="0"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DAA8ED5-BBAF-9EC3-F186-4DA526F2216F}"/>
              </a:ext>
            </a:extLst>
          </p:cNvPr>
          <p:cNvCxnSpPr>
            <a:cxnSpLocks/>
          </p:cNvCxnSpPr>
          <p:nvPr/>
        </p:nvCxnSpPr>
        <p:spPr>
          <a:xfrm>
            <a:off x="608404" y="5906674"/>
            <a:ext cx="90119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161FF21-C59A-B93C-747A-2CEC15A2796E}"/>
              </a:ext>
            </a:extLst>
          </p:cNvPr>
          <p:cNvCxnSpPr>
            <a:cxnSpLocks/>
          </p:cNvCxnSpPr>
          <p:nvPr/>
        </p:nvCxnSpPr>
        <p:spPr>
          <a:xfrm>
            <a:off x="1666402" y="1964824"/>
            <a:ext cx="40173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2E852C3-C416-6679-8FCF-6242C4882227}"/>
              </a:ext>
            </a:extLst>
          </p:cNvPr>
          <p:cNvCxnSpPr>
            <a:cxnSpLocks/>
          </p:cNvCxnSpPr>
          <p:nvPr/>
        </p:nvCxnSpPr>
        <p:spPr>
          <a:xfrm>
            <a:off x="1666402" y="2373722"/>
            <a:ext cx="40173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4B750A1-1B5C-6872-C390-47744E4B6612}"/>
              </a:ext>
            </a:extLst>
          </p:cNvPr>
          <p:cNvCxnSpPr>
            <a:cxnSpLocks/>
          </p:cNvCxnSpPr>
          <p:nvPr/>
        </p:nvCxnSpPr>
        <p:spPr>
          <a:xfrm>
            <a:off x="1666402" y="2978200"/>
            <a:ext cx="40173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CAFB8D5-9946-0482-440D-04ED8DDD404C}"/>
              </a:ext>
            </a:extLst>
          </p:cNvPr>
          <p:cNvCxnSpPr>
            <a:cxnSpLocks/>
          </p:cNvCxnSpPr>
          <p:nvPr/>
        </p:nvCxnSpPr>
        <p:spPr>
          <a:xfrm>
            <a:off x="1666402" y="4731973"/>
            <a:ext cx="40173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BE5B4B3-8738-22FF-A8F3-D7DE3276A74F}"/>
              </a:ext>
            </a:extLst>
          </p:cNvPr>
          <p:cNvCxnSpPr>
            <a:cxnSpLocks/>
          </p:cNvCxnSpPr>
          <p:nvPr/>
        </p:nvCxnSpPr>
        <p:spPr>
          <a:xfrm>
            <a:off x="1666402" y="5906674"/>
            <a:ext cx="40173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29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4B2E0148-B493-AD29-0D7B-66C46B643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r="27132" b="-1"/>
          <a:stretch/>
        </p:blipFill>
        <p:spPr>
          <a:xfrm rot="21600000" flipH="1">
            <a:off x="-1" y="1"/>
            <a:ext cx="3776472" cy="685799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10A8786-69E9-ABA7-747C-5F9A4F4CD983}"/>
              </a:ext>
            </a:extLst>
          </p:cNvPr>
          <p:cNvGrpSpPr/>
          <p:nvPr/>
        </p:nvGrpSpPr>
        <p:grpSpPr>
          <a:xfrm>
            <a:off x="421282" y="0"/>
            <a:ext cx="2933906" cy="2351744"/>
            <a:chOff x="3505198" y="2352109"/>
            <a:chExt cx="5181603" cy="1123529"/>
          </a:xfrm>
        </p:grpSpPr>
        <p:sp>
          <p:nvSpPr>
            <p:cNvPr id="15" name="Graphic 10">
              <a:extLst>
                <a:ext uri="{FF2B5EF4-FFF2-40B4-BE49-F238E27FC236}">
                  <a16:creationId xmlns:a16="http://schemas.microsoft.com/office/drawing/2014/main" id="{896D5288-4905-DDDA-4F7E-31ABD3B8E6B6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6" name="Graphic 10">
              <a:extLst>
                <a:ext uri="{FF2B5EF4-FFF2-40B4-BE49-F238E27FC236}">
                  <a16:creationId xmlns:a16="http://schemas.microsoft.com/office/drawing/2014/main" id="{FF0B8243-5888-6115-4453-E4DAE4743EFF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7" y="529541"/>
            <a:ext cx="2933906" cy="861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Étude sectorielle Assurance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7203F-4EB0-4BF9-CE94-D37974D1DC3C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F35AE-9A17-F628-E524-3FFC6EB8333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50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5CDDFA-CD02-24A8-E659-8E87FB2DB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06D287E-3244-49D1-9DA2-2FDE1F8F1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76" y="775834"/>
            <a:ext cx="8076432" cy="443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A11596-E50A-4F1C-B829-EE73BE5F09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" r="5397"/>
          <a:stretch/>
        </p:blipFill>
        <p:spPr>
          <a:xfrm>
            <a:off x="5284358" y="1057995"/>
            <a:ext cx="5353702" cy="3375849"/>
          </a:xfrm>
          <a:prstGeom prst="rect">
            <a:avLst/>
          </a:prstGeom>
        </p:spPr>
      </p:pic>
      <p:sp>
        <p:nvSpPr>
          <p:cNvPr id="30" name="Oval 6">
            <a:hlinkClick r:id="rId9"/>
            <a:extLst>
              <a:ext uri="{FF2B5EF4-FFF2-40B4-BE49-F238E27FC236}">
                <a16:creationId xmlns:a16="http://schemas.microsoft.com/office/drawing/2014/main" id="{62E491B8-5653-497C-A18D-8EA52FA9E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010" y="5286013"/>
            <a:ext cx="3569964" cy="54395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defTabSz="914400">
              <a:spcAft>
                <a:spcPts val="300"/>
              </a:spcAft>
              <a:tabLst/>
            </a:pPr>
            <a:r>
              <a:rPr lang="fr-FR" sz="1600" spc="-1" dirty="0">
                <a:solidFill>
                  <a:schemeClr val="bg1"/>
                </a:solidFill>
                <a:latin typeface="Circular Std Bold" panose="020B0604020101020102" pitchFamily="34" charset="77"/>
                <a:ea typeface="+mn-ea"/>
              </a:rPr>
              <a:t>Projection motion design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A37B8C-EA99-49A3-B4F1-1160B8EC3C1B}"/>
              </a:ext>
            </a:extLst>
          </p:cNvPr>
          <p:cNvGrpSpPr/>
          <p:nvPr/>
        </p:nvGrpSpPr>
        <p:grpSpPr>
          <a:xfrm>
            <a:off x="9240192" y="5348912"/>
            <a:ext cx="418152" cy="418152"/>
            <a:chOff x="8935981" y="5711841"/>
            <a:chExt cx="418152" cy="418152"/>
          </a:xfrm>
        </p:grpSpPr>
        <p:sp>
          <p:nvSpPr>
            <p:cNvPr id="31" name="Oval 30">
              <a:hlinkClick r:id="rId9"/>
              <a:extLst>
                <a:ext uri="{FF2B5EF4-FFF2-40B4-BE49-F238E27FC236}">
                  <a16:creationId xmlns:a16="http://schemas.microsoft.com/office/drawing/2014/main" id="{CBB22BAD-6B6F-4291-B261-C1304867CC7F}"/>
                </a:ext>
              </a:extLst>
            </p:cNvPr>
            <p:cNvSpPr/>
            <p:nvPr/>
          </p:nvSpPr>
          <p:spPr>
            <a:xfrm>
              <a:off x="8935981" y="5711841"/>
              <a:ext cx="418152" cy="4181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ircular Std Book Italic" panose="020B0604020101020102" pitchFamily="34" charset="77"/>
              </a:endParaRPr>
            </a:p>
          </p:txBody>
        </p:sp>
        <p:pic>
          <p:nvPicPr>
            <p:cNvPr id="32" name="Graphic 31">
              <a:hlinkClick r:id="rId9"/>
              <a:extLst>
                <a:ext uri="{FF2B5EF4-FFF2-40B4-BE49-F238E27FC236}">
                  <a16:creationId xmlns:a16="http://schemas.microsoft.com/office/drawing/2014/main" id="{D9685C8D-3E2A-465F-BD04-CD0B33DDB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012471" y="5788331"/>
              <a:ext cx="265173" cy="265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347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752EDD-F6A1-A931-C13A-7E826039281A}"/>
              </a:ext>
            </a:extLst>
          </p:cNvPr>
          <p:cNvSpPr/>
          <p:nvPr/>
        </p:nvSpPr>
        <p:spPr>
          <a:xfrm>
            <a:off x="443366" y="1395665"/>
            <a:ext cx="5613540" cy="22996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6E4DF-9875-776F-B525-0BEF8AD20684}"/>
              </a:ext>
            </a:extLst>
          </p:cNvPr>
          <p:cNvSpPr/>
          <p:nvPr/>
        </p:nvSpPr>
        <p:spPr>
          <a:xfrm>
            <a:off x="6134619" y="1395664"/>
            <a:ext cx="5614016" cy="22996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7203F-4EB0-4BF9-CE94-D37974D1DC3C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F35AE-9A17-F628-E524-3FFC6EB8333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51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5CDDFA-CD02-24A8-E659-8E87FB2DB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D156DF-7741-420C-A6A5-7FC62013C480}"/>
              </a:ext>
            </a:extLst>
          </p:cNvPr>
          <p:cNvSpPr txBox="1"/>
          <p:nvPr/>
        </p:nvSpPr>
        <p:spPr>
          <a:xfrm>
            <a:off x="443365" y="6511964"/>
            <a:ext cx="4828723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Étude interbranches — Opportunités et évolutions des métiers de l’assurance –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CB0A6-195F-4C24-ADCE-DFB84C764005}"/>
              </a:ext>
            </a:extLst>
          </p:cNvPr>
          <p:cNvSpPr txBox="1"/>
          <p:nvPr/>
        </p:nvSpPr>
        <p:spPr>
          <a:xfrm>
            <a:off x="1909222" y="2198061"/>
            <a:ext cx="2681828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6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TECHNOLOGIQUE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BA47DD-B9FB-4403-B578-6B812BBF4B69}"/>
              </a:ext>
            </a:extLst>
          </p:cNvPr>
          <p:cNvSpPr txBox="1"/>
          <p:nvPr/>
        </p:nvSpPr>
        <p:spPr>
          <a:xfrm>
            <a:off x="943679" y="2543755"/>
            <a:ext cx="4612914" cy="12643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Pluricanal</a:t>
            </a: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Automatisation des processus (RPA) et Intelligence Artificielle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loT</a:t>
            </a: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 (Internet des Objets)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Big Data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Cybersécurité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13BC665-3D5D-4854-9C46-94332F6F9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56472" y="1511261"/>
            <a:ext cx="587328" cy="58732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0249B08-4099-4983-A1C8-0AC57ED1AD01}"/>
              </a:ext>
            </a:extLst>
          </p:cNvPr>
          <p:cNvSpPr txBox="1"/>
          <p:nvPr/>
        </p:nvSpPr>
        <p:spPr>
          <a:xfrm>
            <a:off x="7998856" y="2198061"/>
            <a:ext cx="1885542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6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MARCHÉ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316AC3C-A163-4A7E-AD76-9FA7C6A8559D}"/>
              </a:ext>
            </a:extLst>
          </p:cNvPr>
          <p:cNvSpPr txBox="1"/>
          <p:nvPr/>
        </p:nvSpPr>
        <p:spPr>
          <a:xfrm>
            <a:off x="6635827" y="2604301"/>
            <a:ext cx="4611600" cy="105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Apparition de nouveaux acteurs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Diversification des risques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Rentabilité financière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Repositionnement des acteurs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0EBD74F-1E60-41CF-A7AC-B57736C91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647963" y="1511261"/>
            <a:ext cx="587328" cy="58732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C8A1CB5-A996-380C-F30D-A6425FA940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86098" t="-1" r="3819" b="-1"/>
          <a:stretch/>
        </p:blipFill>
        <p:spPr>
          <a:xfrm rot="16200000" flipH="1">
            <a:off x="5631524" y="-5631521"/>
            <a:ext cx="928953" cy="12192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3636A73-F840-D4BD-AAE2-9EC14D4E53E6}"/>
              </a:ext>
            </a:extLst>
          </p:cNvPr>
          <p:cNvGrpSpPr/>
          <p:nvPr/>
        </p:nvGrpSpPr>
        <p:grpSpPr>
          <a:xfrm>
            <a:off x="-1" y="327929"/>
            <a:ext cx="8111613" cy="663532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2" name="Graphic 10">
              <a:extLst>
                <a:ext uri="{FF2B5EF4-FFF2-40B4-BE49-F238E27FC236}">
                  <a16:creationId xmlns:a16="http://schemas.microsoft.com/office/drawing/2014/main" id="{F560110D-4958-78C2-00E6-D31BDF7C6A16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33" name="Graphic 10">
              <a:extLst>
                <a:ext uri="{FF2B5EF4-FFF2-40B4-BE49-F238E27FC236}">
                  <a16:creationId xmlns:a16="http://schemas.microsoft.com/office/drawing/2014/main" id="{CCA3EFA9-2B82-2D09-3495-96153EB11ABC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48FF946-6C3A-9AA6-AB4B-57EAB232E206}"/>
              </a:ext>
            </a:extLst>
          </p:cNvPr>
          <p:cNvSpPr txBox="1"/>
          <p:nvPr/>
        </p:nvSpPr>
        <p:spPr>
          <a:xfrm>
            <a:off x="443366" y="382568"/>
            <a:ext cx="9107958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Évolutions des métiers dans l’assurance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A6BFC5-9E30-2A0B-5335-CDD99D386959}"/>
              </a:ext>
            </a:extLst>
          </p:cNvPr>
          <p:cNvSpPr txBox="1"/>
          <p:nvPr/>
        </p:nvSpPr>
        <p:spPr>
          <a:xfrm>
            <a:off x="978921" y="991461"/>
            <a:ext cx="10234159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4 grands facteurs d'évolution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33F57B-90FA-448F-8421-145379209BB6}"/>
              </a:ext>
            </a:extLst>
          </p:cNvPr>
          <p:cNvSpPr/>
          <p:nvPr/>
        </p:nvSpPr>
        <p:spPr>
          <a:xfrm>
            <a:off x="443366" y="3907543"/>
            <a:ext cx="5613540" cy="22996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BAD67C-EB68-4A2C-9790-9415E7D5DD13}"/>
              </a:ext>
            </a:extLst>
          </p:cNvPr>
          <p:cNvSpPr/>
          <p:nvPr/>
        </p:nvSpPr>
        <p:spPr>
          <a:xfrm>
            <a:off x="6134619" y="3907542"/>
            <a:ext cx="5614016" cy="22996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A0C20CAC-84AB-4C36-A958-CFC436AFC5AF}"/>
              </a:ext>
            </a:extLst>
          </p:cNvPr>
          <p:cNvSpPr txBox="1"/>
          <p:nvPr/>
        </p:nvSpPr>
        <p:spPr>
          <a:xfrm>
            <a:off x="2057163" y="4825518"/>
            <a:ext cx="2385946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6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SOCIÉTAL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69606385-F9E9-421C-8471-D933962DB2DF}"/>
              </a:ext>
            </a:extLst>
          </p:cNvPr>
          <p:cNvSpPr txBox="1"/>
          <p:nvPr/>
        </p:nvSpPr>
        <p:spPr>
          <a:xfrm>
            <a:off x="943679" y="5171211"/>
            <a:ext cx="4612914" cy="1036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Nouvelles habitudes de consommation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Responsabilité sociale des entreprises (RSE)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Qualité de vie au travail (QVT)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Nouveaux modes de travail</a:t>
            </a:r>
          </a:p>
        </p:txBody>
      </p:sp>
      <p:pic>
        <p:nvPicPr>
          <p:cNvPr id="26" name="Graphic 18">
            <a:extLst>
              <a:ext uri="{FF2B5EF4-FFF2-40B4-BE49-F238E27FC236}">
                <a16:creationId xmlns:a16="http://schemas.microsoft.com/office/drawing/2014/main" id="{E68D5525-DA64-4819-978A-058E026A67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956472" y="4138718"/>
            <a:ext cx="587328" cy="587328"/>
          </a:xfrm>
          <a:prstGeom prst="rect">
            <a:avLst/>
          </a:prstGeom>
        </p:spPr>
      </p:pic>
      <p:sp>
        <p:nvSpPr>
          <p:cNvPr id="27" name="TextBox 39">
            <a:extLst>
              <a:ext uri="{FF2B5EF4-FFF2-40B4-BE49-F238E27FC236}">
                <a16:creationId xmlns:a16="http://schemas.microsoft.com/office/drawing/2014/main" id="{D04A5C6B-6A2C-453E-9786-CEE4B3604D57}"/>
              </a:ext>
            </a:extLst>
          </p:cNvPr>
          <p:cNvSpPr txBox="1"/>
          <p:nvPr/>
        </p:nvSpPr>
        <p:spPr>
          <a:xfrm>
            <a:off x="7748654" y="4825518"/>
            <a:ext cx="2385946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6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RÉGLEMENTAIRE</a:t>
            </a:r>
          </a:p>
        </p:txBody>
      </p:sp>
      <p:sp>
        <p:nvSpPr>
          <p:cNvPr id="28" name="TextBox 40">
            <a:extLst>
              <a:ext uri="{FF2B5EF4-FFF2-40B4-BE49-F238E27FC236}">
                <a16:creationId xmlns:a16="http://schemas.microsoft.com/office/drawing/2014/main" id="{4EBB6E8E-79D2-4C34-B3F9-A4263E80F655}"/>
              </a:ext>
            </a:extLst>
          </p:cNvPr>
          <p:cNvSpPr txBox="1"/>
          <p:nvPr/>
        </p:nvSpPr>
        <p:spPr>
          <a:xfrm>
            <a:off x="6635827" y="5171211"/>
            <a:ext cx="4611600" cy="905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Encadrement des nouveaux risques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Normes comptables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Protection des consommateurs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Loi PACTE</a:t>
            </a:r>
          </a:p>
        </p:txBody>
      </p:sp>
      <p:pic>
        <p:nvPicPr>
          <p:cNvPr id="29" name="Graphic 19">
            <a:extLst>
              <a:ext uri="{FF2B5EF4-FFF2-40B4-BE49-F238E27FC236}">
                <a16:creationId xmlns:a16="http://schemas.microsoft.com/office/drawing/2014/main" id="{A4BA803B-B9B9-42B0-B6BE-F919B16769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647963" y="4138718"/>
            <a:ext cx="587328" cy="5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E07203F-4EB0-4BF9-CE94-D37974D1DC3C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F35AE-9A17-F628-E524-3FFC6EB8333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52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5CDDFA-CD02-24A8-E659-8E87FB2DB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D156DF-7741-420C-A6A5-7FC62013C480}"/>
              </a:ext>
            </a:extLst>
          </p:cNvPr>
          <p:cNvSpPr txBox="1"/>
          <p:nvPr/>
        </p:nvSpPr>
        <p:spPr>
          <a:xfrm>
            <a:off x="443365" y="6511964"/>
            <a:ext cx="4828723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Étude interbranches — Opportunités et évolutions des métiers de l’assurance – 2022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8C8A1CB5-A996-380C-F30D-A6425FA940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6098" t="-1" r="3819" b="-1"/>
          <a:stretch/>
        </p:blipFill>
        <p:spPr>
          <a:xfrm rot="16200000" flipH="1">
            <a:off x="5631524" y="-5631521"/>
            <a:ext cx="928953" cy="12192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3636A73-F840-D4BD-AAE2-9EC14D4E53E6}"/>
              </a:ext>
            </a:extLst>
          </p:cNvPr>
          <p:cNvGrpSpPr/>
          <p:nvPr/>
        </p:nvGrpSpPr>
        <p:grpSpPr>
          <a:xfrm>
            <a:off x="-1" y="327929"/>
            <a:ext cx="8111613" cy="663532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2" name="Graphic 10">
              <a:extLst>
                <a:ext uri="{FF2B5EF4-FFF2-40B4-BE49-F238E27FC236}">
                  <a16:creationId xmlns:a16="http://schemas.microsoft.com/office/drawing/2014/main" id="{F560110D-4958-78C2-00E6-D31BDF7C6A16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33" name="Graphic 10">
              <a:extLst>
                <a:ext uri="{FF2B5EF4-FFF2-40B4-BE49-F238E27FC236}">
                  <a16:creationId xmlns:a16="http://schemas.microsoft.com/office/drawing/2014/main" id="{CCA3EFA9-2B82-2D09-3495-96153EB11ABC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48FF946-6C3A-9AA6-AB4B-57EAB232E206}"/>
              </a:ext>
            </a:extLst>
          </p:cNvPr>
          <p:cNvSpPr txBox="1"/>
          <p:nvPr/>
        </p:nvSpPr>
        <p:spPr>
          <a:xfrm>
            <a:off x="443366" y="382568"/>
            <a:ext cx="9107958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Focus sur l’intelligence artificielle</a:t>
            </a:r>
          </a:p>
        </p:txBody>
      </p:sp>
      <p:sp>
        <p:nvSpPr>
          <p:cNvPr id="36" name="ZoneTexte 9">
            <a:extLst>
              <a:ext uri="{FF2B5EF4-FFF2-40B4-BE49-F238E27FC236}">
                <a16:creationId xmlns:a16="http://schemas.microsoft.com/office/drawing/2014/main" id="{7FA6B327-D413-4A03-ABEC-F534D499C3EF}"/>
              </a:ext>
            </a:extLst>
          </p:cNvPr>
          <p:cNvSpPr txBox="1"/>
          <p:nvPr/>
        </p:nvSpPr>
        <p:spPr>
          <a:xfrm>
            <a:off x="456804" y="1097505"/>
            <a:ext cx="9005451" cy="41717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defRPr/>
            </a:pPr>
            <a:r>
              <a:rPr lang="fr-FR" sz="2400" dirty="0">
                <a:solidFill>
                  <a:srgbClr val="36C868"/>
                </a:solidFill>
              </a:rPr>
              <a:t>Les principaux cas d’usage de l’I.A.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F86D4A0-140A-4C67-AD8B-8986C6C56E8D}"/>
              </a:ext>
            </a:extLst>
          </p:cNvPr>
          <p:cNvSpPr/>
          <p:nvPr/>
        </p:nvSpPr>
        <p:spPr>
          <a:xfrm>
            <a:off x="1572078" y="1637865"/>
            <a:ext cx="2062016" cy="18953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49" name="ZoneTexte 13">
            <a:extLst>
              <a:ext uri="{FF2B5EF4-FFF2-40B4-BE49-F238E27FC236}">
                <a16:creationId xmlns:a16="http://schemas.microsoft.com/office/drawing/2014/main" id="{BB17F692-B77D-43B2-9BCA-B737212F3119}"/>
              </a:ext>
            </a:extLst>
          </p:cNvPr>
          <p:cNvSpPr txBox="1"/>
          <p:nvPr/>
        </p:nvSpPr>
        <p:spPr>
          <a:xfrm>
            <a:off x="1851970" y="1707983"/>
            <a:ext cx="1030406" cy="75142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1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50" name="ZoneTexte 14">
            <a:extLst>
              <a:ext uri="{FF2B5EF4-FFF2-40B4-BE49-F238E27FC236}">
                <a16:creationId xmlns:a16="http://schemas.microsoft.com/office/drawing/2014/main" id="{213D74A9-4085-4CEF-8330-7AA4D5DA3B60}"/>
              </a:ext>
            </a:extLst>
          </p:cNvPr>
          <p:cNvSpPr txBox="1"/>
          <p:nvPr/>
        </p:nvSpPr>
        <p:spPr>
          <a:xfrm>
            <a:off x="1851969" y="2647581"/>
            <a:ext cx="1736564" cy="86177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L’automatisation et la sécurisation du parcours client</a:t>
            </a:r>
          </a:p>
        </p:txBody>
      </p:sp>
      <p:cxnSp>
        <p:nvCxnSpPr>
          <p:cNvPr id="51" name="Straight Connector 35">
            <a:extLst>
              <a:ext uri="{FF2B5EF4-FFF2-40B4-BE49-F238E27FC236}">
                <a16:creationId xmlns:a16="http://schemas.microsoft.com/office/drawing/2014/main" id="{68D76FAC-88F4-44EA-B3C4-D23710398FFE}"/>
              </a:ext>
            </a:extLst>
          </p:cNvPr>
          <p:cNvCxnSpPr>
            <a:cxnSpLocks/>
          </p:cNvCxnSpPr>
          <p:nvPr/>
        </p:nvCxnSpPr>
        <p:spPr>
          <a:xfrm>
            <a:off x="1851970" y="2528686"/>
            <a:ext cx="70333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082F6903-06B4-41C8-B015-03F48D3E58FA}"/>
              </a:ext>
            </a:extLst>
          </p:cNvPr>
          <p:cNvSpPr/>
          <p:nvPr/>
        </p:nvSpPr>
        <p:spPr>
          <a:xfrm>
            <a:off x="3865290" y="1614050"/>
            <a:ext cx="2062016" cy="18953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53" name="ZoneTexte 30">
            <a:extLst>
              <a:ext uri="{FF2B5EF4-FFF2-40B4-BE49-F238E27FC236}">
                <a16:creationId xmlns:a16="http://schemas.microsoft.com/office/drawing/2014/main" id="{BFCCDD3F-5F08-40F0-A9F8-C343E539A74A}"/>
              </a:ext>
            </a:extLst>
          </p:cNvPr>
          <p:cNvSpPr txBox="1"/>
          <p:nvPr/>
        </p:nvSpPr>
        <p:spPr>
          <a:xfrm>
            <a:off x="4093856" y="1707983"/>
            <a:ext cx="1030406" cy="75142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2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54" name="ZoneTexte 32">
            <a:extLst>
              <a:ext uri="{FF2B5EF4-FFF2-40B4-BE49-F238E27FC236}">
                <a16:creationId xmlns:a16="http://schemas.microsoft.com/office/drawing/2014/main" id="{691EFF91-B860-44E2-BB62-5990A55DC84C}"/>
              </a:ext>
            </a:extLst>
          </p:cNvPr>
          <p:cNvSpPr txBox="1"/>
          <p:nvPr/>
        </p:nvSpPr>
        <p:spPr>
          <a:xfrm>
            <a:off x="4093856" y="2647581"/>
            <a:ext cx="1481323" cy="86177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Le marketing et la relation client</a:t>
            </a:r>
          </a:p>
        </p:txBody>
      </p:sp>
      <p:cxnSp>
        <p:nvCxnSpPr>
          <p:cNvPr id="55" name="Straight Connector 35">
            <a:extLst>
              <a:ext uri="{FF2B5EF4-FFF2-40B4-BE49-F238E27FC236}">
                <a16:creationId xmlns:a16="http://schemas.microsoft.com/office/drawing/2014/main" id="{7D20F148-C8AC-46B4-94E0-C91495D7609E}"/>
              </a:ext>
            </a:extLst>
          </p:cNvPr>
          <p:cNvCxnSpPr>
            <a:cxnSpLocks/>
          </p:cNvCxnSpPr>
          <p:nvPr/>
        </p:nvCxnSpPr>
        <p:spPr>
          <a:xfrm>
            <a:off x="4068192" y="2528686"/>
            <a:ext cx="70333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C17BF46F-82E2-4DEA-A354-197E766B87B5}"/>
              </a:ext>
            </a:extLst>
          </p:cNvPr>
          <p:cNvSpPr/>
          <p:nvPr/>
        </p:nvSpPr>
        <p:spPr>
          <a:xfrm>
            <a:off x="6193706" y="1615722"/>
            <a:ext cx="2062016" cy="18953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57" name="ZoneTexte 30">
            <a:extLst>
              <a:ext uri="{FF2B5EF4-FFF2-40B4-BE49-F238E27FC236}">
                <a16:creationId xmlns:a16="http://schemas.microsoft.com/office/drawing/2014/main" id="{20CD538E-FD89-4766-93A5-16EB4AF47ECE}"/>
              </a:ext>
            </a:extLst>
          </p:cNvPr>
          <p:cNvSpPr txBox="1"/>
          <p:nvPr/>
        </p:nvSpPr>
        <p:spPr>
          <a:xfrm>
            <a:off x="6422272" y="1709655"/>
            <a:ext cx="1030406" cy="75142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3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58" name="ZoneTexte 32">
            <a:extLst>
              <a:ext uri="{FF2B5EF4-FFF2-40B4-BE49-F238E27FC236}">
                <a16:creationId xmlns:a16="http://schemas.microsoft.com/office/drawing/2014/main" id="{345BE386-78F2-4E89-88F9-55156D2F5190}"/>
              </a:ext>
            </a:extLst>
          </p:cNvPr>
          <p:cNvSpPr txBox="1"/>
          <p:nvPr/>
        </p:nvSpPr>
        <p:spPr>
          <a:xfrm>
            <a:off x="6422272" y="2649253"/>
            <a:ext cx="1481323" cy="86177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L’adaptation de l’offre </a:t>
            </a:r>
          </a:p>
        </p:txBody>
      </p:sp>
      <p:cxnSp>
        <p:nvCxnSpPr>
          <p:cNvPr id="59" name="Straight Connector 35">
            <a:extLst>
              <a:ext uri="{FF2B5EF4-FFF2-40B4-BE49-F238E27FC236}">
                <a16:creationId xmlns:a16="http://schemas.microsoft.com/office/drawing/2014/main" id="{F09AE51A-3552-4262-AB09-AF5196143F4A}"/>
              </a:ext>
            </a:extLst>
          </p:cNvPr>
          <p:cNvCxnSpPr>
            <a:cxnSpLocks/>
          </p:cNvCxnSpPr>
          <p:nvPr/>
        </p:nvCxnSpPr>
        <p:spPr>
          <a:xfrm>
            <a:off x="6396608" y="2530358"/>
            <a:ext cx="70333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39C7F654-47BF-4C6D-AEE9-C612FB1F0DB8}"/>
              </a:ext>
            </a:extLst>
          </p:cNvPr>
          <p:cNvSpPr/>
          <p:nvPr/>
        </p:nvSpPr>
        <p:spPr>
          <a:xfrm>
            <a:off x="8493028" y="1614050"/>
            <a:ext cx="2062016" cy="18953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62" name="ZoneTexte 30">
            <a:extLst>
              <a:ext uri="{FF2B5EF4-FFF2-40B4-BE49-F238E27FC236}">
                <a16:creationId xmlns:a16="http://schemas.microsoft.com/office/drawing/2014/main" id="{89C87A1C-D136-48FF-AF0D-C2E9063209CC}"/>
              </a:ext>
            </a:extLst>
          </p:cNvPr>
          <p:cNvSpPr txBox="1"/>
          <p:nvPr/>
        </p:nvSpPr>
        <p:spPr>
          <a:xfrm>
            <a:off x="8721594" y="1707983"/>
            <a:ext cx="1030406" cy="75142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4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63" name="ZoneTexte 32">
            <a:extLst>
              <a:ext uri="{FF2B5EF4-FFF2-40B4-BE49-F238E27FC236}">
                <a16:creationId xmlns:a16="http://schemas.microsoft.com/office/drawing/2014/main" id="{76DA43F2-BDFE-4B43-81C7-513A87D4E88A}"/>
              </a:ext>
            </a:extLst>
          </p:cNvPr>
          <p:cNvSpPr txBox="1"/>
          <p:nvPr/>
        </p:nvSpPr>
        <p:spPr>
          <a:xfrm>
            <a:off x="8721594" y="2647581"/>
            <a:ext cx="1481323" cy="86177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La prédiction et la prévention des risques</a:t>
            </a:r>
          </a:p>
        </p:txBody>
      </p:sp>
      <p:cxnSp>
        <p:nvCxnSpPr>
          <p:cNvPr id="64" name="Straight Connector 35">
            <a:extLst>
              <a:ext uri="{FF2B5EF4-FFF2-40B4-BE49-F238E27FC236}">
                <a16:creationId xmlns:a16="http://schemas.microsoft.com/office/drawing/2014/main" id="{19828144-FD3A-4A91-9C95-2BF537595BAD}"/>
              </a:ext>
            </a:extLst>
          </p:cNvPr>
          <p:cNvCxnSpPr>
            <a:cxnSpLocks/>
          </p:cNvCxnSpPr>
          <p:nvPr/>
        </p:nvCxnSpPr>
        <p:spPr>
          <a:xfrm>
            <a:off x="8695930" y="2528686"/>
            <a:ext cx="70333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33">
            <a:extLst>
              <a:ext uri="{FF2B5EF4-FFF2-40B4-BE49-F238E27FC236}">
                <a16:creationId xmlns:a16="http://schemas.microsoft.com/office/drawing/2014/main" id="{79AF92F6-D601-45AE-96F0-FB2C3157BA16}"/>
              </a:ext>
            </a:extLst>
          </p:cNvPr>
          <p:cNvSpPr txBox="1"/>
          <p:nvPr/>
        </p:nvSpPr>
        <p:spPr>
          <a:xfrm>
            <a:off x="1221950" y="4423440"/>
            <a:ext cx="2527340" cy="456524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ircular Std Bold" panose="020B0604020101020102" pitchFamily="34" charset="77"/>
              </a:rPr>
              <a:t>OFFRE</a:t>
            </a:r>
          </a:p>
        </p:txBody>
      </p:sp>
      <p:sp>
        <p:nvSpPr>
          <p:cNvPr id="66" name="TextBox 60">
            <a:extLst>
              <a:ext uri="{FF2B5EF4-FFF2-40B4-BE49-F238E27FC236}">
                <a16:creationId xmlns:a16="http://schemas.microsoft.com/office/drawing/2014/main" id="{B8B14ABB-8C79-4691-BD39-336858BE1762}"/>
              </a:ext>
            </a:extLst>
          </p:cNvPr>
          <p:cNvSpPr txBox="1"/>
          <p:nvPr/>
        </p:nvSpPr>
        <p:spPr>
          <a:xfrm>
            <a:off x="8458382" y="4423440"/>
            <a:ext cx="2527340" cy="456524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ircular Std Bold" panose="020B0604020101020102" pitchFamily="34" charset="77"/>
              </a:rPr>
              <a:t>GESTION CONTRATS</a:t>
            </a:r>
            <a:br>
              <a:rPr lang="en-US" sz="1100" b="1" dirty="0">
                <a:solidFill>
                  <a:schemeClr val="bg1"/>
                </a:solidFill>
                <a:latin typeface="Circular Std Bold" panose="020B0604020101020102" pitchFamily="34" charset="77"/>
              </a:rPr>
            </a:br>
            <a:r>
              <a:rPr lang="en-US" sz="1100" b="1" dirty="0">
                <a:solidFill>
                  <a:schemeClr val="bg1"/>
                </a:solidFill>
                <a:latin typeface="Circular Std Bold" panose="020B0604020101020102" pitchFamily="34" charset="77"/>
              </a:rPr>
              <a:t>ET BACK-OFFICE</a:t>
            </a:r>
          </a:p>
        </p:txBody>
      </p:sp>
      <p:sp>
        <p:nvSpPr>
          <p:cNvPr id="67" name="TextBox 61">
            <a:extLst>
              <a:ext uri="{FF2B5EF4-FFF2-40B4-BE49-F238E27FC236}">
                <a16:creationId xmlns:a16="http://schemas.microsoft.com/office/drawing/2014/main" id="{42BEC44A-67A7-49CF-9A81-B61DDD648B9C}"/>
              </a:ext>
            </a:extLst>
          </p:cNvPr>
          <p:cNvSpPr txBox="1"/>
          <p:nvPr/>
        </p:nvSpPr>
        <p:spPr>
          <a:xfrm>
            <a:off x="3634094" y="4423440"/>
            <a:ext cx="2527340" cy="456524"/>
          </a:xfrm>
          <a:prstGeom prst="chevron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ircular Std Bold" panose="020B0604020101020102" pitchFamily="34" charset="77"/>
              </a:rPr>
              <a:t>DISTRIBUTION</a:t>
            </a:r>
          </a:p>
        </p:txBody>
      </p:sp>
      <p:sp>
        <p:nvSpPr>
          <p:cNvPr id="68" name="TextBox 66">
            <a:extLst>
              <a:ext uri="{FF2B5EF4-FFF2-40B4-BE49-F238E27FC236}">
                <a16:creationId xmlns:a16="http://schemas.microsoft.com/office/drawing/2014/main" id="{5BFF9E1F-A250-4C86-BEE7-80E32220E477}"/>
              </a:ext>
            </a:extLst>
          </p:cNvPr>
          <p:cNvSpPr txBox="1"/>
          <p:nvPr/>
        </p:nvSpPr>
        <p:spPr>
          <a:xfrm>
            <a:off x="6046238" y="4423440"/>
            <a:ext cx="2527340" cy="456524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ircular Std Bold" panose="020B0604020101020102" pitchFamily="34" charset="77"/>
              </a:rPr>
              <a:t>GESTION DE SINISTRES</a:t>
            </a:r>
          </a:p>
        </p:txBody>
      </p:sp>
      <p:sp>
        <p:nvSpPr>
          <p:cNvPr id="69" name="ZoneTexte 9">
            <a:extLst>
              <a:ext uri="{FF2B5EF4-FFF2-40B4-BE49-F238E27FC236}">
                <a16:creationId xmlns:a16="http://schemas.microsoft.com/office/drawing/2014/main" id="{E85CDA42-2EBD-44FE-919F-4B8BA5A496DF}"/>
              </a:ext>
            </a:extLst>
          </p:cNvPr>
          <p:cNvSpPr txBox="1"/>
          <p:nvPr/>
        </p:nvSpPr>
        <p:spPr>
          <a:xfrm>
            <a:off x="443365" y="3845192"/>
            <a:ext cx="11413441" cy="74939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defRPr/>
            </a:pPr>
            <a:r>
              <a:rPr lang="fr-FR" sz="2400" dirty="0">
                <a:solidFill>
                  <a:srgbClr val="36C868"/>
                </a:solidFill>
              </a:rPr>
              <a:t>Illustrations d’applications de l’I.A. dans le cycle de vie des produits de l’Assurance</a:t>
            </a:r>
          </a:p>
        </p:txBody>
      </p:sp>
      <p:sp>
        <p:nvSpPr>
          <p:cNvPr id="70" name="TextBox 11">
            <a:extLst>
              <a:ext uri="{FF2B5EF4-FFF2-40B4-BE49-F238E27FC236}">
                <a16:creationId xmlns:a16="http://schemas.microsoft.com/office/drawing/2014/main" id="{0E1FE3C6-37B5-4C0C-B8EC-F54F6CC6F62E}"/>
              </a:ext>
            </a:extLst>
          </p:cNvPr>
          <p:cNvSpPr txBox="1"/>
          <p:nvPr/>
        </p:nvSpPr>
        <p:spPr>
          <a:xfrm>
            <a:off x="1221950" y="5093362"/>
            <a:ext cx="2173003" cy="12643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Analyse prédictive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Gestion des leads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Analyse de risques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Personnalisation des offres</a:t>
            </a:r>
          </a:p>
        </p:txBody>
      </p:sp>
      <p:sp>
        <p:nvSpPr>
          <p:cNvPr id="71" name="TextBox 11">
            <a:extLst>
              <a:ext uri="{FF2B5EF4-FFF2-40B4-BE49-F238E27FC236}">
                <a16:creationId xmlns:a16="http://schemas.microsoft.com/office/drawing/2014/main" id="{A4114241-D5F2-49D5-B418-D0921E38A8CE}"/>
              </a:ext>
            </a:extLst>
          </p:cNvPr>
          <p:cNvSpPr txBox="1"/>
          <p:nvPr/>
        </p:nvSpPr>
        <p:spPr>
          <a:xfrm>
            <a:off x="3634094" y="5069547"/>
            <a:ext cx="2173003" cy="12643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Analyse sémantique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Chatbots</a:t>
            </a: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 transactionnels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Routage automatique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Notation (</a:t>
            </a:r>
            <a:r>
              <a:rPr lang="fr-FR" sz="12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scoring</a:t>
            </a: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) prédictive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Moteur de recommandation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Reconnaissance vocale</a:t>
            </a:r>
          </a:p>
        </p:txBody>
      </p:sp>
      <p:sp>
        <p:nvSpPr>
          <p:cNvPr id="72" name="TextBox 11">
            <a:extLst>
              <a:ext uri="{FF2B5EF4-FFF2-40B4-BE49-F238E27FC236}">
                <a16:creationId xmlns:a16="http://schemas.microsoft.com/office/drawing/2014/main" id="{03BE0AB7-E5AD-4C32-8888-0A9BA7167528}"/>
              </a:ext>
            </a:extLst>
          </p:cNvPr>
          <p:cNvSpPr txBox="1"/>
          <p:nvPr/>
        </p:nvSpPr>
        <p:spPr>
          <a:xfrm>
            <a:off x="6013436" y="5068616"/>
            <a:ext cx="2173003" cy="12643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Assistant virtuel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Déclaration et traitement automatisés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Analyse de documents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Détection de fraude</a:t>
            </a:r>
          </a:p>
        </p:txBody>
      </p:sp>
      <p:sp>
        <p:nvSpPr>
          <p:cNvPr id="73" name="TextBox 11">
            <a:extLst>
              <a:ext uri="{FF2B5EF4-FFF2-40B4-BE49-F238E27FC236}">
                <a16:creationId xmlns:a16="http://schemas.microsoft.com/office/drawing/2014/main" id="{F66AB911-AEFC-4071-A96C-33592D876AE8}"/>
              </a:ext>
            </a:extLst>
          </p:cNvPr>
          <p:cNvSpPr txBox="1"/>
          <p:nvPr/>
        </p:nvSpPr>
        <p:spPr>
          <a:xfrm>
            <a:off x="8493028" y="5068616"/>
            <a:ext cx="2173003" cy="12643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Amélioration de la performance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Analyse des retards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Optimisation des interventions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Vente de services IA prestataires et réseau</a:t>
            </a:r>
          </a:p>
        </p:txBody>
      </p:sp>
    </p:spTree>
    <p:extLst>
      <p:ext uri="{BB962C8B-B14F-4D97-AF65-F5344CB8AC3E}">
        <p14:creationId xmlns:p14="http://schemas.microsoft.com/office/powerpoint/2010/main" val="3978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A62A8CA-D48D-8D58-3EB3-79DABFD58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098" t="-1" r="8" b="-1"/>
          <a:stretch/>
        </p:blipFill>
        <p:spPr>
          <a:xfrm rot="16200000" flipH="1">
            <a:off x="5455920" y="-5455917"/>
            <a:ext cx="1280162" cy="12192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10C4254-E8C3-7955-BAE7-3A336AB261A0}"/>
              </a:ext>
            </a:extLst>
          </p:cNvPr>
          <p:cNvGrpSpPr/>
          <p:nvPr/>
        </p:nvGrpSpPr>
        <p:grpSpPr>
          <a:xfrm>
            <a:off x="0" y="333549"/>
            <a:ext cx="7953829" cy="483928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8" name="Graphic 10">
              <a:extLst>
                <a:ext uri="{FF2B5EF4-FFF2-40B4-BE49-F238E27FC236}">
                  <a16:creationId xmlns:a16="http://schemas.microsoft.com/office/drawing/2014/main" id="{19A0B426-EE89-072C-7909-E88F509B76E6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9" name="Graphic 10">
              <a:extLst>
                <a:ext uri="{FF2B5EF4-FFF2-40B4-BE49-F238E27FC236}">
                  <a16:creationId xmlns:a16="http://schemas.microsoft.com/office/drawing/2014/main" id="{27E5E22F-1DDD-A419-2B5E-28B147059BD7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2431270-A6B8-5F16-67CF-DE68D5F9B5B1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66C41-44F8-03AA-5EEE-4A63924D440A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53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8DC46B5-CB9B-348B-EF40-DCD0FE895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A96D2D4B-4F19-47BC-9B8F-9E057B92EA7C}"/>
              </a:ext>
            </a:extLst>
          </p:cNvPr>
          <p:cNvSpPr/>
          <p:nvPr/>
        </p:nvSpPr>
        <p:spPr>
          <a:xfrm>
            <a:off x="461379" y="2903069"/>
            <a:ext cx="11269242" cy="33440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139" name="Rectangle: Rounded Corners 48">
            <a:extLst>
              <a:ext uri="{FF2B5EF4-FFF2-40B4-BE49-F238E27FC236}">
                <a16:creationId xmlns:a16="http://schemas.microsoft.com/office/drawing/2014/main" id="{3EC4920F-9CA3-481B-AAF0-DDBC2B6497E2}"/>
              </a:ext>
            </a:extLst>
          </p:cNvPr>
          <p:cNvSpPr/>
          <p:nvPr/>
        </p:nvSpPr>
        <p:spPr>
          <a:xfrm>
            <a:off x="461379" y="4065923"/>
            <a:ext cx="11269240" cy="111950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rcular Std Book Italic"/>
              <a:ea typeface="+mn-ea"/>
              <a:cs typeface="+mn-cs"/>
            </a:endParaRPr>
          </a:p>
        </p:txBody>
      </p:sp>
      <p:sp>
        <p:nvSpPr>
          <p:cNvPr id="86" name="Rectangle: Rounded Corners 61">
            <a:extLst>
              <a:ext uri="{FF2B5EF4-FFF2-40B4-BE49-F238E27FC236}">
                <a16:creationId xmlns:a16="http://schemas.microsoft.com/office/drawing/2014/main" id="{DF4A4F21-D67E-4201-B8E5-91F7ADE17508}"/>
              </a:ext>
            </a:extLst>
          </p:cNvPr>
          <p:cNvSpPr>
            <a:spLocks/>
          </p:cNvSpPr>
          <p:nvPr/>
        </p:nvSpPr>
        <p:spPr>
          <a:xfrm>
            <a:off x="10490617" y="2056226"/>
            <a:ext cx="1230964" cy="70510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kern="0" dirty="0">
                <a:solidFill>
                  <a:prstClr val="white"/>
                </a:solidFill>
                <a:latin typeface="Circular Std Book Italic" panose="020B0604020101020102" pitchFamily="34" charset="77"/>
              </a:rPr>
              <a:t>Direction et fonctions support</a:t>
            </a:r>
          </a:p>
        </p:txBody>
      </p:sp>
      <p:sp>
        <p:nvSpPr>
          <p:cNvPr id="113" name="Rectangle: Rounded Corners 60">
            <a:extLst>
              <a:ext uri="{FF2B5EF4-FFF2-40B4-BE49-F238E27FC236}">
                <a16:creationId xmlns:a16="http://schemas.microsoft.com/office/drawing/2014/main" id="{4BED5FC1-4314-47E0-A61B-7B8DC6B50BA3}"/>
              </a:ext>
            </a:extLst>
          </p:cNvPr>
          <p:cNvSpPr>
            <a:spLocks/>
          </p:cNvSpPr>
          <p:nvPr/>
        </p:nvSpPr>
        <p:spPr>
          <a:xfrm>
            <a:off x="9073733" y="2056226"/>
            <a:ext cx="1230964" cy="70510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100" kern="0" dirty="0">
                <a:solidFill>
                  <a:prstClr val="white"/>
                </a:solidFill>
                <a:latin typeface="Circular Std Book Italic" panose="020B0604020101020102" pitchFamily="34" charset="77"/>
              </a:rPr>
              <a:t>Transfo, digitale</a:t>
            </a:r>
          </a:p>
        </p:txBody>
      </p:sp>
      <p:sp>
        <p:nvSpPr>
          <p:cNvPr id="116" name="Rectangle: Rounded Corners 45">
            <a:extLst>
              <a:ext uri="{FF2B5EF4-FFF2-40B4-BE49-F238E27FC236}">
                <a16:creationId xmlns:a16="http://schemas.microsoft.com/office/drawing/2014/main" id="{D0031397-5228-41C9-BB5A-1F37B11AD47F}"/>
              </a:ext>
            </a:extLst>
          </p:cNvPr>
          <p:cNvSpPr>
            <a:spLocks/>
          </p:cNvSpPr>
          <p:nvPr/>
        </p:nvSpPr>
        <p:spPr>
          <a:xfrm>
            <a:off x="7656854" y="2056226"/>
            <a:ext cx="1230964" cy="70510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kern="0" dirty="0">
                <a:solidFill>
                  <a:prstClr val="white"/>
                </a:solidFill>
                <a:latin typeface="Circular Std Book Italic" panose="020B0604020101020102" pitchFamily="34" charset="77"/>
              </a:rPr>
              <a:t>Maîtrise</a:t>
            </a:r>
            <a:br>
              <a:rPr lang="fr-FR" sz="1100" kern="0" dirty="0">
                <a:solidFill>
                  <a:prstClr val="white"/>
                </a:solidFill>
                <a:latin typeface="Circular Std Book Italic" panose="020B0604020101020102" pitchFamily="34" charset="77"/>
              </a:rPr>
            </a:br>
            <a:r>
              <a:rPr lang="fr-FR" sz="1100" kern="0" dirty="0">
                <a:solidFill>
                  <a:prstClr val="white"/>
                </a:solidFill>
                <a:latin typeface="Circular Std Book Italic" panose="020B0604020101020102" pitchFamily="34" charset="77"/>
              </a:rPr>
              <a:t>des risques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4656749-E318-48C3-ADEB-BC6C69565603}"/>
              </a:ext>
            </a:extLst>
          </p:cNvPr>
          <p:cNvSpPr/>
          <p:nvPr/>
        </p:nvSpPr>
        <p:spPr>
          <a:xfrm>
            <a:off x="586343" y="3149029"/>
            <a:ext cx="1190143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u="none" strike="noStrike" kern="0" cap="none" spc="0" normalizeH="0" baseline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Circular Std Bold" panose="020B0604020101020102" pitchFamily="34" charset="77"/>
                <a:ea typeface="+mn-ea"/>
                <a:cs typeface="Circular Std Black Italic" panose="020B0A04020101010102" pitchFamily="34" charset="0"/>
              </a:rPr>
              <a:t>MÉTIERS</a:t>
            </a:r>
            <a:br>
              <a:rPr kumimoji="0" lang="fr-FR" sz="1200" b="1" u="none" strike="noStrike" kern="0" cap="none" spc="0" normalizeH="0" baseline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Circular Std Bold" panose="020B0604020101020102" pitchFamily="34" charset="77"/>
                <a:ea typeface="+mn-ea"/>
                <a:cs typeface="Circular Std Black Italic" panose="020B0A04020101010102" pitchFamily="34" charset="0"/>
              </a:rPr>
            </a:br>
            <a:r>
              <a:rPr kumimoji="0" lang="fr-FR" sz="1200" b="1" u="none" strike="noStrike" kern="0" cap="none" spc="0" normalizeH="0" baseline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Circular Std Bold" panose="020B0604020101020102" pitchFamily="34" charset="77"/>
                <a:ea typeface="+mn-ea"/>
                <a:cs typeface="Circular Std Black Italic" panose="020B0A04020101010102" pitchFamily="34" charset="0"/>
              </a:rPr>
              <a:t>ÉMERGENTS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B557FB3-A086-4E13-89E3-3E22CAF04F92}"/>
              </a:ext>
            </a:extLst>
          </p:cNvPr>
          <p:cNvSpPr/>
          <p:nvPr/>
        </p:nvSpPr>
        <p:spPr>
          <a:xfrm>
            <a:off x="1925985" y="3117924"/>
            <a:ext cx="1188000" cy="5539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>
            <a:noAutofit/>
          </a:bodyPr>
          <a:lstStyle/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UX/UI designer</a:t>
            </a:r>
          </a:p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100" b="1" u="none" strike="noStrike" kern="0" cap="none" spc="0" normalizeH="0" baseline="0" dirty="0">
                <a:ln>
                  <a:noFill/>
                </a:ln>
                <a:solidFill>
                  <a:srgbClr val="57BD7A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Responsale </a:t>
            </a:r>
            <a:br>
              <a:rPr kumimoji="0" lang="fr-FR" sz="1100" b="1" u="none" strike="noStrike" kern="0" cap="none" spc="0" normalizeH="0" baseline="0" dirty="0">
                <a:ln>
                  <a:noFill/>
                </a:ln>
                <a:solidFill>
                  <a:srgbClr val="57BD7A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</a:br>
            <a:r>
              <a:rPr kumimoji="0" lang="fr-FR" sz="1100" b="1" u="none" strike="noStrike" kern="0" cap="none" spc="0" normalizeH="0" baseline="0" dirty="0">
                <a:ln>
                  <a:noFill/>
                </a:ln>
                <a:solidFill>
                  <a:srgbClr val="57BD7A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expérience client</a:t>
            </a:r>
          </a:p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Data </a:t>
            </a:r>
            <a:r>
              <a:rPr kumimoji="0" lang="fr-FR" sz="900" u="none" strike="noStrike" kern="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scientist</a:t>
            </a:r>
            <a:endParaRPr kumimoji="0" lang="fr-FR" sz="90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ular Std Book Italic" panose="020B0604020101020102" pitchFamily="34" charset="77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E16124B-D6F5-4393-A7F4-DAB90E2D18E6}"/>
              </a:ext>
            </a:extLst>
          </p:cNvPr>
          <p:cNvSpPr/>
          <p:nvPr/>
        </p:nvSpPr>
        <p:spPr>
          <a:xfrm>
            <a:off x="9064692" y="3117924"/>
            <a:ext cx="1239910" cy="69249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>
            <a:noAutofit/>
          </a:bodyPr>
          <a:lstStyle/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C8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RSSI*</a:t>
            </a:r>
          </a:p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C8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Chef de projet SI</a:t>
            </a:r>
          </a:p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C8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Data </a:t>
            </a:r>
            <a:r>
              <a:rPr kumimoji="0" lang="fr-FR" sz="900" u="none" strike="noStrike" kern="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engineer</a:t>
            </a:r>
            <a:endParaRPr kumimoji="0" lang="fr-FR" sz="90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ular Std Book Italic" panose="020B0604020101020102" pitchFamily="34" charset="77"/>
              <a:ea typeface="+mn-ea"/>
              <a:cs typeface="+mn-cs"/>
            </a:endParaRPr>
          </a:p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C8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Ingénieur IoT</a:t>
            </a:r>
            <a:b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</a:b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(Internet des objets)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57D6EDB-CDCA-4427-8814-A489797BAD67}"/>
              </a:ext>
            </a:extLst>
          </p:cNvPr>
          <p:cNvSpPr/>
          <p:nvPr/>
        </p:nvSpPr>
        <p:spPr>
          <a:xfrm>
            <a:off x="10481576" y="3117924"/>
            <a:ext cx="1056841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* Responsable de la sécurité des systèmes d’information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AFD5EA9-314C-4DC5-9D97-6DDBEB40F6BD}"/>
              </a:ext>
            </a:extLst>
          </p:cNvPr>
          <p:cNvSpPr/>
          <p:nvPr/>
        </p:nvSpPr>
        <p:spPr>
          <a:xfrm>
            <a:off x="586343" y="4165648"/>
            <a:ext cx="1324497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u="none" strike="noStrike" kern="0" cap="none" spc="0" normalizeH="0" baseline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Circular Std Bold" panose="020B0604020101020102" pitchFamily="34" charset="77"/>
                <a:ea typeface="+mn-ea"/>
                <a:cs typeface="Circular Std Black Italic" panose="020B0A04020101010102" pitchFamily="34" charset="0"/>
              </a:rPr>
              <a:t>MÉTIERS À ACCOMPAGNER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C3D92BD-271A-477E-AECF-32645212A136}"/>
              </a:ext>
            </a:extLst>
          </p:cNvPr>
          <p:cNvSpPr/>
          <p:nvPr/>
        </p:nvSpPr>
        <p:spPr>
          <a:xfrm>
            <a:off x="1925985" y="4135168"/>
            <a:ext cx="1188000" cy="83099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>
            <a:noAutofit/>
          </a:bodyPr>
          <a:lstStyle/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Chargé </a:t>
            </a:r>
            <a:b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</a:b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d’étude technique</a:t>
            </a:r>
            <a:b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</a:b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/actuarielle</a:t>
            </a:r>
          </a:p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Responsable marketing</a:t>
            </a:r>
            <a:b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</a:b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/Chef de Produit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97D84E3-DE6C-4CBD-9683-F1116A4F18F7}"/>
              </a:ext>
            </a:extLst>
          </p:cNvPr>
          <p:cNvSpPr/>
          <p:nvPr/>
        </p:nvSpPr>
        <p:spPr>
          <a:xfrm>
            <a:off x="3327867" y="4135168"/>
            <a:ext cx="1281235" cy="69249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>
            <a:noAutofit/>
          </a:bodyPr>
          <a:lstStyle/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Chargé d’étude technique/actuarielle</a:t>
            </a:r>
          </a:p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Responsable marketing</a:t>
            </a:r>
            <a:b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</a:b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/Chef de Produit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F8568A6-8CB1-4971-A2FF-7168E722486A}"/>
              </a:ext>
            </a:extLst>
          </p:cNvPr>
          <p:cNvSpPr/>
          <p:nvPr/>
        </p:nvSpPr>
        <p:spPr>
          <a:xfrm>
            <a:off x="4767848" y="4135168"/>
            <a:ext cx="1029747" cy="3998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>
            <a:noAutofit/>
          </a:bodyPr>
          <a:lstStyle/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100" b="1" u="none" strike="noStrike" kern="0" cap="none" spc="0" normalizeH="0" baseline="0" dirty="0">
                <a:ln>
                  <a:noFill/>
                </a:ln>
                <a:solidFill>
                  <a:srgbClr val="57BD7A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Gestionnaire </a:t>
            </a:r>
            <a:br>
              <a:rPr kumimoji="0" lang="fr-FR" sz="1100" b="1" u="none" strike="noStrike" kern="0" cap="none" spc="0" normalizeH="0" baseline="0" dirty="0">
                <a:ln>
                  <a:noFill/>
                </a:ln>
                <a:solidFill>
                  <a:srgbClr val="57BD7A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</a:br>
            <a:r>
              <a:rPr kumimoji="0" lang="fr-FR" sz="1100" b="1" u="none" strike="noStrike" kern="0" cap="none" spc="0" normalizeH="0" baseline="0" dirty="0">
                <a:ln>
                  <a:noFill/>
                </a:ln>
                <a:solidFill>
                  <a:srgbClr val="57BD7A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de sinistres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22BDB23-3EF2-4D69-9872-FB9606C9D218}"/>
              </a:ext>
            </a:extLst>
          </p:cNvPr>
          <p:cNvSpPr/>
          <p:nvPr/>
        </p:nvSpPr>
        <p:spPr>
          <a:xfrm>
            <a:off x="6207831" y="4135168"/>
            <a:ext cx="1279661" cy="5539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>
            <a:noAutofit/>
          </a:bodyPr>
          <a:lstStyle/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Chargés d’assistance</a:t>
            </a:r>
          </a:p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Technicien d’assistance</a:t>
            </a:r>
          </a:p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Planificateur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920B328-EB93-4DD6-BF87-17F6936A0316}"/>
              </a:ext>
            </a:extLst>
          </p:cNvPr>
          <p:cNvSpPr/>
          <p:nvPr/>
        </p:nvSpPr>
        <p:spPr>
          <a:xfrm>
            <a:off x="7647813" y="4135168"/>
            <a:ext cx="1130235" cy="4154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>
            <a:noAutofit/>
          </a:bodyPr>
          <a:lstStyle/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C8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Responsable </a:t>
            </a:r>
            <a:b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</a:b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conformité</a:t>
            </a:r>
          </a:p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C8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Actuaire financier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F5ACFDF-B1D2-462E-BF35-ECA2EEDE06D6}"/>
              </a:ext>
            </a:extLst>
          </p:cNvPr>
          <p:cNvSpPr/>
          <p:nvPr/>
        </p:nvSpPr>
        <p:spPr>
          <a:xfrm>
            <a:off x="9064692" y="4135168"/>
            <a:ext cx="1239911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>
            <a:noAutofit/>
          </a:bodyPr>
          <a:lstStyle/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C8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Responsable SI</a:t>
            </a:r>
          </a:p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C8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Administrateur BDD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DA71332-7EB9-4B72-B0A9-ABF67C69DEA9}"/>
              </a:ext>
            </a:extLst>
          </p:cNvPr>
          <p:cNvSpPr/>
          <p:nvPr/>
        </p:nvSpPr>
        <p:spPr>
          <a:xfrm>
            <a:off x="10481576" y="4135168"/>
            <a:ext cx="1056841" cy="4154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>
            <a:noAutofit/>
          </a:bodyPr>
          <a:lstStyle/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C8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Responsable d’agence</a:t>
            </a:r>
          </a:p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C8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Manager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F5DBF39-134D-460A-9DA1-05D4BCD39BDC}"/>
              </a:ext>
            </a:extLst>
          </p:cNvPr>
          <p:cNvSpPr/>
          <p:nvPr/>
        </p:nvSpPr>
        <p:spPr>
          <a:xfrm>
            <a:off x="586343" y="5294732"/>
            <a:ext cx="1190143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u="none" strike="noStrike" kern="0" cap="none" spc="0" normalizeH="0" baseline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Circular Std Bold" panose="020B0604020101020102" pitchFamily="34" charset="77"/>
                <a:ea typeface="+mn-ea"/>
                <a:cs typeface="Circular Std Black Italic" panose="020B0A04020101010102" pitchFamily="34" charset="0"/>
              </a:rPr>
              <a:t>MÉTIERS </a:t>
            </a:r>
            <a:br>
              <a:rPr kumimoji="0" lang="fr-FR" sz="1200" b="1" u="none" strike="noStrike" kern="0" cap="none" spc="0" normalizeH="0" baseline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Circular Std Bold" panose="020B0604020101020102" pitchFamily="34" charset="77"/>
                <a:ea typeface="+mn-ea"/>
                <a:cs typeface="Circular Std Black Italic" panose="020B0A04020101010102" pitchFamily="34" charset="0"/>
              </a:rPr>
            </a:br>
            <a:r>
              <a:rPr kumimoji="0" lang="fr-FR" sz="1200" b="1" u="none" strike="noStrike" kern="0" cap="none" spc="0" normalizeH="0" baseline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Circular Std Bold" panose="020B0604020101020102" pitchFamily="34" charset="77"/>
                <a:ea typeface="+mn-ea"/>
                <a:cs typeface="Circular Std Black Italic" panose="020B0A04020101010102" pitchFamily="34" charset="0"/>
              </a:rPr>
              <a:t>FRAGILISÉS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AA558E4-F66F-4B1F-96C7-097190D13FAC}"/>
              </a:ext>
            </a:extLst>
          </p:cNvPr>
          <p:cNvSpPr/>
          <p:nvPr/>
        </p:nvSpPr>
        <p:spPr>
          <a:xfrm>
            <a:off x="3327867" y="5264252"/>
            <a:ext cx="1281235" cy="2769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>
            <a:noAutofit/>
          </a:bodyPr>
          <a:lstStyle/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Assistance commerciale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6577B365-2A36-4721-AE76-2D0696A1FB73}"/>
              </a:ext>
            </a:extLst>
          </p:cNvPr>
          <p:cNvSpPr/>
          <p:nvPr/>
        </p:nvSpPr>
        <p:spPr>
          <a:xfrm>
            <a:off x="4767849" y="5264252"/>
            <a:ext cx="1281234" cy="83099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>
            <a:noAutofit/>
          </a:bodyPr>
          <a:lstStyle/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100" b="1" u="none" strike="noStrike" kern="0" cap="none" spc="0" normalizeH="0" baseline="0" dirty="0">
                <a:ln>
                  <a:noFill/>
                </a:ln>
                <a:solidFill>
                  <a:srgbClr val="57BD7A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Gestionnaire </a:t>
            </a:r>
            <a:br>
              <a:rPr kumimoji="0" lang="fr-FR" sz="1100" b="1" u="none" strike="noStrike" kern="0" cap="none" spc="0" normalizeH="0" baseline="0" dirty="0">
                <a:ln>
                  <a:noFill/>
                </a:ln>
                <a:solidFill>
                  <a:srgbClr val="57BD7A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</a:br>
            <a:r>
              <a:rPr kumimoji="0" lang="fr-FR" sz="1100" b="1" u="none" strike="noStrike" kern="0" cap="none" spc="0" normalizeH="0" baseline="0" dirty="0">
                <a:ln>
                  <a:noFill/>
                </a:ln>
                <a:solidFill>
                  <a:srgbClr val="57BD7A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de contrats </a:t>
            </a: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(rédacteur/</a:t>
            </a:r>
            <a:b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</a:b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production/dossier d’assistance</a:t>
            </a:r>
            <a:b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</a:b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/en assurance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512070F-D0BD-4D5A-A052-4309D9A7B75E}"/>
              </a:ext>
            </a:extLst>
          </p:cNvPr>
          <p:cNvSpPr/>
          <p:nvPr/>
        </p:nvSpPr>
        <p:spPr>
          <a:xfrm>
            <a:off x="6207830" y="5264252"/>
            <a:ext cx="1258123" cy="5539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>
            <a:noAutofit/>
          </a:bodyPr>
          <a:lstStyle/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Assistant de régulation</a:t>
            </a:r>
          </a:p>
          <a:p>
            <a:pPr marL="172800" marR="0" lvl="0" indent="-1728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46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90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+mn-cs"/>
              </a:rPr>
              <a:t>Gestionnaire de factures prestataires</a:t>
            </a:r>
          </a:p>
        </p:txBody>
      </p:sp>
      <p:sp>
        <p:nvSpPr>
          <p:cNvPr id="89" name="Rectangle: Rounded Corners 63">
            <a:extLst>
              <a:ext uri="{FF2B5EF4-FFF2-40B4-BE49-F238E27FC236}">
                <a16:creationId xmlns:a16="http://schemas.microsoft.com/office/drawing/2014/main" id="{67366290-F7BD-418D-BBB4-89EE50D6CD91}"/>
              </a:ext>
            </a:extLst>
          </p:cNvPr>
          <p:cNvSpPr>
            <a:spLocks/>
          </p:cNvSpPr>
          <p:nvPr/>
        </p:nvSpPr>
        <p:spPr>
          <a:xfrm>
            <a:off x="1897094" y="2056226"/>
            <a:ext cx="1253730" cy="705108"/>
          </a:xfrm>
          <a:prstGeom prst="rect">
            <a:avLst/>
          </a:prstGeom>
          <a:solidFill>
            <a:srgbClr val="19462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Circular Std Black Italic" panose="020B0A04020101010102" pitchFamily="34" charset="0"/>
              </a:rPr>
              <a:t>Conception de l’offre</a:t>
            </a:r>
          </a:p>
        </p:txBody>
      </p:sp>
      <p:sp>
        <p:nvSpPr>
          <p:cNvPr id="92" name="Rectangle: Rounded Corners 68">
            <a:extLst>
              <a:ext uri="{FF2B5EF4-FFF2-40B4-BE49-F238E27FC236}">
                <a16:creationId xmlns:a16="http://schemas.microsoft.com/office/drawing/2014/main" id="{F7980E7D-4D46-4303-BFBE-6254BB73F48C}"/>
              </a:ext>
            </a:extLst>
          </p:cNvPr>
          <p:cNvSpPr>
            <a:spLocks/>
          </p:cNvSpPr>
          <p:nvPr/>
        </p:nvSpPr>
        <p:spPr>
          <a:xfrm>
            <a:off x="3337076" y="2056226"/>
            <a:ext cx="1253730" cy="705108"/>
          </a:xfrm>
          <a:prstGeom prst="rect">
            <a:avLst/>
          </a:prstGeom>
          <a:solidFill>
            <a:srgbClr val="19462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kern="0" dirty="0">
                <a:solidFill>
                  <a:prstClr val="white"/>
                </a:solidFill>
                <a:latin typeface="Circular Std Book Italic" panose="020B0604020101020102" pitchFamily="34" charset="77"/>
              </a:rPr>
              <a:t>Distribution et dev commercial</a:t>
            </a:r>
          </a:p>
        </p:txBody>
      </p:sp>
      <p:sp>
        <p:nvSpPr>
          <p:cNvPr id="95" name="Rectangle: Rounded Corners 65">
            <a:extLst>
              <a:ext uri="{FF2B5EF4-FFF2-40B4-BE49-F238E27FC236}">
                <a16:creationId xmlns:a16="http://schemas.microsoft.com/office/drawing/2014/main" id="{C613A1F7-10D0-4003-B50F-371EE6DB7526}"/>
              </a:ext>
            </a:extLst>
          </p:cNvPr>
          <p:cNvSpPr>
            <a:spLocks/>
          </p:cNvSpPr>
          <p:nvPr/>
        </p:nvSpPr>
        <p:spPr>
          <a:xfrm>
            <a:off x="4777058" y="2056226"/>
            <a:ext cx="1253730" cy="705108"/>
          </a:xfrm>
          <a:prstGeom prst="rect">
            <a:avLst/>
          </a:prstGeom>
          <a:solidFill>
            <a:srgbClr val="19462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100" kern="0" dirty="0">
                <a:solidFill>
                  <a:prstClr val="white"/>
                </a:solidFill>
                <a:latin typeface="Circular Std Book Italic" panose="020B0604020101020102" pitchFamily="34" charset="77"/>
              </a:rPr>
              <a:t>Gestion de contrats</a:t>
            </a:r>
          </a:p>
        </p:txBody>
      </p:sp>
      <p:sp>
        <p:nvSpPr>
          <p:cNvPr id="98" name="Rectangle: Rounded Corners 64">
            <a:extLst>
              <a:ext uri="{FF2B5EF4-FFF2-40B4-BE49-F238E27FC236}">
                <a16:creationId xmlns:a16="http://schemas.microsoft.com/office/drawing/2014/main" id="{45CD6BE6-5902-48BC-B4AA-46DE2DD834BF}"/>
              </a:ext>
            </a:extLst>
          </p:cNvPr>
          <p:cNvSpPr>
            <a:spLocks/>
          </p:cNvSpPr>
          <p:nvPr/>
        </p:nvSpPr>
        <p:spPr>
          <a:xfrm>
            <a:off x="6217040" y="2056226"/>
            <a:ext cx="1253730" cy="705108"/>
          </a:xfrm>
          <a:prstGeom prst="rect">
            <a:avLst/>
          </a:prstGeom>
          <a:solidFill>
            <a:srgbClr val="19462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100" kern="0" dirty="0">
                <a:solidFill>
                  <a:prstClr val="white"/>
                </a:solidFill>
                <a:latin typeface="Circular Std Book Italic" panose="020B0604020101020102" pitchFamily="34" charset="77"/>
              </a:rPr>
              <a:t>Opérations d’assistance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B12E9D4-4939-48AE-8AAE-E7DE00DB1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3326" y="2358156"/>
            <a:ext cx="101248" cy="101248"/>
          </a:xfrm>
          <a:prstGeom prst="rect">
            <a:avLst/>
          </a:prstGeom>
        </p:spPr>
      </p:pic>
      <p:pic>
        <p:nvPicPr>
          <p:cNvPr id="131" name="Graphic 130">
            <a:extLst>
              <a:ext uri="{FF2B5EF4-FFF2-40B4-BE49-F238E27FC236}">
                <a16:creationId xmlns:a16="http://schemas.microsoft.com/office/drawing/2014/main" id="{47E68A59-82C2-4A89-9697-925CCAEC9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33308" y="2358156"/>
            <a:ext cx="101248" cy="101248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A231888D-B520-4FC9-B276-1467DA370B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73290" y="2358156"/>
            <a:ext cx="101248" cy="101248"/>
          </a:xfrm>
          <a:prstGeom prst="rect">
            <a:avLst/>
          </a:prstGeom>
        </p:spPr>
      </p:pic>
      <p:cxnSp>
        <p:nvCxnSpPr>
          <p:cNvPr id="133" name="Straight Connector 38">
            <a:extLst>
              <a:ext uri="{FF2B5EF4-FFF2-40B4-BE49-F238E27FC236}">
                <a16:creationId xmlns:a16="http://schemas.microsoft.com/office/drawing/2014/main" id="{18FCB2E8-738C-4407-8C0B-414930994FBD}"/>
              </a:ext>
            </a:extLst>
          </p:cNvPr>
          <p:cNvCxnSpPr>
            <a:cxnSpLocks/>
          </p:cNvCxnSpPr>
          <p:nvPr/>
        </p:nvCxnSpPr>
        <p:spPr>
          <a:xfrm rot="5400000">
            <a:off x="1571750" y="4575269"/>
            <a:ext cx="3344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38">
            <a:extLst>
              <a:ext uri="{FF2B5EF4-FFF2-40B4-BE49-F238E27FC236}">
                <a16:creationId xmlns:a16="http://schemas.microsoft.com/office/drawing/2014/main" id="{F560680B-9460-4C71-99F3-438A002BA57E}"/>
              </a:ext>
            </a:extLst>
          </p:cNvPr>
          <p:cNvCxnSpPr>
            <a:cxnSpLocks/>
          </p:cNvCxnSpPr>
          <p:nvPr/>
        </p:nvCxnSpPr>
        <p:spPr>
          <a:xfrm rot="5400000">
            <a:off x="3011732" y="4575269"/>
            <a:ext cx="3344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38">
            <a:extLst>
              <a:ext uri="{FF2B5EF4-FFF2-40B4-BE49-F238E27FC236}">
                <a16:creationId xmlns:a16="http://schemas.microsoft.com/office/drawing/2014/main" id="{C799B2A9-C282-4103-B301-1F4416A7B52E}"/>
              </a:ext>
            </a:extLst>
          </p:cNvPr>
          <p:cNvCxnSpPr>
            <a:cxnSpLocks/>
          </p:cNvCxnSpPr>
          <p:nvPr/>
        </p:nvCxnSpPr>
        <p:spPr>
          <a:xfrm rot="5400000">
            <a:off x="4451714" y="4575269"/>
            <a:ext cx="3344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38">
            <a:extLst>
              <a:ext uri="{FF2B5EF4-FFF2-40B4-BE49-F238E27FC236}">
                <a16:creationId xmlns:a16="http://schemas.microsoft.com/office/drawing/2014/main" id="{EF3F8D4B-88FE-42DF-A42D-B49537EFBBA1}"/>
              </a:ext>
            </a:extLst>
          </p:cNvPr>
          <p:cNvCxnSpPr>
            <a:cxnSpLocks/>
          </p:cNvCxnSpPr>
          <p:nvPr/>
        </p:nvCxnSpPr>
        <p:spPr>
          <a:xfrm rot="5400000">
            <a:off x="5891696" y="4575269"/>
            <a:ext cx="3344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38">
            <a:extLst>
              <a:ext uri="{FF2B5EF4-FFF2-40B4-BE49-F238E27FC236}">
                <a16:creationId xmlns:a16="http://schemas.microsoft.com/office/drawing/2014/main" id="{9A72776F-C1EC-4BB8-8F70-496446731B6C}"/>
              </a:ext>
            </a:extLst>
          </p:cNvPr>
          <p:cNvCxnSpPr>
            <a:cxnSpLocks/>
          </p:cNvCxnSpPr>
          <p:nvPr/>
        </p:nvCxnSpPr>
        <p:spPr>
          <a:xfrm rot="5400000">
            <a:off x="7308575" y="4575269"/>
            <a:ext cx="3344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38">
            <a:extLst>
              <a:ext uri="{FF2B5EF4-FFF2-40B4-BE49-F238E27FC236}">
                <a16:creationId xmlns:a16="http://schemas.microsoft.com/office/drawing/2014/main" id="{4E81A8D6-F258-4BB7-9567-9A1E4F153809}"/>
              </a:ext>
            </a:extLst>
          </p:cNvPr>
          <p:cNvCxnSpPr>
            <a:cxnSpLocks/>
          </p:cNvCxnSpPr>
          <p:nvPr/>
        </p:nvCxnSpPr>
        <p:spPr>
          <a:xfrm rot="5400000">
            <a:off x="8725454" y="4575269"/>
            <a:ext cx="3344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D5C143A-20D8-3AEA-D5E0-96B9A877A67B}"/>
              </a:ext>
            </a:extLst>
          </p:cNvPr>
          <p:cNvSpPr txBox="1"/>
          <p:nvPr/>
        </p:nvSpPr>
        <p:spPr>
          <a:xfrm>
            <a:off x="443366" y="382568"/>
            <a:ext cx="9107958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Impact de l’IA sur les métiers de l’Assurance</a:t>
            </a:r>
          </a:p>
        </p:txBody>
      </p:sp>
      <p:sp>
        <p:nvSpPr>
          <p:cNvPr id="141" name="Graphic 10">
            <a:extLst>
              <a:ext uri="{FF2B5EF4-FFF2-40B4-BE49-F238E27FC236}">
                <a16:creationId xmlns:a16="http://schemas.microsoft.com/office/drawing/2014/main" id="{FAFC3DA9-981C-40DB-B5A9-B8A7B151BFCD}"/>
              </a:ext>
            </a:extLst>
          </p:cNvPr>
          <p:cNvSpPr/>
          <p:nvPr/>
        </p:nvSpPr>
        <p:spPr>
          <a:xfrm>
            <a:off x="9026066" y="918538"/>
            <a:ext cx="1371588" cy="789593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6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cxnSp>
        <p:nvCxnSpPr>
          <p:cNvPr id="49" name="Straight Connector 38">
            <a:extLst>
              <a:ext uri="{FF2B5EF4-FFF2-40B4-BE49-F238E27FC236}">
                <a16:creationId xmlns:a16="http://schemas.microsoft.com/office/drawing/2014/main" id="{C228E169-9545-4226-8438-D25991A24092}"/>
              </a:ext>
            </a:extLst>
          </p:cNvPr>
          <p:cNvCxnSpPr>
            <a:cxnSpLocks/>
          </p:cNvCxnSpPr>
          <p:nvPr/>
        </p:nvCxnSpPr>
        <p:spPr>
          <a:xfrm>
            <a:off x="1887885" y="1825125"/>
            <a:ext cx="5592094" cy="0"/>
          </a:xfrm>
          <a:prstGeom prst="line">
            <a:avLst/>
          </a:prstGeom>
          <a:ln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40">
            <a:extLst>
              <a:ext uri="{FF2B5EF4-FFF2-40B4-BE49-F238E27FC236}">
                <a16:creationId xmlns:a16="http://schemas.microsoft.com/office/drawing/2014/main" id="{D5CC9763-4BCC-4553-9CF6-1F2DAEEAC469}"/>
              </a:ext>
            </a:extLst>
          </p:cNvPr>
          <p:cNvCxnSpPr>
            <a:cxnSpLocks/>
          </p:cNvCxnSpPr>
          <p:nvPr/>
        </p:nvCxnSpPr>
        <p:spPr>
          <a:xfrm flipV="1">
            <a:off x="7658173" y="1817381"/>
            <a:ext cx="4072448" cy="15489"/>
          </a:xfrm>
          <a:prstGeom prst="line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B82D4B4C-0572-49B4-80C9-9E22601BFD65}"/>
              </a:ext>
            </a:extLst>
          </p:cNvPr>
          <p:cNvSpPr/>
          <p:nvPr/>
        </p:nvSpPr>
        <p:spPr>
          <a:xfrm>
            <a:off x="8954120" y="1732792"/>
            <a:ext cx="1443534" cy="18466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u="none" strike="noStrike" kern="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ircular Std Bold" panose="020B0604020101020102" pitchFamily="34" charset="77"/>
                <a:ea typeface="+mn-ea"/>
                <a:cs typeface="Circular Std Black Italic" panose="020B0A04020101010102" pitchFamily="34" charset="0"/>
              </a:rPr>
              <a:t>TRANSVERSE</a:t>
            </a:r>
          </a:p>
        </p:txBody>
      </p:sp>
      <p:pic>
        <p:nvPicPr>
          <p:cNvPr id="118" name="Graphic 101">
            <a:extLst>
              <a:ext uri="{FF2B5EF4-FFF2-40B4-BE49-F238E27FC236}">
                <a16:creationId xmlns:a16="http://schemas.microsoft.com/office/drawing/2014/main" id="{D5393096-4433-4EC9-B875-B77A669F5403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353135" y="1061974"/>
            <a:ext cx="600480" cy="589360"/>
          </a:xfrm>
          <a:prstGeom prst="rect">
            <a:avLst/>
          </a:prstGeom>
        </p:spPr>
      </p:pic>
      <p:pic>
        <p:nvPicPr>
          <p:cNvPr id="119" name="Graphic 102">
            <a:extLst>
              <a:ext uri="{FF2B5EF4-FFF2-40B4-BE49-F238E27FC236}">
                <a16:creationId xmlns:a16="http://schemas.microsoft.com/office/drawing/2014/main" id="{D8238296-AFE3-4006-9F09-873E6C0893E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421910" y="1080331"/>
            <a:ext cx="552646" cy="552646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7DDB8FFB-40A9-4977-9360-DBFE0966F09F}"/>
              </a:ext>
            </a:extLst>
          </p:cNvPr>
          <p:cNvSpPr/>
          <p:nvPr/>
        </p:nvSpPr>
        <p:spPr>
          <a:xfrm>
            <a:off x="3464462" y="1732792"/>
            <a:ext cx="2333134" cy="18466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u="none" strike="noStrike" kern="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Bold" panose="020B0604020101020102" pitchFamily="34" charset="77"/>
                <a:ea typeface="+mn-ea"/>
                <a:cs typeface="Circular Std Black Italic" panose="020B0A04020101010102" pitchFamily="34" charset="0"/>
              </a:rPr>
              <a:t>CYCLE DE VIE DU CONTRAT</a:t>
            </a: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71E2D6A5-6FE1-44D8-A73A-697DE84DF75E}"/>
              </a:ext>
            </a:extLst>
          </p:cNvPr>
          <p:cNvSpPr txBox="1"/>
          <p:nvPr/>
        </p:nvSpPr>
        <p:spPr>
          <a:xfrm>
            <a:off x="443365" y="6511964"/>
            <a:ext cx="4828723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Étude interbranches — Opportunités et évolutions des métiers de l’assurance – 2022</a:t>
            </a:r>
          </a:p>
        </p:txBody>
      </p:sp>
    </p:spTree>
    <p:extLst>
      <p:ext uri="{BB962C8B-B14F-4D97-AF65-F5344CB8AC3E}">
        <p14:creationId xmlns:p14="http://schemas.microsoft.com/office/powerpoint/2010/main" val="63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5A7211-C1A0-4046-AF89-73434BD84EA4}"/>
              </a:ext>
            </a:extLst>
          </p:cNvPr>
          <p:cNvSpPr/>
          <p:nvPr/>
        </p:nvSpPr>
        <p:spPr>
          <a:xfrm>
            <a:off x="910296" y="6113060"/>
            <a:ext cx="10801290" cy="3218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A62A8CA-D48D-8D58-3EB3-79DABFD58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098" t="-1" r="8" b="-1"/>
          <a:stretch/>
        </p:blipFill>
        <p:spPr>
          <a:xfrm rot="16200000" flipH="1">
            <a:off x="5455920" y="-5455917"/>
            <a:ext cx="1280162" cy="12192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10C4254-E8C3-7955-BAE7-3A336AB261A0}"/>
              </a:ext>
            </a:extLst>
          </p:cNvPr>
          <p:cNvGrpSpPr/>
          <p:nvPr/>
        </p:nvGrpSpPr>
        <p:grpSpPr>
          <a:xfrm>
            <a:off x="0" y="333549"/>
            <a:ext cx="7953829" cy="483928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8" name="Graphic 10">
              <a:extLst>
                <a:ext uri="{FF2B5EF4-FFF2-40B4-BE49-F238E27FC236}">
                  <a16:creationId xmlns:a16="http://schemas.microsoft.com/office/drawing/2014/main" id="{19A0B426-EE89-072C-7909-E88F509B76E6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9" name="Graphic 10">
              <a:extLst>
                <a:ext uri="{FF2B5EF4-FFF2-40B4-BE49-F238E27FC236}">
                  <a16:creationId xmlns:a16="http://schemas.microsoft.com/office/drawing/2014/main" id="{27E5E22F-1DDD-A419-2B5E-28B147059BD7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2431270-A6B8-5F16-67CF-DE68D5F9B5B1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66C41-44F8-03AA-5EEE-4A63924D440A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54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8DC46B5-CB9B-348B-EF40-DCD0FE895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5C143A-20D8-3AEA-D5E0-96B9A877A67B}"/>
              </a:ext>
            </a:extLst>
          </p:cNvPr>
          <p:cNvSpPr txBox="1"/>
          <p:nvPr/>
        </p:nvSpPr>
        <p:spPr>
          <a:xfrm>
            <a:off x="443366" y="382568"/>
            <a:ext cx="9107958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Exemples de passerelles dans le domaine commercial </a:t>
            </a:r>
          </a:p>
        </p:txBody>
      </p:sp>
      <p:sp>
        <p:nvSpPr>
          <p:cNvPr id="141" name="Graphic 10">
            <a:extLst>
              <a:ext uri="{FF2B5EF4-FFF2-40B4-BE49-F238E27FC236}">
                <a16:creationId xmlns:a16="http://schemas.microsoft.com/office/drawing/2014/main" id="{FAFC3DA9-981C-40DB-B5A9-B8A7B151BFCD}"/>
              </a:ext>
            </a:extLst>
          </p:cNvPr>
          <p:cNvSpPr/>
          <p:nvPr/>
        </p:nvSpPr>
        <p:spPr>
          <a:xfrm>
            <a:off x="9492997" y="840716"/>
            <a:ext cx="1371588" cy="789593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6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56" name="TextBox 20">
            <a:extLst>
              <a:ext uri="{FF2B5EF4-FFF2-40B4-BE49-F238E27FC236}">
                <a16:creationId xmlns:a16="http://schemas.microsoft.com/office/drawing/2014/main" id="{085352E0-17D4-43B6-B3CA-4C159BDE1CB4}"/>
              </a:ext>
            </a:extLst>
          </p:cNvPr>
          <p:cNvSpPr txBox="1"/>
          <p:nvPr/>
        </p:nvSpPr>
        <p:spPr>
          <a:xfrm>
            <a:off x="443365" y="6511964"/>
            <a:ext cx="4828723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Étude interbranches — Opportunités et évolutions des métiers de l’assurance – 2022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D22FCF-36F8-440A-BAA3-AC7148A8A9AE}"/>
              </a:ext>
            </a:extLst>
          </p:cNvPr>
          <p:cNvSpPr/>
          <p:nvPr/>
        </p:nvSpPr>
        <p:spPr>
          <a:xfrm>
            <a:off x="910296" y="1939453"/>
            <a:ext cx="2277113" cy="3926317"/>
          </a:xfrm>
          <a:prstGeom prst="rect">
            <a:avLst/>
          </a:prstGeom>
          <a:solidFill>
            <a:schemeClr val="accent2"/>
          </a:solidFill>
          <a:ln>
            <a:solidFill>
              <a:srgbClr val="57BD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58" name="TextBox 9">
            <a:extLst>
              <a:ext uri="{FF2B5EF4-FFF2-40B4-BE49-F238E27FC236}">
                <a16:creationId xmlns:a16="http://schemas.microsoft.com/office/drawing/2014/main" id="{99201562-F1BC-4F6A-BF27-9E4784C88964}"/>
              </a:ext>
            </a:extLst>
          </p:cNvPr>
          <p:cNvSpPr txBox="1"/>
          <p:nvPr/>
        </p:nvSpPr>
        <p:spPr>
          <a:xfrm>
            <a:off x="1023513" y="2064263"/>
            <a:ext cx="1956571" cy="6535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Identification du métier A (d’origine)</a:t>
            </a:r>
          </a:p>
        </p:txBody>
      </p:sp>
      <p:sp>
        <p:nvSpPr>
          <p:cNvPr id="60" name="TextBox 11">
            <a:extLst>
              <a:ext uri="{FF2B5EF4-FFF2-40B4-BE49-F238E27FC236}">
                <a16:creationId xmlns:a16="http://schemas.microsoft.com/office/drawing/2014/main" id="{64132AB7-49CF-423C-81E3-0159F7983394}"/>
              </a:ext>
            </a:extLst>
          </p:cNvPr>
          <p:cNvSpPr txBox="1"/>
          <p:nvPr/>
        </p:nvSpPr>
        <p:spPr>
          <a:xfrm>
            <a:off x="1092695" y="2833964"/>
            <a:ext cx="1956571" cy="58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Métiers qui pourraient se trouver fragilisés</a:t>
            </a:r>
          </a:p>
        </p:txBody>
      </p:sp>
      <p:cxnSp>
        <p:nvCxnSpPr>
          <p:cNvPr id="90" name="Connector: Elbow 77">
            <a:extLst>
              <a:ext uri="{FF2B5EF4-FFF2-40B4-BE49-F238E27FC236}">
                <a16:creationId xmlns:a16="http://schemas.microsoft.com/office/drawing/2014/main" id="{FC05EB1C-0753-415A-84A7-AB7134E059CC}"/>
              </a:ext>
            </a:extLst>
          </p:cNvPr>
          <p:cNvCxnSpPr>
            <a:cxnSpLocks/>
          </p:cNvCxnSpPr>
          <p:nvPr/>
        </p:nvCxnSpPr>
        <p:spPr>
          <a:xfrm flipV="1">
            <a:off x="3163867" y="3623762"/>
            <a:ext cx="438888" cy="848621"/>
          </a:xfrm>
          <a:prstGeom prst="bentConnector3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or: Elbow 83">
            <a:extLst>
              <a:ext uri="{FF2B5EF4-FFF2-40B4-BE49-F238E27FC236}">
                <a16:creationId xmlns:a16="http://schemas.microsoft.com/office/drawing/2014/main" id="{BC2A60CE-9764-4431-B9DD-AF895A3C31FD}"/>
              </a:ext>
            </a:extLst>
          </p:cNvPr>
          <p:cNvCxnSpPr>
            <a:cxnSpLocks/>
          </p:cNvCxnSpPr>
          <p:nvPr/>
        </p:nvCxnSpPr>
        <p:spPr>
          <a:xfrm>
            <a:off x="3163867" y="4472384"/>
            <a:ext cx="438888" cy="752646"/>
          </a:xfrm>
          <a:prstGeom prst="bentConnector3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11">
            <a:extLst>
              <a:ext uri="{FF2B5EF4-FFF2-40B4-BE49-F238E27FC236}">
                <a16:creationId xmlns:a16="http://schemas.microsoft.com/office/drawing/2014/main" id="{A6F6DF6A-A446-4320-A9B6-CCBEC470169E}"/>
              </a:ext>
            </a:extLst>
          </p:cNvPr>
          <p:cNvSpPr txBox="1"/>
          <p:nvPr/>
        </p:nvSpPr>
        <p:spPr>
          <a:xfrm>
            <a:off x="1092694" y="4398605"/>
            <a:ext cx="1956571" cy="7884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solidFill>
                  <a:srgbClr val="FF0066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Animateur technico-commercial</a:t>
            </a:r>
          </a:p>
          <a:p>
            <a:pPr>
              <a:spcAft>
                <a:spcPts val="600"/>
              </a:spcAft>
            </a:pPr>
            <a:r>
              <a:rPr lang="fr-FR" sz="1400" dirty="0">
                <a:solidFill>
                  <a:srgbClr val="0070C0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Assistant commercial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E0A8114-172D-4C87-A8DE-165C9F4A7ABF}"/>
              </a:ext>
            </a:extLst>
          </p:cNvPr>
          <p:cNvSpPr/>
          <p:nvPr/>
        </p:nvSpPr>
        <p:spPr>
          <a:xfrm>
            <a:off x="3674917" y="1939453"/>
            <a:ext cx="2277113" cy="3926317"/>
          </a:xfrm>
          <a:prstGeom prst="rect">
            <a:avLst/>
          </a:prstGeom>
          <a:solidFill>
            <a:schemeClr val="accent2"/>
          </a:solidFill>
          <a:ln>
            <a:solidFill>
              <a:srgbClr val="57BD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100" name="TextBox 9">
            <a:extLst>
              <a:ext uri="{FF2B5EF4-FFF2-40B4-BE49-F238E27FC236}">
                <a16:creationId xmlns:a16="http://schemas.microsoft.com/office/drawing/2014/main" id="{84C1DDEA-CB38-4F03-A1B2-2B208415C751}"/>
              </a:ext>
            </a:extLst>
          </p:cNvPr>
          <p:cNvSpPr txBox="1"/>
          <p:nvPr/>
        </p:nvSpPr>
        <p:spPr>
          <a:xfrm>
            <a:off x="3788134" y="2064263"/>
            <a:ext cx="1956571" cy="6535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Analyse des proximités et identification du métier B (cible)</a:t>
            </a:r>
          </a:p>
        </p:txBody>
      </p:sp>
      <p:sp>
        <p:nvSpPr>
          <p:cNvPr id="101" name="TextBox 11">
            <a:extLst>
              <a:ext uri="{FF2B5EF4-FFF2-40B4-BE49-F238E27FC236}">
                <a16:creationId xmlns:a16="http://schemas.microsoft.com/office/drawing/2014/main" id="{DD606176-82F7-45C8-8436-31D69BE05327}"/>
              </a:ext>
            </a:extLst>
          </p:cNvPr>
          <p:cNvSpPr txBox="1"/>
          <p:nvPr/>
        </p:nvSpPr>
        <p:spPr>
          <a:xfrm>
            <a:off x="3857316" y="2833964"/>
            <a:ext cx="1956571" cy="58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Chargé de clientèle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FF00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Chargé de développement commercial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9900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Commercial client d’entreprises</a:t>
            </a:r>
          </a:p>
        </p:txBody>
      </p:sp>
      <p:cxnSp>
        <p:nvCxnSpPr>
          <p:cNvPr id="102" name="Connector: Elbow 77">
            <a:extLst>
              <a:ext uri="{FF2B5EF4-FFF2-40B4-BE49-F238E27FC236}">
                <a16:creationId xmlns:a16="http://schemas.microsoft.com/office/drawing/2014/main" id="{5E95040F-36C8-4F0F-8A0F-147C40C6798D}"/>
              </a:ext>
            </a:extLst>
          </p:cNvPr>
          <p:cNvCxnSpPr>
            <a:cxnSpLocks/>
          </p:cNvCxnSpPr>
          <p:nvPr/>
        </p:nvCxnSpPr>
        <p:spPr>
          <a:xfrm rot="16200000" flipV="1">
            <a:off x="1548208" y="3803419"/>
            <a:ext cx="701113" cy="2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1">
            <a:extLst>
              <a:ext uri="{FF2B5EF4-FFF2-40B4-BE49-F238E27FC236}">
                <a16:creationId xmlns:a16="http://schemas.microsoft.com/office/drawing/2014/main" id="{B7018F91-4BF8-4894-BBCF-EBCE9F131FA6}"/>
              </a:ext>
            </a:extLst>
          </p:cNvPr>
          <p:cNvSpPr txBox="1"/>
          <p:nvPr/>
        </p:nvSpPr>
        <p:spPr>
          <a:xfrm>
            <a:off x="3876213" y="5037809"/>
            <a:ext cx="1956571" cy="58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Chargé d’études marketing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0CBBFD1-3D63-4B93-9AC7-A7C77B636210}"/>
              </a:ext>
            </a:extLst>
          </p:cNvPr>
          <p:cNvSpPr/>
          <p:nvPr/>
        </p:nvSpPr>
        <p:spPr>
          <a:xfrm>
            <a:off x="6554695" y="1939453"/>
            <a:ext cx="2277113" cy="3926317"/>
          </a:xfrm>
          <a:prstGeom prst="rect">
            <a:avLst/>
          </a:prstGeom>
          <a:solidFill>
            <a:schemeClr val="accent2"/>
          </a:solidFill>
          <a:ln>
            <a:solidFill>
              <a:srgbClr val="57BD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106" name="TextBox 9">
            <a:extLst>
              <a:ext uri="{FF2B5EF4-FFF2-40B4-BE49-F238E27FC236}">
                <a16:creationId xmlns:a16="http://schemas.microsoft.com/office/drawing/2014/main" id="{986ED928-8CF3-4BB5-B361-BC3FD4F42AFB}"/>
              </a:ext>
            </a:extLst>
          </p:cNvPr>
          <p:cNvSpPr txBox="1"/>
          <p:nvPr/>
        </p:nvSpPr>
        <p:spPr>
          <a:xfrm>
            <a:off x="6667912" y="2064263"/>
            <a:ext cx="1956571" cy="6535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Evaluation des besoins en compétences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7EC1CAE-680F-4F39-9708-4596132A87EA}"/>
              </a:ext>
            </a:extLst>
          </p:cNvPr>
          <p:cNvSpPr/>
          <p:nvPr/>
        </p:nvSpPr>
        <p:spPr>
          <a:xfrm>
            <a:off x="9434473" y="1946175"/>
            <a:ext cx="2277113" cy="3926317"/>
          </a:xfrm>
          <a:prstGeom prst="rect">
            <a:avLst/>
          </a:prstGeom>
          <a:solidFill>
            <a:schemeClr val="accent2"/>
          </a:solidFill>
          <a:ln>
            <a:solidFill>
              <a:srgbClr val="57BD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117" name="TextBox 9">
            <a:extLst>
              <a:ext uri="{FF2B5EF4-FFF2-40B4-BE49-F238E27FC236}">
                <a16:creationId xmlns:a16="http://schemas.microsoft.com/office/drawing/2014/main" id="{8E02D0C7-6942-49DC-9BF6-759D40626099}"/>
              </a:ext>
            </a:extLst>
          </p:cNvPr>
          <p:cNvSpPr txBox="1"/>
          <p:nvPr/>
        </p:nvSpPr>
        <p:spPr>
          <a:xfrm>
            <a:off x="9547690" y="2070985"/>
            <a:ext cx="1956571" cy="6535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Identification des certifications correspondantes</a:t>
            </a:r>
          </a:p>
        </p:txBody>
      </p:sp>
      <p:sp>
        <p:nvSpPr>
          <p:cNvPr id="120" name="TextBox 11">
            <a:extLst>
              <a:ext uri="{FF2B5EF4-FFF2-40B4-BE49-F238E27FC236}">
                <a16:creationId xmlns:a16="http://schemas.microsoft.com/office/drawing/2014/main" id="{407040A0-DA78-4B3E-A8F3-743C40F4DF82}"/>
              </a:ext>
            </a:extLst>
          </p:cNvPr>
          <p:cNvSpPr txBox="1"/>
          <p:nvPr/>
        </p:nvSpPr>
        <p:spPr>
          <a:xfrm>
            <a:off x="9956718" y="2878780"/>
            <a:ext cx="1956571" cy="58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Pas ou peu de certifications nécessaires</a:t>
            </a:r>
          </a:p>
        </p:txBody>
      </p:sp>
      <p:sp>
        <p:nvSpPr>
          <p:cNvPr id="125" name="TextBox 11">
            <a:extLst>
              <a:ext uri="{FF2B5EF4-FFF2-40B4-BE49-F238E27FC236}">
                <a16:creationId xmlns:a16="http://schemas.microsoft.com/office/drawing/2014/main" id="{A77B5C69-989F-4278-B200-6F06F36DC600}"/>
              </a:ext>
            </a:extLst>
          </p:cNvPr>
          <p:cNvSpPr txBox="1"/>
          <p:nvPr/>
        </p:nvSpPr>
        <p:spPr>
          <a:xfrm>
            <a:off x="9916074" y="4604197"/>
            <a:ext cx="1956571" cy="58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Cette passerelle nécessite une certification en marketing digital</a:t>
            </a:r>
          </a:p>
        </p:txBody>
      </p:sp>
      <p:sp>
        <p:nvSpPr>
          <p:cNvPr id="126" name="TextBox 9">
            <a:extLst>
              <a:ext uri="{FF2B5EF4-FFF2-40B4-BE49-F238E27FC236}">
                <a16:creationId xmlns:a16="http://schemas.microsoft.com/office/drawing/2014/main" id="{B7EBD449-1E45-4A48-B9B9-22DC374DA3CA}"/>
              </a:ext>
            </a:extLst>
          </p:cNvPr>
          <p:cNvSpPr txBox="1"/>
          <p:nvPr/>
        </p:nvSpPr>
        <p:spPr>
          <a:xfrm>
            <a:off x="3763229" y="4472383"/>
            <a:ext cx="1956571" cy="6535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Evolution vers le métiers de</a:t>
            </a:r>
          </a:p>
        </p:txBody>
      </p:sp>
      <p:cxnSp>
        <p:nvCxnSpPr>
          <p:cNvPr id="127" name="Connector: Elbow 77">
            <a:extLst>
              <a:ext uri="{FF2B5EF4-FFF2-40B4-BE49-F238E27FC236}">
                <a16:creationId xmlns:a16="http://schemas.microsoft.com/office/drawing/2014/main" id="{64F11940-62A8-4F54-BBA8-99AC3509BAB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98051" y="3089888"/>
            <a:ext cx="701113" cy="2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1">
            <a:extLst>
              <a:ext uri="{FF2B5EF4-FFF2-40B4-BE49-F238E27FC236}">
                <a16:creationId xmlns:a16="http://schemas.microsoft.com/office/drawing/2014/main" id="{6917C808-1A32-48FB-9BD6-285CBACF48B4}"/>
              </a:ext>
            </a:extLst>
          </p:cNvPr>
          <p:cNvSpPr txBox="1"/>
          <p:nvPr/>
        </p:nvSpPr>
        <p:spPr>
          <a:xfrm>
            <a:off x="6737093" y="2821504"/>
            <a:ext cx="1956571" cy="58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Relation client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Utilisation des outils digitaux</a:t>
            </a:r>
          </a:p>
        </p:txBody>
      </p:sp>
      <p:sp>
        <p:nvSpPr>
          <p:cNvPr id="129" name="TextBox 11">
            <a:extLst>
              <a:ext uri="{FF2B5EF4-FFF2-40B4-BE49-F238E27FC236}">
                <a16:creationId xmlns:a16="http://schemas.microsoft.com/office/drawing/2014/main" id="{3B9C712C-0B8C-484B-89F8-53C486082042}"/>
              </a:ext>
            </a:extLst>
          </p:cNvPr>
          <p:cNvSpPr txBox="1"/>
          <p:nvPr/>
        </p:nvSpPr>
        <p:spPr>
          <a:xfrm>
            <a:off x="6737092" y="4265807"/>
            <a:ext cx="1956571" cy="58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Culture de la donnée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Maîtrise des outils digitaux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Techniques et pratiques de marketing digital</a:t>
            </a:r>
          </a:p>
        </p:txBody>
      </p:sp>
      <p:cxnSp>
        <p:nvCxnSpPr>
          <p:cNvPr id="130" name="Connector: Elbow 77">
            <a:extLst>
              <a:ext uri="{FF2B5EF4-FFF2-40B4-BE49-F238E27FC236}">
                <a16:creationId xmlns:a16="http://schemas.microsoft.com/office/drawing/2014/main" id="{59B9A1A3-3631-4812-90C4-C0EEDC603BF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98051" y="5192402"/>
            <a:ext cx="701113" cy="2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or: Elbow 77">
            <a:extLst>
              <a:ext uri="{FF2B5EF4-FFF2-40B4-BE49-F238E27FC236}">
                <a16:creationId xmlns:a16="http://schemas.microsoft.com/office/drawing/2014/main" id="{3AF77527-C741-49CD-9D18-687192E253FD}"/>
              </a:ext>
            </a:extLst>
          </p:cNvPr>
          <p:cNvCxnSpPr>
            <a:cxnSpLocks/>
          </p:cNvCxnSpPr>
          <p:nvPr/>
        </p:nvCxnSpPr>
        <p:spPr>
          <a:xfrm rot="10800000" flipV="1">
            <a:off x="8791884" y="3084580"/>
            <a:ext cx="701113" cy="2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or: Elbow 77">
            <a:extLst>
              <a:ext uri="{FF2B5EF4-FFF2-40B4-BE49-F238E27FC236}">
                <a16:creationId xmlns:a16="http://schemas.microsoft.com/office/drawing/2014/main" id="{B6DF5206-78E3-4475-BA84-0B10AA30BACA}"/>
              </a:ext>
            </a:extLst>
          </p:cNvPr>
          <p:cNvCxnSpPr>
            <a:cxnSpLocks/>
          </p:cNvCxnSpPr>
          <p:nvPr/>
        </p:nvCxnSpPr>
        <p:spPr>
          <a:xfrm rot="10800000" flipV="1">
            <a:off x="8799861" y="5187097"/>
            <a:ext cx="701113" cy="2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ZoneTexte 13">
            <a:extLst>
              <a:ext uri="{FF2B5EF4-FFF2-40B4-BE49-F238E27FC236}">
                <a16:creationId xmlns:a16="http://schemas.microsoft.com/office/drawing/2014/main" id="{C9E8C4D8-D120-45EB-8C96-274069E3AE46}"/>
              </a:ext>
            </a:extLst>
          </p:cNvPr>
          <p:cNvSpPr txBox="1"/>
          <p:nvPr/>
        </p:nvSpPr>
        <p:spPr>
          <a:xfrm>
            <a:off x="1827976" y="1184391"/>
            <a:ext cx="1030406" cy="75142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1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44" name="ZoneTexte 30">
            <a:extLst>
              <a:ext uri="{FF2B5EF4-FFF2-40B4-BE49-F238E27FC236}">
                <a16:creationId xmlns:a16="http://schemas.microsoft.com/office/drawing/2014/main" id="{C92D6BA7-B9F8-40AE-A395-3A9EDD1C8085}"/>
              </a:ext>
            </a:extLst>
          </p:cNvPr>
          <p:cNvSpPr txBox="1"/>
          <p:nvPr/>
        </p:nvSpPr>
        <p:spPr>
          <a:xfrm>
            <a:off x="4582916" y="1143505"/>
            <a:ext cx="1030406" cy="75142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2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45" name="ZoneTexte 30">
            <a:extLst>
              <a:ext uri="{FF2B5EF4-FFF2-40B4-BE49-F238E27FC236}">
                <a16:creationId xmlns:a16="http://schemas.microsoft.com/office/drawing/2014/main" id="{C3BE87D9-0488-47F9-9023-DDFBBB807C35}"/>
              </a:ext>
            </a:extLst>
          </p:cNvPr>
          <p:cNvSpPr txBox="1"/>
          <p:nvPr/>
        </p:nvSpPr>
        <p:spPr>
          <a:xfrm>
            <a:off x="7449634" y="1143505"/>
            <a:ext cx="1030406" cy="75142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3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146" name="ZoneTexte 30">
            <a:extLst>
              <a:ext uri="{FF2B5EF4-FFF2-40B4-BE49-F238E27FC236}">
                <a16:creationId xmlns:a16="http://schemas.microsoft.com/office/drawing/2014/main" id="{6951DABA-74DC-4506-8A2E-217E21556E3A}"/>
              </a:ext>
            </a:extLst>
          </p:cNvPr>
          <p:cNvSpPr txBox="1"/>
          <p:nvPr/>
        </p:nvSpPr>
        <p:spPr>
          <a:xfrm>
            <a:off x="10216149" y="1146007"/>
            <a:ext cx="1030406" cy="751429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4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A3B5898-8BB6-4E77-BAB3-59FA7E8076A1}"/>
              </a:ext>
            </a:extLst>
          </p:cNvPr>
          <p:cNvSpPr/>
          <p:nvPr/>
        </p:nvSpPr>
        <p:spPr>
          <a:xfrm>
            <a:off x="2681479" y="6158808"/>
            <a:ext cx="210812" cy="213442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50D4060B-4AE1-4C39-B254-59DFD4D93FAF}"/>
              </a:ext>
            </a:extLst>
          </p:cNvPr>
          <p:cNvSpPr/>
          <p:nvPr/>
        </p:nvSpPr>
        <p:spPr>
          <a:xfrm>
            <a:off x="4232347" y="6147785"/>
            <a:ext cx="210812" cy="213442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DB7CC4F0-53E0-4300-B040-4FD6415CC779}"/>
              </a:ext>
            </a:extLst>
          </p:cNvPr>
          <p:cNvSpPr/>
          <p:nvPr/>
        </p:nvSpPr>
        <p:spPr>
          <a:xfrm>
            <a:off x="5704851" y="6160350"/>
            <a:ext cx="210812" cy="21344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8666992B-B3E0-444F-8E51-F089B0CD8130}"/>
              </a:ext>
            </a:extLst>
          </p:cNvPr>
          <p:cNvSpPr/>
          <p:nvPr/>
        </p:nvSpPr>
        <p:spPr>
          <a:xfrm>
            <a:off x="7040788" y="6158808"/>
            <a:ext cx="210812" cy="21344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TextBox 11">
            <a:extLst>
              <a:ext uri="{FF2B5EF4-FFF2-40B4-BE49-F238E27FC236}">
                <a16:creationId xmlns:a16="http://schemas.microsoft.com/office/drawing/2014/main" id="{C8495064-0D79-4370-9D35-C2932925DD22}"/>
              </a:ext>
            </a:extLst>
          </p:cNvPr>
          <p:cNvSpPr txBox="1"/>
          <p:nvPr/>
        </p:nvSpPr>
        <p:spPr>
          <a:xfrm>
            <a:off x="3007529" y="6169840"/>
            <a:ext cx="974259" cy="2886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solidFill>
                  <a:srgbClr val="FF0066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Assurance</a:t>
            </a:r>
          </a:p>
        </p:txBody>
      </p:sp>
      <p:sp>
        <p:nvSpPr>
          <p:cNvPr id="151" name="TextBox 11">
            <a:extLst>
              <a:ext uri="{FF2B5EF4-FFF2-40B4-BE49-F238E27FC236}">
                <a16:creationId xmlns:a16="http://schemas.microsoft.com/office/drawing/2014/main" id="{BFFE10E8-D1A5-43CA-8361-A8A669F8663E}"/>
              </a:ext>
            </a:extLst>
          </p:cNvPr>
          <p:cNvSpPr txBox="1"/>
          <p:nvPr/>
        </p:nvSpPr>
        <p:spPr>
          <a:xfrm>
            <a:off x="4571561" y="6158817"/>
            <a:ext cx="974259" cy="2886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solidFill>
                  <a:srgbClr val="FF9900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Assistance</a:t>
            </a:r>
          </a:p>
        </p:txBody>
      </p:sp>
      <p:sp>
        <p:nvSpPr>
          <p:cNvPr id="152" name="TextBox 11">
            <a:extLst>
              <a:ext uri="{FF2B5EF4-FFF2-40B4-BE49-F238E27FC236}">
                <a16:creationId xmlns:a16="http://schemas.microsoft.com/office/drawing/2014/main" id="{BEB8FFF7-D0D3-428E-ADD3-AA76AA5FB441}"/>
              </a:ext>
            </a:extLst>
          </p:cNvPr>
          <p:cNvSpPr txBox="1"/>
          <p:nvPr/>
        </p:nvSpPr>
        <p:spPr>
          <a:xfrm>
            <a:off x="6058726" y="6171382"/>
            <a:ext cx="974259" cy="2886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solidFill>
                  <a:srgbClr val="0070C0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Courtage</a:t>
            </a:r>
          </a:p>
        </p:txBody>
      </p:sp>
      <p:sp>
        <p:nvSpPr>
          <p:cNvPr id="153" name="TextBox 11">
            <a:extLst>
              <a:ext uri="{FF2B5EF4-FFF2-40B4-BE49-F238E27FC236}">
                <a16:creationId xmlns:a16="http://schemas.microsoft.com/office/drawing/2014/main" id="{68D8B2E9-EF25-48F7-9593-6063A41C2935}"/>
              </a:ext>
            </a:extLst>
          </p:cNvPr>
          <p:cNvSpPr txBox="1"/>
          <p:nvPr/>
        </p:nvSpPr>
        <p:spPr>
          <a:xfrm>
            <a:off x="7393772" y="6164252"/>
            <a:ext cx="2099169" cy="2998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solidFill>
                  <a:srgbClr val="FFFF00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Agents généraux</a:t>
            </a:r>
          </a:p>
        </p:txBody>
      </p:sp>
      <p:sp>
        <p:nvSpPr>
          <p:cNvPr id="154" name="TextBox 11">
            <a:extLst>
              <a:ext uri="{FF2B5EF4-FFF2-40B4-BE49-F238E27FC236}">
                <a16:creationId xmlns:a16="http://schemas.microsoft.com/office/drawing/2014/main" id="{F20DA1B6-5F1D-4E43-A205-A609641F14AD}"/>
              </a:ext>
            </a:extLst>
          </p:cNvPr>
          <p:cNvSpPr txBox="1"/>
          <p:nvPr/>
        </p:nvSpPr>
        <p:spPr>
          <a:xfrm>
            <a:off x="996738" y="6168819"/>
            <a:ext cx="1569504" cy="2786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Légende branche :</a:t>
            </a:r>
          </a:p>
        </p:txBody>
      </p:sp>
    </p:spTree>
    <p:extLst>
      <p:ext uri="{BB962C8B-B14F-4D97-AF65-F5344CB8AC3E}">
        <p14:creationId xmlns:p14="http://schemas.microsoft.com/office/powerpoint/2010/main" val="400179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raphic 86">
            <a:extLst>
              <a:ext uri="{FF2B5EF4-FFF2-40B4-BE49-F238E27FC236}">
                <a16:creationId xmlns:a16="http://schemas.microsoft.com/office/drawing/2014/main" id="{F2E144F6-8502-08E2-8B21-02923DD3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995" t="17244" r="225"/>
          <a:stretch/>
        </p:blipFill>
        <p:spPr>
          <a:xfrm rot="21600000" flipH="1">
            <a:off x="6820060" y="1"/>
            <a:ext cx="5371939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A15CA-E1EB-4D96-B0DF-DB5794678C82}"/>
              </a:ext>
            </a:extLst>
          </p:cNvPr>
          <p:cNvSpPr txBox="1"/>
          <p:nvPr/>
        </p:nvSpPr>
        <p:spPr>
          <a:xfrm>
            <a:off x="443366" y="382568"/>
            <a:ext cx="6149476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Etude sectorielle</a:t>
            </a:r>
          </a:p>
        </p:txBody>
      </p:sp>
      <p:sp>
        <p:nvSpPr>
          <p:cNvPr id="29" name="Graphic 10">
            <a:extLst>
              <a:ext uri="{FF2B5EF4-FFF2-40B4-BE49-F238E27FC236}">
                <a16:creationId xmlns:a16="http://schemas.microsoft.com/office/drawing/2014/main" id="{1760BFB5-02D7-46BA-A29E-B3FB65AFD73A}"/>
              </a:ext>
            </a:extLst>
          </p:cNvPr>
          <p:cNvSpPr/>
          <p:nvPr/>
        </p:nvSpPr>
        <p:spPr>
          <a:xfrm>
            <a:off x="7165534" y="6247135"/>
            <a:ext cx="5026465" cy="610865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6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640A0DD-86F2-4DC2-870F-582654D048FB}"/>
              </a:ext>
            </a:extLst>
          </p:cNvPr>
          <p:cNvSpPr/>
          <p:nvPr/>
        </p:nvSpPr>
        <p:spPr>
          <a:xfrm>
            <a:off x="5751353" y="695054"/>
            <a:ext cx="5480928" cy="54824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Circular Std Book Italic" panose="020B0604020101020102" pitchFamily="34" charset="77"/>
            </a:endParaRPr>
          </a:p>
        </p:txBody>
      </p:sp>
      <p:pic>
        <p:nvPicPr>
          <p:cNvPr id="5" name="Image 12">
            <a:extLst>
              <a:ext uri="{FF2B5EF4-FFF2-40B4-BE49-F238E27FC236}">
                <a16:creationId xmlns:a16="http://schemas.microsoft.com/office/drawing/2014/main" id="{D5F30B85-737A-4083-9132-A6AF94AC5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899" y="2955868"/>
            <a:ext cx="1167837" cy="960828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A032DB4-E60B-4810-B88D-26AAFC69AB10}"/>
              </a:ext>
            </a:extLst>
          </p:cNvPr>
          <p:cNvSpPr/>
          <p:nvPr/>
        </p:nvSpPr>
        <p:spPr>
          <a:xfrm>
            <a:off x="6109866" y="901967"/>
            <a:ext cx="2285516" cy="2152432"/>
          </a:xfrm>
          <a:custGeom>
            <a:avLst/>
            <a:gdLst>
              <a:gd name="connsiteX0" fmla="*/ 2517788 w 2517787"/>
              <a:gd name="connsiteY0" fmla="*/ 1761388 h 2371180"/>
              <a:gd name="connsiteX1" fmla="*/ 2517788 w 2517787"/>
              <a:gd name="connsiteY1" fmla="*/ 0 h 2371180"/>
              <a:gd name="connsiteX2" fmla="*/ 0 w 2517787"/>
              <a:gd name="connsiteY2" fmla="*/ 1827254 h 2371180"/>
              <a:gd name="connsiteX3" fmla="*/ 1676401 w 2517787"/>
              <a:gd name="connsiteY3" fmla="*/ 2371181 h 2371180"/>
              <a:gd name="connsiteX4" fmla="*/ 2517788 w 2517787"/>
              <a:gd name="connsiteY4" fmla="*/ 1761388 h 237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7787" h="2371180">
                <a:moveTo>
                  <a:pt x="2517788" y="1761388"/>
                </a:moveTo>
                <a:lnTo>
                  <a:pt x="2517788" y="0"/>
                </a:lnTo>
                <a:cubicBezTo>
                  <a:pt x="1359818" y="42494"/>
                  <a:pt x="382449" y="790394"/>
                  <a:pt x="0" y="1827254"/>
                </a:cubicBezTo>
                <a:lnTo>
                  <a:pt x="1676401" y="2371181"/>
                </a:lnTo>
                <a:cubicBezTo>
                  <a:pt x="1823006" y="2039726"/>
                  <a:pt x="2141714" y="1799633"/>
                  <a:pt x="2517788" y="176138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1223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53478E-D0C8-4319-849B-062AA1EF409D}"/>
              </a:ext>
            </a:extLst>
          </p:cNvPr>
          <p:cNvSpPr/>
          <p:nvPr/>
        </p:nvSpPr>
        <p:spPr>
          <a:xfrm>
            <a:off x="5955570" y="2743878"/>
            <a:ext cx="1907490" cy="2686684"/>
          </a:xfrm>
          <a:custGeom>
            <a:avLst/>
            <a:gdLst>
              <a:gd name="connsiteX0" fmla="*/ 1757140 w 2101343"/>
              <a:gd name="connsiteY0" fmla="*/ 762772 h 2959726"/>
              <a:gd name="connsiteX1" fmla="*/ 1780512 w 2101343"/>
              <a:gd name="connsiteY1" fmla="*/ 546051 h 2959726"/>
              <a:gd name="connsiteX2" fmla="*/ 104111 w 2101343"/>
              <a:gd name="connsiteY2" fmla="*/ 0 h 2959726"/>
              <a:gd name="connsiteX3" fmla="*/ 0 w 2101343"/>
              <a:gd name="connsiteY3" fmla="*/ 762772 h 2959726"/>
              <a:gd name="connsiteX4" fmla="*/ 1066607 w 2101343"/>
              <a:gd name="connsiteY4" fmla="*/ 2959727 h 2959726"/>
              <a:gd name="connsiteX5" fmla="*/ 2101344 w 2101343"/>
              <a:gd name="connsiteY5" fmla="*/ 1534044 h 2959726"/>
              <a:gd name="connsiteX6" fmla="*/ 1757140 w 2101343"/>
              <a:gd name="connsiteY6" fmla="*/ 762772 h 29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1343" h="2959726">
                <a:moveTo>
                  <a:pt x="1757140" y="762772"/>
                </a:moveTo>
                <a:cubicBezTo>
                  <a:pt x="1757140" y="688407"/>
                  <a:pt x="1765639" y="616167"/>
                  <a:pt x="1780512" y="546051"/>
                </a:cubicBezTo>
                <a:lnTo>
                  <a:pt x="104111" y="0"/>
                </a:lnTo>
                <a:cubicBezTo>
                  <a:pt x="36120" y="242217"/>
                  <a:pt x="0" y="497183"/>
                  <a:pt x="0" y="762772"/>
                </a:cubicBezTo>
                <a:cubicBezTo>
                  <a:pt x="0" y="1653028"/>
                  <a:pt x="416444" y="2447671"/>
                  <a:pt x="1066607" y="2959727"/>
                </a:cubicBezTo>
                <a:lnTo>
                  <a:pt x="2101344" y="1534044"/>
                </a:lnTo>
                <a:cubicBezTo>
                  <a:pt x="1890997" y="1342819"/>
                  <a:pt x="1757140" y="1068731"/>
                  <a:pt x="1757140" y="762772"/>
                </a:cubicBezTo>
                <a:close/>
              </a:path>
            </a:pathLst>
          </a:custGeom>
          <a:solidFill>
            <a:schemeClr val="accent2"/>
          </a:solidFill>
          <a:ln w="21223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0022E44-FDF0-4CB5-B3F0-24F074AADCC8}"/>
              </a:ext>
            </a:extLst>
          </p:cNvPr>
          <p:cNvSpPr/>
          <p:nvPr/>
        </p:nvSpPr>
        <p:spPr>
          <a:xfrm>
            <a:off x="8588252" y="901967"/>
            <a:ext cx="2283589" cy="2152432"/>
          </a:xfrm>
          <a:custGeom>
            <a:avLst/>
            <a:gdLst>
              <a:gd name="connsiteX0" fmla="*/ 839263 w 2515663"/>
              <a:gd name="connsiteY0" fmla="*/ 2371181 h 2371180"/>
              <a:gd name="connsiteX1" fmla="*/ 2515663 w 2515663"/>
              <a:gd name="connsiteY1" fmla="*/ 1827254 h 2371180"/>
              <a:gd name="connsiteX2" fmla="*/ 0 w 2515663"/>
              <a:gd name="connsiteY2" fmla="*/ 0 h 2371180"/>
              <a:gd name="connsiteX3" fmla="*/ 0 w 2515663"/>
              <a:gd name="connsiteY3" fmla="*/ 1761388 h 2371180"/>
              <a:gd name="connsiteX4" fmla="*/ 839263 w 2515663"/>
              <a:gd name="connsiteY4" fmla="*/ 2371181 h 237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5663" h="2371180">
                <a:moveTo>
                  <a:pt x="839263" y="2371181"/>
                </a:moveTo>
                <a:lnTo>
                  <a:pt x="2515663" y="1827254"/>
                </a:lnTo>
                <a:cubicBezTo>
                  <a:pt x="2135339" y="790394"/>
                  <a:pt x="1157970" y="42494"/>
                  <a:pt x="0" y="0"/>
                </a:cubicBezTo>
                <a:lnTo>
                  <a:pt x="0" y="1761388"/>
                </a:lnTo>
                <a:cubicBezTo>
                  <a:pt x="376075" y="1799633"/>
                  <a:pt x="692657" y="2039726"/>
                  <a:pt x="839263" y="2371181"/>
                </a:cubicBezTo>
                <a:close/>
              </a:path>
            </a:pathLst>
          </a:custGeom>
          <a:solidFill>
            <a:schemeClr val="accent1"/>
          </a:solidFill>
          <a:ln w="21223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54CD039-9AD8-4BB1-8A15-CED3D5D99E1D}"/>
              </a:ext>
            </a:extLst>
          </p:cNvPr>
          <p:cNvSpPr/>
          <p:nvPr/>
        </p:nvSpPr>
        <p:spPr>
          <a:xfrm>
            <a:off x="7080005" y="4248267"/>
            <a:ext cx="2823626" cy="1722332"/>
          </a:xfrm>
          <a:custGeom>
            <a:avLst/>
            <a:gdLst>
              <a:gd name="connsiteX0" fmla="*/ 1555292 w 3110583"/>
              <a:gd name="connsiteY0" fmla="*/ 140231 h 1897369"/>
              <a:gd name="connsiteX1" fmla="*/ 1034737 w 3110583"/>
              <a:gd name="connsiteY1" fmla="*/ 0 h 1897369"/>
              <a:gd name="connsiteX2" fmla="*/ 0 w 3110583"/>
              <a:gd name="connsiteY2" fmla="*/ 1425683 h 1897369"/>
              <a:gd name="connsiteX3" fmla="*/ 1555292 w 3110583"/>
              <a:gd name="connsiteY3" fmla="*/ 1897369 h 1897369"/>
              <a:gd name="connsiteX4" fmla="*/ 3110584 w 3110583"/>
              <a:gd name="connsiteY4" fmla="*/ 1425683 h 1897369"/>
              <a:gd name="connsiteX5" fmla="*/ 2075847 w 3110583"/>
              <a:gd name="connsiteY5" fmla="*/ 0 h 1897369"/>
              <a:gd name="connsiteX6" fmla="*/ 1555292 w 3110583"/>
              <a:gd name="connsiteY6" fmla="*/ 140231 h 189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0583" h="1897369">
                <a:moveTo>
                  <a:pt x="1555292" y="140231"/>
                </a:moveTo>
                <a:cubicBezTo>
                  <a:pt x="1366192" y="140231"/>
                  <a:pt x="1187716" y="89238"/>
                  <a:pt x="1034737" y="0"/>
                </a:cubicBezTo>
                <a:lnTo>
                  <a:pt x="0" y="1425683"/>
                </a:lnTo>
                <a:cubicBezTo>
                  <a:pt x="444066" y="1723143"/>
                  <a:pt x="979494" y="1897369"/>
                  <a:pt x="1555292" y="1897369"/>
                </a:cubicBezTo>
                <a:cubicBezTo>
                  <a:pt x="2131090" y="1897369"/>
                  <a:pt x="2666518" y="1723143"/>
                  <a:pt x="3110584" y="1425683"/>
                </a:cubicBezTo>
                <a:lnTo>
                  <a:pt x="2075847" y="0"/>
                </a:lnTo>
                <a:cubicBezTo>
                  <a:pt x="1920743" y="89238"/>
                  <a:pt x="1744391" y="140231"/>
                  <a:pt x="1555292" y="1402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1223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60171EF-AF88-41A0-8D57-FEA1E76C0269}"/>
              </a:ext>
            </a:extLst>
          </p:cNvPr>
          <p:cNvSpPr/>
          <p:nvPr/>
        </p:nvSpPr>
        <p:spPr>
          <a:xfrm>
            <a:off x="9120576" y="2743878"/>
            <a:ext cx="1907490" cy="2684756"/>
          </a:xfrm>
          <a:custGeom>
            <a:avLst/>
            <a:gdLst>
              <a:gd name="connsiteX0" fmla="*/ 2101344 w 2101343"/>
              <a:gd name="connsiteY0" fmla="*/ 762772 h 2957601"/>
              <a:gd name="connsiteX1" fmla="*/ 1997233 w 2101343"/>
              <a:gd name="connsiteY1" fmla="*/ 0 h 2957601"/>
              <a:gd name="connsiteX2" fmla="*/ 320832 w 2101343"/>
              <a:gd name="connsiteY2" fmla="*/ 543927 h 2957601"/>
              <a:gd name="connsiteX3" fmla="*/ 344204 w 2101343"/>
              <a:gd name="connsiteY3" fmla="*/ 760648 h 2957601"/>
              <a:gd name="connsiteX4" fmla="*/ 0 w 2101343"/>
              <a:gd name="connsiteY4" fmla="*/ 1531919 h 2957601"/>
              <a:gd name="connsiteX5" fmla="*/ 1034736 w 2101343"/>
              <a:gd name="connsiteY5" fmla="*/ 2957602 h 2957601"/>
              <a:gd name="connsiteX6" fmla="*/ 2101344 w 2101343"/>
              <a:gd name="connsiteY6" fmla="*/ 762772 h 2957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1343" h="2957601">
                <a:moveTo>
                  <a:pt x="2101344" y="762772"/>
                </a:moveTo>
                <a:cubicBezTo>
                  <a:pt x="2101344" y="499308"/>
                  <a:pt x="2065223" y="242217"/>
                  <a:pt x="1997233" y="0"/>
                </a:cubicBezTo>
                <a:lnTo>
                  <a:pt x="320832" y="543927"/>
                </a:lnTo>
                <a:cubicBezTo>
                  <a:pt x="335705" y="614042"/>
                  <a:pt x="344204" y="686283"/>
                  <a:pt x="344204" y="760648"/>
                </a:cubicBezTo>
                <a:cubicBezTo>
                  <a:pt x="344204" y="1066606"/>
                  <a:pt x="210347" y="1342819"/>
                  <a:pt x="0" y="1531919"/>
                </a:cubicBezTo>
                <a:lnTo>
                  <a:pt x="1034736" y="2957602"/>
                </a:lnTo>
                <a:cubicBezTo>
                  <a:pt x="1682775" y="2447671"/>
                  <a:pt x="2101344" y="1653028"/>
                  <a:pt x="2101344" y="76277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1223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95D59F-A865-4291-A4A0-1FF803437893}"/>
              </a:ext>
            </a:extLst>
          </p:cNvPr>
          <p:cNvSpPr txBox="1"/>
          <p:nvPr/>
        </p:nvSpPr>
        <p:spPr>
          <a:xfrm>
            <a:off x="8853086" y="1693038"/>
            <a:ext cx="1282669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MÉTIERS </a:t>
            </a:r>
            <a:br>
              <a:rPr lang="fr-FR" sz="1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DU JURIDIQUE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0FC791-6B23-41E4-BB5C-C5C009E7B123}"/>
              </a:ext>
            </a:extLst>
          </p:cNvPr>
          <p:cNvSpPr txBox="1"/>
          <p:nvPr/>
        </p:nvSpPr>
        <p:spPr>
          <a:xfrm>
            <a:off x="8853085" y="2087895"/>
            <a:ext cx="1282669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Fiscal et droit des sociétés, Social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25B634-F069-4037-8D6A-F7C8BD549777}"/>
              </a:ext>
            </a:extLst>
          </p:cNvPr>
          <p:cNvSpPr txBox="1"/>
          <p:nvPr/>
        </p:nvSpPr>
        <p:spPr>
          <a:xfrm>
            <a:off x="6714294" y="1693038"/>
            <a:ext cx="142662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fr-FR" sz="1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MÉTIERS </a:t>
            </a:r>
            <a:br>
              <a:rPr lang="fr-FR" sz="1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DU CONSEIL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F56F7E-A3A3-4135-A483-1867DBDC663F}"/>
              </a:ext>
            </a:extLst>
          </p:cNvPr>
          <p:cNvSpPr txBox="1"/>
          <p:nvPr/>
        </p:nvSpPr>
        <p:spPr>
          <a:xfrm>
            <a:off x="6438561" y="2087895"/>
            <a:ext cx="170235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/>
            <a:r>
              <a:rPr lang="fr-FR" sz="10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Conseil Si, Finance of Fusions &amp; Acquisitions, RH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49E4AB-00A1-4493-8903-E48799A2DD1C}"/>
              </a:ext>
            </a:extLst>
          </p:cNvPr>
          <p:cNvSpPr txBox="1"/>
          <p:nvPr/>
        </p:nvSpPr>
        <p:spPr>
          <a:xfrm>
            <a:off x="7614569" y="4930562"/>
            <a:ext cx="1754498" cy="18466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FONCTIONS SUPPORT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707C10-E73E-4CC5-999F-BB0557FD7314}"/>
              </a:ext>
            </a:extLst>
          </p:cNvPr>
          <p:cNvSpPr txBox="1"/>
          <p:nvPr/>
        </p:nvSpPr>
        <p:spPr>
          <a:xfrm>
            <a:off x="7568385" y="5140752"/>
            <a:ext cx="1846866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Comptabilité, Juridique, Informatique, Marketing &amp; méthodes, RH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B08B05E5-D8D9-4BB2-9FE1-FF852D444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12620" y="4509728"/>
            <a:ext cx="358397" cy="358397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31148CC8-D5ED-41DF-BA1F-BD482CA17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82522" y="1197360"/>
            <a:ext cx="358397" cy="35839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D91067B6-0E3E-4646-BBD8-A69762E2AD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853085" y="1200301"/>
            <a:ext cx="358397" cy="35839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1964F66-EF7D-4501-ADF5-E7095D365999}"/>
              </a:ext>
            </a:extLst>
          </p:cNvPr>
          <p:cNvSpPr txBox="1"/>
          <p:nvPr/>
        </p:nvSpPr>
        <p:spPr>
          <a:xfrm>
            <a:off x="9569983" y="3740978"/>
            <a:ext cx="1184464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EXPERTISE COMPTABLE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FEF5E8-13B2-4535-B56C-ED25621D316D}"/>
              </a:ext>
            </a:extLst>
          </p:cNvPr>
          <p:cNvSpPr txBox="1"/>
          <p:nvPr/>
        </p:nvSpPr>
        <p:spPr>
          <a:xfrm>
            <a:off x="9569982" y="4135833"/>
            <a:ext cx="1164525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Direction de mission Production de mission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21302A24-F1F8-4FF0-AE24-8F763AD63F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569983" y="3278408"/>
            <a:ext cx="358397" cy="35839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D315A0A-2C76-45C3-ACCC-62A02CA63F9C}"/>
              </a:ext>
            </a:extLst>
          </p:cNvPr>
          <p:cNvSpPr txBox="1"/>
          <p:nvPr/>
        </p:nvSpPr>
        <p:spPr>
          <a:xfrm>
            <a:off x="6352961" y="3734824"/>
            <a:ext cx="1060161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fr-FR" sz="1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MÉTIERS </a:t>
            </a:r>
            <a:br>
              <a:rPr lang="fr-FR" sz="1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 L'AUDIT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8845A0-E98B-40E3-8A93-204660F526DB}"/>
              </a:ext>
            </a:extLst>
          </p:cNvPr>
          <p:cNvSpPr txBox="1"/>
          <p:nvPr/>
        </p:nvSpPr>
        <p:spPr>
          <a:xfrm>
            <a:off x="6450358" y="4129680"/>
            <a:ext cx="962763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/>
            <a:r>
              <a:rPr lang="fr-FR" sz="10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Audit financier </a:t>
            </a: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A3DBA054-B733-42C4-87B2-86C6EA1060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7054725" y="3278408"/>
            <a:ext cx="358397" cy="35839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A716CEE-1C75-4B05-BE9E-2BB7B774FF2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1140F7-0085-4232-8AE5-5B315606555A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55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82134B1D-ADBD-4FAD-B18B-400EE094FA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1E498A-F461-4734-9BBC-9E26899F4C79}"/>
              </a:ext>
            </a:extLst>
          </p:cNvPr>
          <p:cNvSpPr txBox="1"/>
          <p:nvPr/>
        </p:nvSpPr>
        <p:spPr>
          <a:xfrm>
            <a:off x="439262" y="1390729"/>
            <a:ext cx="3352810" cy="12311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Les mutations des métiers et des compétences de l’expertise-comptable et du commissariat aux comptes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599EF1-862F-FE6B-5D9F-C485083F7285}"/>
              </a:ext>
            </a:extLst>
          </p:cNvPr>
          <p:cNvCxnSpPr>
            <a:cxnSpLocks/>
          </p:cNvCxnSpPr>
          <p:nvPr/>
        </p:nvCxnSpPr>
        <p:spPr>
          <a:xfrm>
            <a:off x="439261" y="1235342"/>
            <a:ext cx="315110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7FB353-3682-6301-04A1-851B3AB4C9F0}"/>
              </a:ext>
            </a:extLst>
          </p:cNvPr>
          <p:cNvSpPr/>
          <p:nvPr/>
        </p:nvSpPr>
        <p:spPr>
          <a:xfrm>
            <a:off x="0" y="2964344"/>
            <a:ext cx="5143498" cy="3128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0A7E5E-BB09-BF11-403C-DAD54312BF92}"/>
              </a:ext>
            </a:extLst>
          </p:cNvPr>
          <p:cNvSpPr txBox="1"/>
          <p:nvPr/>
        </p:nvSpPr>
        <p:spPr>
          <a:xfrm>
            <a:off x="1698686" y="3398870"/>
            <a:ext cx="2259913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Dominique HUBERT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3F9B72-1877-81BE-3157-9611F8BB3CE0}"/>
              </a:ext>
            </a:extLst>
          </p:cNvPr>
          <p:cNvSpPr txBox="1"/>
          <p:nvPr/>
        </p:nvSpPr>
        <p:spPr>
          <a:xfrm>
            <a:off x="1698686" y="3670760"/>
            <a:ext cx="2259913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fr-FR" sz="1400" dirty="0">
                <a:latin typeface="Circular Std Book Italic" panose="020B0604020101020102" pitchFamily="34" charset="77"/>
              </a:rPr>
              <a:t>Vice-président de la CPNE et membre de l’observatoire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65B924-2DDE-2C3D-A332-7D4BB829FDF3}"/>
              </a:ext>
            </a:extLst>
          </p:cNvPr>
          <p:cNvSpPr txBox="1"/>
          <p:nvPr/>
        </p:nvSpPr>
        <p:spPr>
          <a:xfrm>
            <a:off x="1698686" y="4962242"/>
            <a:ext cx="2259913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Alexandre PICAUD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744E36-EBB5-86AF-5E76-632454860904}"/>
              </a:ext>
            </a:extLst>
          </p:cNvPr>
          <p:cNvSpPr txBox="1"/>
          <p:nvPr/>
        </p:nvSpPr>
        <p:spPr>
          <a:xfrm>
            <a:off x="1698686" y="5234132"/>
            <a:ext cx="2259913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fr-FR" sz="1400" dirty="0">
                <a:latin typeface="Circular Std Book Italic" panose="020B0604020101020102" pitchFamily="34" charset="77"/>
              </a:rPr>
              <a:t>Président de la CPNE et membre de l’observatoire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D5E5ECE-2A46-98C1-A05A-86A1A2A194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858" y="3278504"/>
            <a:ext cx="936562" cy="93656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E1BA636-C32A-565A-822B-8C122E9575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858" y="4841877"/>
            <a:ext cx="936562" cy="93656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9D69D80-B0B2-9568-873E-84085C308D1C}"/>
              </a:ext>
            </a:extLst>
          </p:cNvPr>
          <p:cNvCxnSpPr>
            <a:cxnSpLocks/>
          </p:cNvCxnSpPr>
          <p:nvPr/>
        </p:nvCxnSpPr>
        <p:spPr>
          <a:xfrm>
            <a:off x="439262" y="4528472"/>
            <a:ext cx="346460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2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81F89F95-C1A7-4698-8E3B-D6B8864F47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098" t="-1" r="8" b="-1"/>
          <a:stretch/>
        </p:blipFill>
        <p:spPr>
          <a:xfrm rot="16200000" flipH="1">
            <a:off x="5455920" y="-5455917"/>
            <a:ext cx="1280162" cy="12192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654FAEC-444C-455A-89BE-BF01261A85F4}"/>
              </a:ext>
            </a:extLst>
          </p:cNvPr>
          <p:cNvGrpSpPr/>
          <p:nvPr/>
        </p:nvGrpSpPr>
        <p:grpSpPr>
          <a:xfrm>
            <a:off x="0" y="333548"/>
            <a:ext cx="8573984" cy="861773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2" name="Graphic 10">
              <a:extLst>
                <a:ext uri="{FF2B5EF4-FFF2-40B4-BE49-F238E27FC236}">
                  <a16:creationId xmlns:a16="http://schemas.microsoft.com/office/drawing/2014/main" id="{F270EEF9-2018-47CF-83C2-2CC11228B24C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33" name="Graphic 10">
              <a:extLst>
                <a:ext uri="{FF2B5EF4-FFF2-40B4-BE49-F238E27FC236}">
                  <a16:creationId xmlns:a16="http://schemas.microsoft.com/office/drawing/2014/main" id="{0A18DA70-E19C-4B8F-B941-440F196FDA24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FB0F2304-319E-E147-A228-76B7ED48F9A6}"/>
              </a:ext>
            </a:extLst>
          </p:cNvPr>
          <p:cNvSpPr/>
          <p:nvPr/>
        </p:nvSpPr>
        <p:spPr>
          <a:xfrm>
            <a:off x="443365" y="1514259"/>
            <a:ext cx="11260277" cy="3583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2" name="Graphic 10">
            <a:extLst>
              <a:ext uri="{FF2B5EF4-FFF2-40B4-BE49-F238E27FC236}">
                <a16:creationId xmlns:a16="http://schemas.microsoft.com/office/drawing/2014/main" id="{FE2D0D61-E5B2-46FF-B0E2-7A9D33B80783}"/>
              </a:ext>
            </a:extLst>
          </p:cNvPr>
          <p:cNvSpPr/>
          <p:nvPr/>
        </p:nvSpPr>
        <p:spPr>
          <a:xfrm>
            <a:off x="7165534" y="6247135"/>
            <a:ext cx="5026465" cy="610865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6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3FE3EB-C271-42F0-A40B-CDCDE1199A35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2BBD4B-54D0-4318-ACB4-61E591D4CEB2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56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AF56388-82A4-4B3B-B110-82EDA1F3D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33C76F-FF94-4FDD-BC64-B2FDB805482D}"/>
              </a:ext>
            </a:extLst>
          </p:cNvPr>
          <p:cNvSpPr txBox="1"/>
          <p:nvPr/>
        </p:nvSpPr>
        <p:spPr>
          <a:xfrm>
            <a:off x="443365" y="382568"/>
            <a:ext cx="8130619" cy="861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La branche des Experts comptables et commissaires aux comptes et son observatoire</a:t>
            </a:r>
          </a:p>
        </p:txBody>
      </p:sp>
      <p:pic>
        <p:nvPicPr>
          <p:cNvPr id="52" name="Image 35">
            <a:extLst>
              <a:ext uri="{FF2B5EF4-FFF2-40B4-BE49-F238E27FC236}">
                <a16:creationId xmlns:a16="http://schemas.microsoft.com/office/drawing/2014/main" id="{3EC3FAA6-7036-B456-1A20-F5541FBCA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709" y="1771950"/>
            <a:ext cx="917794" cy="7573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E235AA7-B388-46FD-A2C2-9E252ED63D9B}"/>
              </a:ext>
            </a:extLst>
          </p:cNvPr>
          <p:cNvSpPr txBox="1"/>
          <p:nvPr/>
        </p:nvSpPr>
        <p:spPr>
          <a:xfrm>
            <a:off x="6044709" y="2639290"/>
            <a:ext cx="4301073" cy="61555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40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Créé en 2008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57A588-AF5B-4E62-B944-C9DFF65CC7CB}"/>
              </a:ext>
            </a:extLst>
          </p:cNvPr>
          <p:cNvSpPr txBox="1"/>
          <p:nvPr/>
        </p:nvSpPr>
        <p:spPr>
          <a:xfrm>
            <a:off x="6044710" y="3233691"/>
            <a:ext cx="4937927" cy="73866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sz="1600" dirty="0">
                <a:latin typeface="Circular Std Book Italic" panose="020B0604020101020102" pitchFamily="34" charset="77"/>
              </a:rPr>
              <a:t>Parmi les travaux récents, l’OMECA a publié fin 2021 une </a:t>
            </a:r>
            <a:r>
              <a:rPr lang="fr-FR" sz="1600" dirty="0">
                <a:solidFill>
                  <a:schemeClr val="accent2"/>
                </a:solidFill>
                <a:latin typeface="Circular Std Book Italic" panose="020B0604020101020102" pitchFamily="34" charset="77"/>
              </a:rPr>
              <a:t>Étude sur les mutations des métiers et des compétences dans la branche</a:t>
            </a:r>
          </a:p>
        </p:txBody>
      </p:sp>
      <p:sp>
        <p:nvSpPr>
          <p:cNvPr id="17" name="Oval 6">
            <a:hlinkClick r:id="rId8"/>
            <a:extLst>
              <a:ext uri="{FF2B5EF4-FFF2-40B4-BE49-F238E27FC236}">
                <a16:creationId xmlns:a16="http://schemas.microsoft.com/office/drawing/2014/main" id="{494005B5-F1AF-485B-BE1A-BED51288E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709" y="4211058"/>
            <a:ext cx="2847922" cy="54395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144000" tIns="0" rIns="0" bIns="0" anchor="ctr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defTabSz="914400">
              <a:spcAft>
                <a:spcPts val="300"/>
              </a:spcAft>
              <a:tabLst/>
            </a:pPr>
            <a:r>
              <a:rPr lang="fr-FR" sz="1200" spc="-1" dirty="0">
                <a:solidFill>
                  <a:schemeClr val="bg1"/>
                </a:solidFill>
                <a:latin typeface="Circular Std Bold" panose="020B0604020101020102" pitchFamily="34" charset="77"/>
                <a:ea typeface="+mn-ea"/>
              </a:rPr>
              <a:t>www.metierscomptabilite.fr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975B23-9BB0-4D53-B174-2AC1E13D45D0}"/>
              </a:ext>
            </a:extLst>
          </p:cNvPr>
          <p:cNvGrpSpPr/>
          <p:nvPr/>
        </p:nvGrpSpPr>
        <p:grpSpPr>
          <a:xfrm>
            <a:off x="8400065" y="4273957"/>
            <a:ext cx="418152" cy="418152"/>
            <a:chOff x="8935981" y="5711841"/>
            <a:chExt cx="418152" cy="418152"/>
          </a:xfrm>
        </p:grpSpPr>
        <p:sp>
          <p:nvSpPr>
            <p:cNvPr id="19" name="Oval 18">
              <a:hlinkClick r:id="rId8"/>
              <a:extLst>
                <a:ext uri="{FF2B5EF4-FFF2-40B4-BE49-F238E27FC236}">
                  <a16:creationId xmlns:a16="http://schemas.microsoft.com/office/drawing/2014/main" id="{0233B11A-B514-44CF-BA87-876AA27A8A68}"/>
                </a:ext>
              </a:extLst>
            </p:cNvPr>
            <p:cNvSpPr/>
            <p:nvPr/>
          </p:nvSpPr>
          <p:spPr>
            <a:xfrm>
              <a:off x="8935981" y="5711841"/>
              <a:ext cx="418152" cy="4181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ircular Std Book Italic" panose="020B0604020101020102" pitchFamily="34" charset="77"/>
              </a:endParaRPr>
            </a:p>
          </p:txBody>
        </p:sp>
        <p:pic>
          <p:nvPicPr>
            <p:cNvPr id="20" name="Graphic 19">
              <a:hlinkClick r:id="rId8"/>
              <a:extLst>
                <a:ext uri="{FF2B5EF4-FFF2-40B4-BE49-F238E27FC236}">
                  <a16:creationId xmlns:a16="http://schemas.microsoft.com/office/drawing/2014/main" id="{C0ABC8AB-C3AD-4C10-9D70-162FF92F3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012471" y="5788331"/>
              <a:ext cx="265173" cy="265173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62A5D-9B5B-FFA3-9F3E-1120461624FA}"/>
              </a:ext>
            </a:extLst>
          </p:cNvPr>
          <p:cNvCxnSpPr>
            <a:cxnSpLocks/>
          </p:cNvCxnSpPr>
          <p:nvPr/>
        </p:nvCxnSpPr>
        <p:spPr>
          <a:xfrm>
            <a:off x="4286892" y="5394401"/>
            <a:ext cx="0" cy="8327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CC5737-6774-4F59-ACC2-E760FEEA2ED1}"/>
              </a:ext>
            </a:extLst>
          </p:cNvPr>
          <p:cNvCxnSpPr>
            <a:cxnSpLocks/>
          </p:cNvCxnSpPr>
          <p:nvPr/>
        </p:nvCxnSpPr>
        <p:spPr>
          <a:xfrm>
            <a:off x="7905108" y="5394401"/>
            <a:ext cx="0" cy="8327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>
            <a:extLst>
              <a:ext uri="{FF2B5EF4-FFF2-40B4-BE49-F238E27FC236}">
                <a16:creationId xmlns:a16="http://schemas.microsoft.com/office/drawing/2014/main" id="{0201FFC7-767C-8F49-647B-EE0B8C4386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271712" y="5534620"/>
            <a:ext cx="615552" cy="61555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A583728-9BD3-3708-8787-7BDC93360236}"/>
              </a:ext>
            </a:extLst>
          </p:cNvPr>
          <p:cNvSpPr txBox="1"/>
          <p:nvPr/>
        </p:nvSpPr>
        <p:spPr>
          <a:xfrm>
            <a:off x="2122298" y="5457676"/>
            <a:ext cx="1561558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160 000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24C357-FF56-F3EF-7E62-5E0F3A490085}"/>
              </a:ext>
            </a:extLst>
          </p:cNvPr>
          <p:cNvSpPr txBox="1"/>
          <p:nvPr/>
        </p:nvSpPr>
        <p:spPr>
          <a:xfrm>
            <a:off x="2122298" y="5950118"/>
            <a:ext cx="1528901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Salariés</a:t>
            </a:r>
            <a:endParaRPr lang="fr-FR" sz="2000" b="1" dirty="0">
              <a:latin typeface="Circular Std Bold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FF9B806F-C262-066B-4743-03B9BB4EE1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889928" y="5534620"/>
            <a:ext cx="615552" cy="61555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DCBE185-8944-A530-7032-0DAB9C61B3B8}"/>
              </a:ext>
            </a:extLst>
          </p:cNvPr>
          <p:cNvSpPr txBox="1"/>
          <p:nvPr/>
        </p:nvSpPr>
        <p:spPr>
          <a:xfrm>
            <a:off x="5740514" y="5457676"/>
            <a:ext cx="1561558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12 800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709608-22F4-9D21-0764-1A8D334005FF}"/>
              </a:ext>
            </a:extLst>
          </p:cNvPr>
          <p:cNvSpPr txBox="1"/>
          <p:nvPr/>
        </p:nvSpPr>
        <p:spPr>
          <a:xfrm>
            <a:off x="5740514" y="5950118"/>
            <a:ext cx="1528901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Entreprises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867F648E-C8FD-5FBB-5675-7C3E6BBC3C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508144" y="5534620"/>
            <a:ext cx="615552" cy="61555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7DCA09B-55CF-02A2-CB54-899204E562C4}"/>
              </a:ext>
            </a:extLst>
          </p:cNvPr>
          <p:cNvSpPr txBox="1"/>
          <p:nvPr/>
        </p:nvSpPr>
        <p:spPr>
          <a:xfrm>
            <a:off x="9358730" y="5457676"/>
            <a:ext cx="1561558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ircular Std Bold" panose="020B0604020101020102" pitchFamily="34" charset="77"/>
              </a:rPr>
              <a:t>34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23AA39-462E-1CE1-776C-D13D4142D054}"/>
              </a:ext>
            </a:extLst>
          </p:cNvPr>
          <p:cNvSpPr txBox="1"/>
          <p:nvPr/>
        </p:nvSpPr>
        <p:spPr>
          <a:xfrm>
            <a:off x="9358730" y="5950118"/>
            <a:ext cx="1528901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fr-FR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Métiers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569B1A3-E837-1A15-3EA8-ACCC961CA6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" r="4006"/>
          <a:stretch/>
        </p:blipFill>
        <p:spPr>
          <a:xfrm>
            <a:off x="443366" y="1514259"/>
            <a:ext cx="4937928" cy="358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2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4B2E0148-B493-AD29-0D7B-66C46B643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r="27132" b="-1"/>
          <a:stretch/>
        </p:blipFill>
        <p:spPr>
          <a:xfrm rot="21600000" flipH="1">
            <a:off x="-1" y="1"/>
            <a:ext cx="3776472" cy="685799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10A8786-69E9-ABA7-747C-5F9A4F4CD983}"/>
              </a:ext>
            </a:extLst>
          </p:cNvPr>
          <p:cNvGrpSpPr/>
          <p:nvPr/>
        </p:nvGrpSpPr>
        <p:grpSpPr>
          <a:xfrm>
            <a:off x="421282" y="0"/>
            <a:ext cx="2933906" cy="2351744"/>
            <a:chOff x="3505198" y="2352109"/>
            <a:chExt cx="5181603" cy="1123529"/>
          </a:xfrm>
        </p:grpSpPr>
        <p:sp>
          <p:nvSpPr>
            <p:cNvPr id="15" name="Graphic 10">
              <a:extLst>
                <a:ext uri="{FF2B5EF4-FFF2-40B4-BE49-F238E27FC236}">
                  <a16:creationId xmlns:a16="http://schemas.microsoft.com/office/drawing/2014/main" id="{896D5288-4905-DDDA-4F7E-31ABD3B8E6B6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6" name="Graphic 10">
              <a:extLst>
                <a:ext uri="{FF2B5EF4-FFF2-40B4-BE49-F238E27FC236}">
                  <a16:creationId xmlns:a16="http://schemas.microsoft.com/office/drawing/2014/main" id="{FF0B8243-5888-6115-4453-E4DAE4743EFF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7" y="529541"/>
            <a:ext cx="293390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Étude sectorielle Expertise Comptable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7203F-4EB0-4BF9-CE94-D37974D1DC3C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F35AE-9A17-F628-E524-3FFC6EB8333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57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5CDDFA-CD02-24A8-E659-8E87FB2DB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06D287E-3244-49D1-9DA2-2FDE1F8F1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76" y="775834"/>
            <a:ext cx="8076432" cy="4433690"/>
          </a:xfrm>
          <a:prstGeom prst="rect">
            <a:avLst/>
          </a:prstGeom>
        </p:spPr>
      </p:pic>
      <p:sp>
        <p:nvSpPr>
          <p:cNvPr id="30" name="Oval 6">
            <a:hlinkClick r:id="rId8"/>
            <a:extLst>
              <a:ext uri="{FF2B5EF4-FFF2-40B4-BE49-F238E27FC236}">
                <a16:creationId xmlns:a16="http://schemas.microsoft.com/office/drawing/2014/main" id="{62E491B8-5653-497C-A18D-8EA52FA9E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010" y="5286013"/>
            <a:ext cx="3569964" cy="54395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defTabSz="914400">
              <a:spcAft>
                <a:spcPts val="300"/>
              </a:spcAft>
              <a:tabLst/>
            </a:pPr>
            <a:r>
              <a:rPr lang="fr-FR" sz="1600" spc="-1" dirty="0">
                <a:solidFill>
                  <a:schemeClr val="bg1"/>
                </a:solidFill>
                <a:latin typeface="Circular Std Bold" panose="020B0604020101020102" pitchFamily="34" charset="77"/>
                <a:ea typeface="+mn-ea"/>
              </a:rPr>
              <a:t>Projection motion design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A37B8C-EA99-49A3-B4F1-1160B8EC3C1B}"/>
              </a:ext>
            </a:extLst>
          </p:cNvPr>
          <p:cNvGrpSpPr/>
          <p:nvPr/>
        </p:nvGrpSpPr>
        <p:grpSpPr>
          <a:xfrm>
            <a:off x="9240192" y="5348912"/>
            <a:ext cx="418152" cy="418152"/>
            <a:chOff x="8935981" y="5711841"/>
            <a:chExt cx="418152" cy="418152"/>
          </a:xfrm>
        </p:grpSpPr>
        <p:sp>
          <p:nvSpPr>
            <p:cNvPr id="31" name="Oval 30">
              <a:hlinkClick r:id="rId8"/>
              <a:extLst>
                <a:ext uri="{FF2B5EF4-FFF2-40B4-BE49-F238E27FC236}">
                  <a16:creationId xmlns:a16="http://schemas.microsoft.com/office/drawing/2014/main" id="{CBB22BAD-6B6F-4291-B261-C1304867CC7F}"/>
                </a:ext>
              </a:extLst>
            </p:cNvPr>
            <p:cNvSpPr/>
            <p:nvPr/>
          </p:nvSpPr>
          <p:spPr>
            <a:xfrm>
              <a:off x="8935981" y="5711841"/>
              <a:ext cx="418152" cy="4181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ircular Std Book Italic" panose="020B0604020101020102" pitchFamily="34" charset="77"/>
              </a:endParaRPr>
            </a:p>
          </p:txBody>
        </p:sp>
        <p:pic>
          <p:nvPicPr>
            <p:cNvPr id="32" name="Graphic 31">
              <a:hlinkClick r:id="rId8"/>
              <a:extLst>
                <a:ext uri="{FF2B5EF4-FFF2-40B4-BE49-F238E27FC236}">
                  <a16:creationId xmlns:a16="http://schemas.microsoft.com/office/drawing/2014/main" id="{D9685C8D-3E2A-465F-BD04-CD0B33DDB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012471" y="5788331"/>
              <a:ext cx="265173" cy="265173"/>
            </a:xfrm>
            <a:prstGeom prst="rect">
              <a:avLst/>
            </a:prstGeom>
          </p:spPr>
        </p:pic>
      </p:grpSp>
      <p:pic>
        <p:nvPicPr>
          <p:cNvPr id="5" name="Image 4" descr="Une image contenant texte, intérieur, personne, portable&#10;&#10;Description générée automatiquement">
            <a:extLst>
              <a:ext uri="{FF2B5EF4-FFF2-40B4-BE49-F238E27FC236}">
                <a16:creationId xmlns:a16="http://schemas.microsoft.com/office/drawing/2014/main" id="{445944C6-DB3B-4BB6-B980-C9039CC79C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67" y="1074336"/>
            <a:ext cx="53340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id="{F0A3C726-7070-F4D3-5FBB-813A0BE72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50734"/>
            <a:ext cx="4101804" cy="2307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5" y="382568"/>
            <a:ext cx="11029921" cy="861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Mutations des métiers et des compétences dans la branche des experts-comptables et commissaires aux comptes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31270-A6B8-5F16-67CF-DE68D5F9B5B1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66C41-44F8-03AA-5EEE-4A63924D440A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58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8DC46B5-CB9B-348B-EF40-DCD0FE895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70E0377-D9E2-14A9-23BF-358905B00329}"/>
              </a:ext>
            </a:extLst>
          </p:cNvPr>
          <p:cNvSpPr/>
          <p:nvPr/>
        </p:nvSpPr>
        <p:spPr>
          <a:xfrm>
            <a:off x="4342220" y="1427917"/>
            <a:ext cx="3507558" cy="4773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FBD47B-FF39-34D4-5562-BFE73912803B}"/>
              </a:ext>
            </a:extLst>
          </p:cNvPr>
          <p:cNvSpPr/>
          <p:nvPr/>
        </p:nvSpPr>
        <p:spPr>
          <a:xfrm>
            <a:off x="4342221" y="1427918"/>
            <a:ext cx="3507558" cy="1139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11F79B-5051-37A2-D925-C808AEA21B01}"/>
              </a:ext>
            </a:extLst>
          </p:cNvPr>
          <p:cNvSpPr txBox="1"/>
          <p:nvPr/>
        </p:nvSpPr>
        <p:spPr>
          <a:xfrm>
            <a:off x="5600513" y="1689771"/>
            <a:ext cx="1921858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sz="2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Environnement </a:t>
            </a:r>
            <a:r>
              <a:rPr lang="fr-FR" sz="20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technologique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0DD77EE9-EAF1-F6BC-4C20-011163D04D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69630" y="1696397"/>
            <a:ext cx="602300" cy="6023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0C48915-7178-0594-2735-EA586137B51E}"/>
              </a:ext>
            </a:extLst>
          </p:cNvPr>
          <p:cNvCxnSpPr>
            <a:cxnSpLocks/>
          </p:cNvCxnSpPr>
          <p:nvPr/>
        </p:nvCxnSpPr>
        <p:spPr>
          <a:xfrm>
            <a:off x="4743838" y="4322747"/>
            <a:ext cx="270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3C62929-D7A9-D4E8-AA42-6DD2BD6F1B7F}"/>
              </a:ext>
            </a:extLst>
          </p:cNvPr>
          <p:cNvSpPr txBox="1"/>
          <p:nvPr/>
        </p:nvSpPr>
        <p:spPr>
          <a:xfrm>
            <a:off x="4652335" y="3384057"/>
            <a:ext cx="2883006" cy="646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Automatisation des tâches </a:t>
            </a:r>
            <a:b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de production comptable, 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juridique et sociale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558BCA0-76F6-54FC-53FA-8079CDA70DD6}"/>
              </a:ext>
            </a:extLst>
          </p:cNvPr>
          <p:cNvSpPr/>
          <p:nvPr/>
        </p:nvSpPr>
        <p:spPr>
          <a:xfrm>
            <a:off x="5852748" y="2786121"/>
            <a:ext cx="482181" cy="4821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3</a:t>
            </a:r>
            <a:endParaRPr lang="fr-FR" sz="2400" b="1" baseline="30000" dirty="0">
              <a:solidFill>
                <a:schemeClr val="bg1"/>
              </a:solidFill>
              <a:latin typeface="Circular Std Bold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53F39B-DC57-85C7-F1F5-32F53F779FC2}"/>
              </a:ext>
            </a:extLst>
          </p:cNvPr>
          <p:cNvSpPr/>
          <p:nvPr/>
        </p:nvSpPr>
        <p:spPr>
          <a:xfrm>
            <a:off x="570472" y="1427917"/>
            <a:ext cx="3507558" cy="4773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0EB67-4B14-A4E0-3655-CA62C45890B6}"/>
              </a:ext>
            </a:extLst>
          </p:cNvPr>
          <p:cNvSpPr/>
          <p:nvPr/>
        </p:nvSpPr>
        <p:spPr>
          <a:xfrm>
            <a:off x="570472" y="1427918"/>
            <a:ext cx="3507558" cy="1139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059289-879A-233E-6975-BFDB7FEDAD07}"/>
              </a:ext>
            </a:extLst>
          </p:cNvPr>
          <p:cNvSpPr txBox="1"/>
          <p:nvPr/>
        </p:nvSpPr>
        <p:spPr>
          <a:xfrm>
            <a:off x="1828764" y="1689771"/>
            <a:ext cx="1921858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Environnement</a:t>
            </a:r>
            <a:r>
              <a:rPr lang="fr-FR" sz="20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 économique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539822D-254A-8328-C4C0-76A4E5C19D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97881" y="1696397"/>
            <a:ext cx="602300" cy="602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BF5B12-F26F-E2C2-025D-39476BFD02AA}"/>
              </a:ext>
            </a:extLst>
          </p:cNvPr>
          <p:cNvSpPr txBox="1"/>
          <p:nvPr/>
        </p:nvSpPr>
        <p:spPr>
          <a:xfrm>
            <a:off x="880586" y="3384057"/>
            <a:ext cx="2883006" cy="646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Externalisation croissante </a:t>
            </a:r>
            <a:b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des fonctions non cœur </a:t>
            </a:r>
            <a:b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de métier des entreprises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A5F3E-8CA0-60B0-0C07-1AFA98422FBE}"/>
              </a:ext>
            </a:extLst>
          </p:cNvPr>
          <p:cNvSpPr/>
          <p:nvPr/>
        </p:nvSpPr>
        <p:spPr>
          <a:xfrm>
            <a:off x="2080999" y="2786121"/>
            <a:ext cx="482181" cy="4821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1</a:t>
            </a:r>
            <a:endParaRPr lang="fr-FR" sz="2400" b="1" baseline="30000" dirty="0">
              <a:solidFill>
                <a:schemeClr val="bg1"/>
              </a:solidFill>
              <a:latin typeface="Circular Std Bold" panose="020B0604020101020102" pitchFamily="34" charset="77"/>
              <a:cs typeface="Circular Std Black Italic" panose="020B0604020101020102" pitchFamily="34" charset="77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EB69FEA-3ACA-983B-0EFD-4C3F0DD10793}"/>
              </a:ext>
            </a:extLst>
          </p:cNvPr>
          <p:cNvCxnSpPr>
            <a:cxnSpLocks/>
          </p:cNvCxnSpPr>
          <p:nvPr/>
        </p:nvCxnSpPr>
        <p:spPr>
          <a:xfrm>
            <a:off x="972089" y="4322747"/>
            <a:ext cx="270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A8DE871-5E9A-2459-27FE-439097F1657F}"/>
              </a:ext>
            </a:extLst>
          </p:cNvPr>
          <p:cNvSpPr txBox="1"/>
          <p:nvPr/>
        </p:nvSpPr>
        <p:spPr>
          <a:xfrm>
            <a:off x="880586" y="5120709"/>
            <a:ext cx="2883006" cy="861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Demande en hausse </a:t>
            </a:r>
            <a:b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sur les prestations comptables traditionnelles et à forte 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valeur ajoutée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23C5039-76E1-1287-8DA6-EE4AB880A0C2}"/>
              </a:ext>
            </a:extLst>
          </p:cNvPr>
          <p:cNvSpPr/>
          <p:nvPr/>
        </p:nvSpPr>
        <p:spPr>
          <a:xfrm>
            <a:off x="2080999" y="4522773"/>
            <a:ext cx="482181" cy="4821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2</a:t>
            </a:r>
            <a:endParaRPr lang="fr-FR" sz="2400" b="1" baseline="30000" dirty="0">
              <a:solidFill>
                <a:schemeClr val="bg1"/>
              </a:solidFill>
              <a:latin typeface="Circular Std Bold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0CC23F-E7C8-42AD-1B50-3DDEEAD57D22}"/>
              </a:ext>
            </a:extLst>
          </p:cNvPr>
          <p:cNvSpPr txBox="1"/>
          <p:nvPr/>
        </p:nvSpPr>
        <p:spPr>
          <a:xfrm>
            <a:off x="4652335" y="5120709"/>
            <a:ext cx="2883006" cy="861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Nouvelles technologies </a:t>
            </a:r>
            <a:b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soutenant le 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développement de </a:t>
            </a:r>
            <a:b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nouvelles offres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AE9693B-CAAD-CA86-DECE-F57C5254A78C}"/>
              </a:ext>
            </a:extLst>
          </p:cNvPr>
          <p:cNvSpPr/>
          <p:nvPr/>
        </p:nvSpPr>
        <p:spPr>
          <a:xfrm>
            <a:off x="5852748" y="4522773"/>
            <a:ext cx="482181" cy="4821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4</a:t>
            </a:r>
            <a:endParaRPr lang="fr-FR" sz="2400" b="1" baseline="30000" dirty="0">
              <a:solidFill>
                <a:schemeClr val="bg1"/>
              </a:solidFill>
              <a:latin typeface="Circular Std Bold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FC5ACB-7103-06A6-D334-C6506809533E}"/>
              </a:ext>
            </a:extLst>
          </p:cNvPr>
          <p:cNvSpPr/>
          <p:nvPr/>
        </p:nvSpPr>
        <p:spPr>
          <a:xfrm>
            <a:off x="8090194" y="1427917"/>
            <a:ext cx="3507558" cy="4773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38FE50-6841-4DB3-08F6-BCFE470D1747}"/>
              </a:ext>
            </a:extLst>
          </p:cNvPr>
          <p:cNvSpPr/>
          <p:nvPr/>
        </p:nvSpPr>
        <p:spPr>
          <a:xfrm>
            <a:off x="8090194" y="1427918"/>
            <a:ext cx="3507558" cy="1139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EE6A9B-C9AA-41F5-94F2-5E64A7AD9852}"/>
              </a:ext>
            </a:extLst>
          </p:cNvPr>
          <p:cNvSpPr txBox="1"/>
          <p:nvPr/>
        </p:nvSpPr>
        <p:spPr>
          <a:xfrm>
            <a:off x="9361456" y="1689771"/>
            <a:ext cx="1921858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Environnement </a:t>
            </a:r>
            <a:r>
              <a:rPr lang="fr-FR" sz="20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réglementaire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D8BA706A-333F-0D1E-7713-985F7BE74F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430573" y="1696397"/>
            <a:ext cx="602300" cy="6023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CEE35CE-F772-57EE-F4F9-2898145ADE5F}"/>
              </a:ext>
            </a:extLst>
          </p:cNvPr>
          <p:cNvCxnSpPr>
            <a:cxnSpLocks/>
          </p:cNvCxnSpPr>
          <p:nvPr/>
        </p:nvCxnSpPr>
        <p:spPr>
          <a:xfrm>
            <a:off x="8491811" y="4276580"/>
            <a:ext cx="270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57136CB-CA2C-761F-0674-BDA625B61270}"/>
              </a:ext>
            </a:extLst>
          </p:cNvPr>
          <p:cNvSpPr txBox="1"/>
          <p:nvPr/>
        </p:nvSpPr>
        <p:spPr>
          <a:xfrm>
            <a:off x="8400308" y="3384057"/>
            <a:ext cx="2883006" cy="646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Réduction du </a:t>
            </a:r>
            <a:b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champ des </a:t>
            </a:r>
            <a:b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activités </a:t>
            </a: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réservées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02A675F-6D99-79CD-9441-E03BAD513AB5}"/>
              </a:ext>
            </a:extLst>
          </p:cNvPr>
          <p:cNvSpPr/>
          <p:nvPr/>
        </p:nvSpPr>
        <p:spPr>
          <a:xfrm>
            <a:off x="9600721" y="2786121"/>
            <a:ext cx="482181" cy="4821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5</a:t>
            </a:r>
            <a:endParaRPr lang="fr-FR" sz="2400" b="1" baseline="30000" dirty="0">
              <a:solidFill>
                <a:schemeClr val="bg1"/>
              </a:solidFill>
              <a:latin typeface="Circular Std Bold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F84E2CF-7968-AD86-2444-C82C570E0EFC}"/>
              </a:ext>
            </a:extLst>
          </p:cNvPr>
          <p:cNvSpPr txBox="1"/>
          <p:nvPr/>
        </p:nvSpPr>
        <p:spPr>
          <a:xfrm>
            <a:off x="8400308" y="5120709"/>
            <a:ext cx="2883006" cy="646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Levée des contraintes </a:t>
            </a:r>
            <a:b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sur les pratiques </a:t>
            </a:r>
            <a:b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4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commerciales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BDEC415-BA49-C956-B023-E1BE778EF36A}"/>
              </a:ext>
            </a:extLst>
          </p:cNvPr>
          <p:cNvSpPr/>
          <p:nvPr/>
        </p:nvSpPr>
        <p:spPr>
          <a:xfrm>
            <a:off x="9600721" y="4522773"/>
            <a:ext cx="482181" cy="4821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6</a:t>
            </a:r>
            <a:endParaRPr lang="fr-FR" sz="2400" b="1" baseline="30000" dirty="0">
              <a:solidFill>
                <a:schemeClr val="bg1"/>
              </a:solidFill>
              <a:latin typeface="Circular Std Bold" panose="020B0604020101020102" pitchFamily="34" charset="77"/>
              <a:cs typeface="Circular Std Black Italic" panose="020B06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09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36845DA8-A253-6787-3D7B-ED7541BC7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50734"/>
            <a:ext cx="4101804" cy="2307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5" y="382568"/>
            <a:ext cx="11029921" cy="861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Mutations des métiers et des compétences dans la branche des experts-comptables et commissaires aux comptes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31270-A6B8-5F16-67CF-DE68D5F9B5B1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66C41-44F8-03AA-5EEE-4A63924D440A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59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8DC46B5-CB9B-348B-EF40-DCD0FE895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93DCC1-4626-9FF0-3D02-4FB1252950F0}"/>
              </a:ext>
            </a:extLst>
          </p:cNvPr>
          <p:cNvSpPr/>
          <p:nvPr/>
        </p:nvSpPr>
        <p:spPr>
          <a:xfrm>
            <a:off x="1209363" y="2052748"/>
            <a:ext cx="3060000" cy="25955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7" name="ZoneTexte 13">
            <a:extLst>
              <a:ext uri="{FF2B5EF4-FFF2-40B4-BE49-F238E27FC236}">
                <a16:creationId xmlns:a16="http://schemas.microsoft.com/office/drawing/2014/main" id="{E5091FCB-C405-369F-B0F4-D6AE1AF007ED}"/>
              </a:ext>
            </a:extLst>
          </p:cNvPr>
          <p:cNvSpPr txBox="1"/>
          <p:nvPr/>
        </p:nvSpPr>
        <p:spPr>
          <a:xfrm>
            <a:off x="1539256" y="2046899"/>
            <a:ext cx="1109642" cy="923330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1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8" name="ZoneTexte 14">
            <a:extLst>
              <a:ext uri="{FF2B5EF4-FFF2-40B4-BE49-F238E27FC236}">
                <a16:creationId xmlns:a16="http://schemas.microsoft.com/office/drawing/2014/main" id="{68F63B16-8205-1C8A-70CD-7A5340584DF9}"/>
              </a:ext>
            </a:extLst>
          </p:cNvPr>
          <p:cNvSpPr txBox="1"/>
          <p:nvPr/>
        </p:nvSpPr>
        <p:spPr>
          <a:xfrm>
            <a:off x="1539255" y="3158398"/>
            <a:ext cx="2400217" cy="123110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fr-FR"/>
            </a:defPPr>
            <a:lvl1pPr>
              <a:defRPr sz="1600">
                <a:cs typeface="Circular Std Black Italic" panose="020B0604020101020102" pitchFamily="34" charset="77"/>
              </a:defRPr>
            </a:lvl1pPr>
          </a:lstStyle>
          <a:p>
            <a:r>
              <a:rPr lang="fr-FR" dirty="0">
                <a:latin typeface="Circular Std Book Italic" panose="020B0604020101020102" pitchFamily="34" charset="77"/>
              </a:rPr>
              <a:t>Poursuivre la montée en gamme et la diversification des prestations d’accompagnement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61E922-6826-38FA-400C-00160E3CF891}"/>
              </a:ext>
            </a:extLst>
          </p:cNvPr>
          <p:cNvCxnSpPr>
            <a:cxnSpLocks/>
          </p:cNvCxnSpPr>
          <p:nvPr/>
        </p:nvCxnSpPr>
        <p:spPr>
          <a:xfrm>
            <a:off x="1539255" y="3039503"/>
            <a:ext cx="75741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EDB9DA3-82EE-56E4-D147-7F4FCB387579}"/>
              </a:ext>
            </a:extLst>
          </p:cNvPr>
          <p:cNvSpPr txBox="1"/>
          <p:nvPr/>
        </p:nvSpPr>
        <p:spPr>
          <a:xfrm>
            <a:off x="1209363" y="1518228"/>
            <a:ext cx="9773274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3  priorités stratégiques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C246AC9-3C44-B412-3349-51480B282203}"/>
              </a:ext>
            </a:extLst>
          </p:cNvPr>
          <p:cNvSpPr/>
          <p:nvPr/>
        </p:nvSpPr>
        <p:spPr>
          <a:xfrm>
            <a:off x="2733016" y="5284461"/>
            <a:ext cx="6725968" cy="9342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54" name="ZoneTexte 14">
            <a:extLst>
              <a:ext uri="{FF2B5EF4-FFF2-40B4-BE49-F238E27FC236}">
                <a16:creationId xmlns:a16="http://schemas.microsoft.com/office/drawing/2014/main" id="{187D678D-9F94-EB37-7984-1E5F31CC5837}"/>
              </a:ext>
            </a:extLst>
          </p:cNvPr>
          <p:cNvSpPr txBox="1"/>
          <p:nvPr/>
        </p:nvSpPr>
        <p:spPr>
          <a:xfrm>
            <a:off x="3979507" y="5474577"/>
            <a:ext cx="5129089" cy="55399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Spécialisation des métiers du cœur d’activité et émergence de professionnels du conseil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05A9EA07-1015-89BE-3B50-36FEA13BF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083405" y="5443800"/>
            <a:ext cx="615553" cy="615553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194C3AF-27D7-48C4-9057-A242DF438528}"/>
              </a:ext>
            </a:extLst>
          </p:cNvPr>
          <p:cNvSpPr/>
          <p:nvPr/>
        </p:nvSpPr>
        <p:spPr>
          <a:xfrm>
            <a:off x="4566000" y="2052748"/>
            <a:ext cx="3060000" cy="25955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B9800AC-3838-2765-6AE7-A32C0C17CA0A}"/>
              </a:ext>
            </a:extLst>
          </p:cNvPr>
          <p:cNvSpPr/>
          <p:nvPr/>
        </p:nvSpPr>
        <p:spPr>
          <a:xfrm>
            <a:off x="7922637" y="2052748"/>
            <a:ext cx="3060000" cy="25955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>
                  <a:lumMod val="75000"/>
                </a:schemeClr>
              </a:solidFill>
              <a:latin typeface="Circular Std Book Italic" panose="020B0604020101020102" pitchFamily="34" charset="77"/>
            </a:endParaRPr>
          </a:p>
        </p:txBody>
      </p:sp>
      <p:sp>
        <p:nvSpPr>
          <p:cNvPr id="68" name="ZoneTexte 13">
            <a:extLst>
              <a:ext uri="{FF2B5EF4-FFF2-40B4-BE49-F238E27FC236}">
                <a16:creationId xmlns:a16="http://schemas.microsoft.com/office/drawing/2014/main" id="{2F94381D-D88A-94AA-FF67-D76FAAAD8DFF}"/>
              </a:ext>
            </a:extLst>
          </p:cNvPr>
          <p:cNvSpPr txBox="1"/>
          <p:nvPr/>
        </p:nvSpPr>
        <p:spPr>
          <a:xfrm>
            <a:off x="4895893" y="2046899"/>
            <a:ext cx="1109642" cy="923330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2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69" name="ZoneTexte 14">
            <a:extLst>
              <a:ext uri="{FF2B5EF4-FFF2-40B4-BE49-F238E27FC236}">
                <a16:creationId xmlns:a16="http://schemas.microsoft.com/office/drawing/2014/main" id="{ADAD6267-EB5C-8506-6178-2EAA0EEB9C10}"/>
              </a:ext>
            </a:extLst>
          </p:cNvPr>
          <p:cNvSpPr txBox="1"/>
          <p:nvPr/>
        </p:nvSpPr>
        <p:spPr>
          <a:xfrm>
            <a:off x="4895893" y="3158398"/>
            <a:ext cx="2158050" cy="98488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fr-FR"/>
            </a:defPPr>
            <a:lvl1pPr>
              <a:defRPr sz="1600">
                <a:cs typeface="Circular Std Black Italic" panose="020B0604020101020102" pitchFamily="34" charset="77"/>
              </a:defRPr>
            </a:lvl1pPr>
          </a:lstStyle>
          <a:p>
            <a:r>
              <a:rPr lang="fr-FR" dirty="0">
                <a:latin typeface="Circular Std Book Italic" panose="020B0604020101020102" pitchFamily="34" charset="77"/>
              </a:rPr>
              <a:t>Renforcer la digitalisation </a:t>
            </a:r>
          </a:p>
          <a:p>
            <a:r>
              <a:rPr lang="fr-FR" dirty="0">
                <a:latin typeface="Circular Std Book Italic" panose="020B0604020101020102" pitchFamily="34" charset="77"/>
              </a:rPr>
              <a:t>et la spécialisation des modes de production 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F5BA7A1-D3B1-4E2B-570E-369A37091F1A}"/>
              </a:ext>
            </a:extLst>
          </p:cNvPr>
          <p:cNvCxnSpPr/>
          <p:nvPr/>
        </p:nvCxnSpPr>
        <p:spPr>
          <a:xfrm>
            <a:off x="4895893" y="3039503"/>
            <a:ext cx="75741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13">
            <a:extLst>
              <a:ext uri="{FF2B5EF4-FFF2-40B4-BE49-F238E27FC236}">
                <a16:creationId xmlns:a16="http://schemas.microsoft.com/office/drawing/2014/main" id="{4EE24E61-E6F7-E3D1-AF0E-2807CCB7E945}"/>
              </a:ext>
            </a:extLst>
          </p:cNvPr>
          <p:cNvSpPr txBox="1"/>
          <p:nvPr/>
        </p:nvSpPr>
        <p:spPr>
          <a:xfrm>
            <a:off x="8252530" y="2046899"/>
            <a:ext cx="1109642" cy="923330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r>
              <a:rPr lang="fr-FR" sz="6000" spc="-300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ook Italic" panose="020B0604020101020102" pitchFamily="34" charset="77"/>
              </a:rPr>
              <a:t>3</a:t>
            </a:r>
            <a:endParaRPr lang="fr-FR" sz="6000" spc="-300" baseline="30000" dirty="0">
              <a:solidFill>
                <a:schemeClr val="accent2"/>
              </a:solidFill>
              <a:latin typeface="Circular Std Bold" panose="020B0604020101020102" pitchFamily="34" charset="77"/>
              <a:cs typeface="Circular Std Book Italic" panose="020B0604020101020102" pitchFamily="34" charset="77"/>
            </a:endParaRPr>
          </a:p>
        </p:txBody>
      </p:sp>
      <p:sp>
        <p:nvSpPr>
          <p:cNvPr id="72" name="ZoneTexte 14">
            <a:extLst>
              <a:ext uri="{FF2B5EF4-FFF2-40B4-BE49-F238E27FC236}">
                <a16:creationId xmlns:a16="http://schemas.microsoft.com/office/drawing/2014/main" id="{72D07449-1D22-D358-2A07-505619BE8E58}"/>
              </a:ext>
            </a:extLst>
          </p:cNvPr>
          <p:cNvSpPr txBox="1"/>
          <p:nvPr/>
        </p:nvSpPr>
        <p:spPr>
          <a:xfrm>
            <a:off x="8252530" y="3158398"/>
            <a:ext cx="2127252" cy="98488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fr-FR"/>
            </a:defPPr>
            <a:lvl1pPr>
              <a:defRPr sz="1600">
                <a:cs typeface="Circular Std Black Italic" panose="020B0604020101020102" pitchFamily="34" charset="77"/>
              </a:defRPr>
            </a:lvl1pPr>
          </a:lstStyle>
          <a:p>
            <a:r>
              <a:rPr lang="fr-FR" dirty="0">
                <a:latin typeface="Circular Std Book Italic" panose="020B0604020101020102" pitchFamily="34" charset="77"/>
              </a:rPr>
              <a:t>Développer des pratiques commerciales plus affirmée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2EF5BF-0A0E-4C26-985D-A2BDF4ADE75F}"/>
              </a:ext>
            </a:extLst>
          </p:cNvPr>
          <p:cNvCxnSpPr/>
          <p:nvPr/>
        </p:nvCxnSpPr>
        <p:spPr>
          <a:xfrm>
            <a:off x="8252530" y="3039503"/>
            <a:ext cx="75741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136245-DB70-957D-1B01-122021C972A8}"/>
              </a:ext>
            </a:extLst>
          </p:cNvPr>
          <p:cNvCxnSpPr>
            <a:cxnSpLocks/>
          </p:cNvCxnSpPr>
          <p:nvPr/>
        </p:nvCxnSpPr>
        <p:spPr>
          <a:xfrm>
            <a:off x="6096000" y="4787238"/>
            <a:ext cx="0" cy="362319"/>
          </a:xfrm>
          <a:prstGeom prst="line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466F498D-36CA-674B-E60D-857AF4EBABE7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90833" y="1431752"/>
            <a:ext cx="10334" cy="6713274"/>
          </a:xfrm>
          <a:prstGeom prst="bentConnector3">
            <a:avLst>
              <a:gd name="adj1" fmla="val 1800000"/>
            </a:avLst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19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095999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2151" r="1" b="10672"/>
          <a:stretch/>
        </p:blipFill>
        <p:spPr>
          <a:xfrm rot="16200000" flipH="1">
            <a:off x="-380997" y="381004"/>
            <a:ext cx="6857997" cy="60959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BDD5A7-BC38-D90A-228E-067D3FFDF00D}"/>
              </a:ext>
            </a:extLst>
          </p:cNvPr>
          <p:cNvGrpSpPr/>
          <p:nvPr/>
        </p:nvGrpSpPr>
        <p:grpSpPr>
          <a:xfrm>
            <a:off x="868300" y="2216652"/>
            <a:ext cx="1976667" cy="1856502"/>
            <a:chOff x="940776" y="3791148"/>
            <a:chExt cx="5181603" cy="1123529"/>
          </a:xfrm>
        </p:grpSpPr>
        <p:sp>
          <p:nvSpPr>
            <p:cNvPr id="11" name="Graphic 10">
              <a:extLst>
                <a:ext uri="{FF2B5EF4-FFF2-40B4-BE49-F238E27FC236}">
                  <a16:creationId xmlns:a16="http://schemas.microsoft.com/office/drawing/2014/main" id="{F7810C27-ABB0-FDD5-8EB9-9A98DE094E8B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2" name="Graphic 10">
              <a:extLst>
                <a:ext uri="{FF2B5EF4-FFF2-40B4-BE49-F238E27FC236}">
                  <a16:creationId xmlns:a16="http://schemas.microsoft.com/office/drawing/2014/main" id="{4E7F6598-B29D-5912-BD91-129AAC533351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2AA18A-5F5C-ECA0-6A2F-10349DFB88F2}"/>
              </a:ext>
            </a:extLst>
          </p:cNvPr>
          <p:cNvGrpSpPr/>
          <p:nvPr/>
        </p:nvGrpSpPr>
        <p:grpSpPr>
          <a:xfrm>
            <a:off x="752889" y="2785344"/>
            <a:ext cx="4154777" cy="1856502"/>
            <a:chOff x="940776" y="3791148"/>
            <a:chExt cx="5181603" cy="1123529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701261A6-DACB-583F-BA9A-E034B72AD554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4" name="Graphic 10">
              <a:extLst>
                <a:ext uri="{FF2B5EF4-FFF2-40B4-BE49-F238E27FC236}">
                  <a16:creationId xmlns:a16="http://schemas.microsoft.com/office/drawing/2014/main" id="{03BF3D77-A78E-C435-F128-47018A381663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1136003" y="2459506"/>
            <a:ext cx="3823996" cy="193899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1</a:t>
            </a:r>
            <a:r>
              <a:rPr lang="fr-FR" sz="7200" b="1" baseline="300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ère</a:t>
            </a:r>
            <a:br>
              <a:rPr lang="fr-FR" sz="54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54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table ronde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0020D-70A6-93BB-C096-35DE27DD7FD9}"/>
              </a:ext>
            </a:extLst>
          </p:cNvPr>
          <p:cNvSpPr txBox="1"/>
          <p:nvPr/>
        </p:nvSpPr>
        <p:spPr>
          <a:xfrm>
            <a:off x="6377352" y="3367333"/>
            <a:ext cx="5533294" cy="9848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Observatoires des métiers</a:t>
            </a:r>
            <a:b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3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et des qualifications 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20A682-901A-4480-A8AC-C829F21F9CAB}"/>
              </a:ext>
            </a:extLst>
          </p:cNvPr>
          <p:cNvSpPr txBox="1"/>
          <p:nvPr/>
        </p:nvSpPr>
        <p:spPr>
          <a:xfrm>
            <a:off x="7141374" y="4573986"/>
            <a:ext cx="4005250" cy="6155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fr-FR" sz="2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Quelles productions, quels outils, quels usages opérationnels 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3EC6C1-D211-7AFE-6B10-9D8BCFB4E026}"/>
              </a:ext>
            </a:extLst>
          </p:cNvPr>
          <p:cNvGrpSpPr/>
          <p:nvPr/>
        </p:nvGrpSpPr>
        <p:grpSpPr>
          <a:xfrm>
            <a:off x="8405445" y="1668457"/>
            <a:ext cx="1477108" cy="1477108"/>
            <a:chOff x="8674573" y="1807522"/>
            <a:chExt cx="1732170" cy="173217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B5DE32-2455-40B4-8200-64DAB47635B6}"/>
                </a:ext>
              </a:extLst>
            </p:cNvPr>
            <p:cNvSpPr/>
            <p:nvPr/>
          </p:nvSpPr>
          <p:spPr>
            <a:xfrm>
              <a:off x="8674573" y="1807522"/>
              <a:ext cx="1732170" cy="1732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ircular Std Book Italic" panose="020B0604020101020102" pitchFamily="34" charset="77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9FDFDB1-1E99-4C2A-AB34-3E904FD1A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000658" y="2133607"/>
              <a:ext cx="1080000" cy="10800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329500-455C-F9B3-84BF-F0EE5483C1E1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6A15EF-2505-F32E-244A-86C88675D767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6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CEBCE08-08F3-E8BA-816B-2D7FEFB90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A39BCF-44E6-9961-68E9-8F42AB15D40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0637C-5AFA-38C5-C4DE-73C9AEEF0BFF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60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1917A1-3DC2-E5D4-1409-89ACEBA28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327D3F2-DF49-43F5-9B48-95264C0CD4BE}"/>
              </a:ext>
            </a:extLst>
          </p:cNvPr>
          <p:cNvCxnSpPr>
            <a:cxnSpLocks/>
          </p:cNvCxnSpPr>
          <p:nvPr/>
        </p:nvCxnSpPr>
        <p:spPr>
          <a:xfrm rot="5400000" flipV="1">
            <a:off x="6237002" y="1770284"/>
            <a:ext cx="0" cy="818562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2C195D-7AEF-4D5A-86AB-A918BC04CFBA}"/>
              </a:ext>
            </a:extLst>
          </p:cNvPr>
          <p:cNvCxnSpPr>
            <a:cxnSpLocks/>
          </p:cNvCxnSpPr>
          <p:nvPr/>
        </p:nvCxnSpPr>
        <p:spPr>
          <a:xfrm>
            <a:off x="2144186" y="4870625"/>
            <a:ext cx="8185623" cy="0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B52FFF4-AEF2-42E4-867F-D25CB7EC340E}"/>
              </a:ext>
            </a:extLst>
          </p:cNvPr>
          <p:cNvCxnSpPr>
            <a:cxnSpLocks/>
          </p:cNvCxnSpPr>
          <p:nvPr/>
        </p:nvCxnSpPr>
        <p:spPr>
          <a:xfrm>
            <a:off x="2144186" y="3878153"/>
            <a:ext cx="8185623" cy="0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CA2FDA6-EFE5-40D7-8B55-954145795609}"/>
              </a:ext>
            </a:extLst>
          </p:cNvPr>
          <p:cNvCxnSpPr>
            <a:cxnSpLocks/>
          </p:cNvCxnSpPr>
          <p:nvPr/>
        </p:nvCxnSpPr>
        <p:spPr>
          <a:xfrm>
            <a:off x="2144186" y="2885680"/>
            <a:ext cx="8185623" cy="0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E2142E-48D1-4308-A607-63B9E546C5AF}"/>
              </a:ext>
            </a:extLst>
          </p:cNvPr>
          <p:cNvGrpSpPr/>
          <p:nvPr/>
        </p:nvGrpSpPr>
        <p:grpSpPr>
          <a:xfrm>
            <a:off x="4872733" y="1893206"/>
            <a:ext cx="2728547" cy="3969893"/>
            <a:chOff x="4731727" y="-1697874"/>
            <a:chExt cx="2728547" cy="818562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C2FCCF9-43D0-4523-ACCB-DF233EC3EFC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67462" y="2394938"/>
              <a:ext cx="8185623" cy="0"/>
            </a:xfrm>
            <a:prstGeom prst="line">
              <a:avLst/>
            </a:prstGeom>
            <a:ln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B4C499B-630C-4FCE-8ADC-913D03872EE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38915" y="2394938"/>
              <a:ext cx="8185623" cy="0"/>
            </a:xfrm>
            <a:prstGeom prst="line">
              <a:avLst/>
            </a:prstGeom>
            <a:ln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0118C828-2573-4B4D-A526-F7934019037B}"/>
              </a:ext>
            </a:extLst>
          </p:cNvPr>
          <p:cNvSpPr txBox="1"/>
          <p:nvPr/>
        </p:nvSpPr>
        <p:spPr>
          <a:xfrm>
            <a:off x="1276901" y="1519660"/>
            <a:ext cx="1734570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Taux d’évolution des effectifs entre 2020 et 2025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BC3EB07-0660-4DE4-B93D-BFD723FFE19A}"/>
              </a:ext>
            </a:extLst>
          </p:cNvPr>
          <p:cNvSpPr txBox="1"/>
          <p:nvPr/>
        </p:nvSpPr>
        <p:spPr>
          <a:xfrm>
            <a:off x="10454011" y="5709209"/>
            <a:ext cx="133980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Degré de transformation métier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1DC0E00-DE7B-4865-9476-91AD27903CF5}"/>
              </a:ext>
            </a:extLst>
          </p:cNvPr>
          <p:cNvSpPr txBox="1"/>
          <p:nvPr/>
        </p:nvSpPr>
        <p:spPr>
          <a:xfrm>
            <a:off x="2641172" y="6008805"/>
            <a:ext cx="1734570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000" dirty="0">
                <a:solidFill>
                  <a:schemeClr val="bg2">
                    <a:lumMod val="50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FAIBLE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2858E01-16FE-40FD-B0CA-A3910FD6F559}"/>
              </a:ext>
            </a:extLst>
          </p:cNvPr>
          <p:cNvSpPr txBox="1"/>
          <p:nvPr/>
        </p:nvSpPr>
        <p:spPr>
          <a:xfrm>
            <a:off x="5369717" y="6008805"/>
            <a:ext cx="1734570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000" dirty="0">
                <a:solidFill>
                  <a:schemeClr val="bg2">
                    <a:lumMod val="2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MODÉRÉ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25B898-2F0B-47FD-8DF2-CCB270152B85}"/>
              </a:ext>
            </a:extLst>
          </p:cNvPr>
          <p:cNvSpPr txBox="1"/>
          <p:nvPr/>
        </p:nvSpPr>
        <p:spPr>
          <a:xfrm>
            <a:off x="8098261" y="6008805"/>
            <a:ext cx="1734570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0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FORT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345D2E3-7D79-40CD-A9A4-9ECC7D95B240}"/>
              </a:ext>
            </a:extLst>
          </p:cNvPr>
          <p:cNvSpPr txBox="1"/>
          <p:nvPr/>
        </p:nvSpPr>
        <p:spPr>
          <a:xfrm>
            <a:off x="398183" y="2235551"/>
            <a:ext cx="161721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fr-FR" sz="1000" dirty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AUGMENTATION TRÈS SIGNIFICATIVE (&gt;20%)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F65C494-9E99-4443-BA2F-BB905A807CC4}"/>
              </a:ext>
            </a:extLst>
          </p:cNvPr>
          <p:cNvSpPr txBox="1"/>
          <p:nvPr/>
        </p:nvSpPr>
        <p:spPr>
          <a:xfrm>
            <a:off x="398183" y="3228026"/>
            <a:ext cx="161721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fr-FR" sz="1000" dirty="0">
                <a:solidFill>
                  <a:schemeClr val="accent1">
                    <a:lumMod val="90000"/>
                    <a:lumOff val="10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AUGMENTATION IMPORTANTE (+6 À +19%)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22578FD-B5ED-4457-9207-9AB67B53E054}"/>
              </a:ext>
            </a:extLst>
          </p:cNvPr>
          <p:cNvSpPr txBox="1"/>
          <p:nvPr/>
        </p:nvSpPr>
        <p:spPr>
          <a:xfrm>
            <a:off x="398183" y="4220501"/>
            <a:ext cx="161721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fr-FR" sz="1000" dirty="0">
                <a:solidFill>
                  <a:schemeClr val="accent2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AUGMENTATION</a:t>
            </a:r>
            <a:br>
              <a:rPr lang="fr-FR" sz="1000" dirty="0">
                <a:solidFill>
                  <a:schemeClr val="accent2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000" dirty="0">
                <a:solidFill>
                  <a:schemeClr val="accent2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FAIBLE (+1 À 5%)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AE2E4A7-AAA2-4A96-8376-14F7D9A43912}"/>
              </a:ext>
            </a:extLst>
          </p:cNvPr>
          <p:cNvSpPr txBox="1"/>
          <p:nvPr/>
        </p:nvSpPr>
        <p:spPr>
          <a:xfrm>
            <a:off x="398183" y="4870625"/>
            <a:ext cx="161721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fr-FR" sz="1000" dirty="0">
                <a:solidFill>
                  <a:schemeClr val="accent6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STABILITÉ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37D3CDC-2DFB-497B-AC38-7FF463141FFA}"/>
              </a:ext>
            </a:extLst>
          </p:cNvPr>
          <p:cNvSpPr txBox="1"/>
          <p:nvPr/>
        </p:nvSpPr>
        <p:spPr>
          <a:xfrm>
            <a:off x="398183" y="5352981"/>
            <a:ext cx="161721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fr-FR" sz="1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DIMINUTION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4D82290-24C7-486E-A470-2A15A4E5FCB5}"/>
              </a:ext>
            </a:extLst>
          </p:cNvPr>
          <p:cNvSpPr txBox="1"/>
          <p:nvPr/>
        </p:nvSpPr>
        <p:spPr>
          <a:xfrm>
            <a:off x="4255807" y="1565826"/>
            <a:ext cx="39624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fr-FR" sz="1400" b="1" dirty="0">
                <a:solidFill>
                  <a:schemeClr val="accent4">
                    <a:lumMod val="50000"/>
                  </a:schemeClr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Enjeu n°1: répondre aux besoins d’emploi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E1D526E-6542-4BBE-8FEF-DCD3625722D2}"/>
              </a:ext>
            </a:extLst>
          </p:cNvPr>
          <p:cNvSpPr txBox="1"/>
          <p:nvPr/>
        </p:nvSpPr>
        <p:spPr>
          <a:xfrm rot="5400000">
            <a:off x="8972306" y="3662710"/>
            <a:ext cx="3394298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fr-FR" sz="1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Enjeu n°2: former les salariés aux compétences stratégiques pour le futur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973CA4-1D9B-4A9E-8BC5-768FC2A6D754}"/>
              </a:ext>
            </a:extLst>
          </p:cNvPr>
          <p:cNvCxnSpPr>
            <a:cxnSpLocks/>
          </p:cNvCxnSpPr>
          <p:nvPr/>
        </p:nvCxnSpPr>
        <p:spPr>
          <a:xfrm flipV="1">
            <a:off x="2144187" y="1893207"/>
            <a:ext cx="0" cy="396989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344E620-B1A8-4447-8CF7-2960CF121489}"/>
              </a:ext>
            </a:extLst>
          </p:cNvPr>
          <p:cNvSpPr/>
          <p:nvPr/>
        </p:nvSpPr>
        <p:spPr>
          <a:xfrm>
            <a:off x="2144188" y="1893208"/>
            <a:ext cx="8185622" cy="198494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3849F60-C1E8-4845-94D0-D01F7EBC0E02}"/>
              </a:ext>
            </a:extLst>
          </p:cNvPr>
          <p:cNvSpPr/>
          <p:nvPr/>
        </p:nvSpPr>
        <p:spPr>
          <a:xfrm rot="5400000">
            <a:off x="6975995" y="2513887"/>
            <a:ext cx="3969894" cy="272853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1D1009-987B-4D33-8DE6-DA1A1B89F493}"/>
              </a:ext>
            </a:extLst>
          </p:cNvPr>
          <p:cNvSpPr/>
          <p:nvPr/>
        </p:nvSpPr>
        <p:spPr>
          <a:xfrm>
            <a:off x="7725481" y="2496860"/>
            <a:ext cx="1934618" cy="193461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B4E9E82-777D-4B61-8283-DBE7A8C1A27C}"/>
              </a:ext>
            </a:extLst>
          </p:cNvPr>
          <p:cNvSpPr txBox="1"/>
          <p:nvPr/>
        </p:nvSpPr>
        <p:spPr>
          <a:xfrm>
            <a:off x="8279179" y="2677744"/>
            <a:ext cx="827222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0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Assistant</a:t>
            </a:r>
            <a:br>
              <a:rPr lang="fr-FR" sz="10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10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comptable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57BF0AD7-6686-4FD6-8D47-A5705258C6FC}"/>
              </a:ext>
            </a:extLst>
          </p:cNvPr>
          <p:cNvSpPr/>
          <p:nvPr/>
        </p:nvSpPr>
        <p:spPr>
          <a:xfrm>
            <a:off x="8102820" y="3099277"/>
            <a:ext cx="659642" cy="65964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600" dirty="0">
              <a:latin typeface="Circular Std Book Italic" panose="020B0604020101020102" pitchFamily="34" charset="77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79E0C38-F0D0-4C3C-BB2E-557EA7E855C3}"/>
              </a:ext>
            </a:extLst>
          </p:cNvPr>
          <p:cNvSpPr txBox="1"/>
          <p:nvPr/>
        </p:nvSpPr>
        <p:spPr>
          <a:xfrm>
            <a:off x="7863226" y="3702221"/>
            <a:ext cx="113392" cy="11339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3120380-3E59-4759-8B8C-7E6359AD7BFD}"/>
              </a:ext>
            </a:extLst>
          </p:cNvPr>
          <p:cNvSpPr txBox="1"/>
          <p:nvPr/>
        </p:nvSpPr>
        <p:spPr>
          <a:xfrm>
            <a:off x="9002056" y="3003387"/>
            <a:ext cx="418448" cy="41844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6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Chef de mission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B60DE730-10D1-4773-A2B5-3E211A4FE217}"/>
              </a:ext>
            </a:extLst>
          </p:cNvPr>
          <p:cNvSpPr/>
          <p:nvPr/>
        </p:nvSpPr>
        <p:spPr>
          <a:xfrm>
            <a:off x="8607965" y="3464168"/>
            <a:ext cx="569224" cy="569222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600" dirty="0">
              <a:latin typeface="Circular Std Book Italic" panose="020B0604020101020102" pitchFamily="34" charset="77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87223C2-4475-41BD-80DC-674E979FA816}"/>
              </a:ext>
            </a:extLst>
          </p:cNvPr>
          <p:cNvSpPr txBox="1"/>
          <p:nvPr/>
        </p:nvSpPr>
        <p:spPr>
          <a:xfrm>
            <a:off x="7921426" y="3832447"/>
            <a:ext cx="531647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6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EC dirigeant</a:t>
            </a:r>
            <a:br>
              <a:rPr lang="fr-FR" sz="6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6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(salarié)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3E8C77E-A33F-41C4-B7A3-BBCA165EC4B8}"/>
              </a:ext>
            </a:extLst>
          </p:cNvPr>
          <p:cNvSpPr txBox="1"/>
          <p:nvPr/>
        </p:nvSpPr>
        <p:spPr>
          <a:xfrm>
            <a:off x="8860394" y="4541299"/>
            <a:ext cx="210300" cy="210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B903576-EE3F-440D-B626-20E3983F55EE}"/>
              </a:ext>
            </a:extLst>
          </p:cNvPr>
          <p:cNvSpPr txBox="1"/>
          <p:nvPr/>
        </p:nvSpPr>
        <p:spPr>
          <a:xfrm>
            <a:off x="9352599" y="4824929"/>
            <a:ext cx="115048" cy="1150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049DBBC-03A1-47BE-9F44-8CAF18EE0F2D}"/>
              </a:ext>
            </a:extLst>
          </p:cNvPr>
          <p:cNvSpPr txBox="1"/>
          <p:nvPr/>
        </p:nvSpPr>
        <p:spPr>
          <a:xfrm>
            <a:off x="8514592" y="4749761"/>
            <a:ext cx="115048" cy="1150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2DE55A8-7728-493C-9884-F4132D2A4FF0}"/>
              </a:ext>
            </a:extLst>
          </p:cNvPr>
          <p:cNvSpPr txBox="1"/>
          <p:nvPr/>
        </p:nvSpPr>
        <p:spPr>
          <a:xfrm>
            <a:off x="9114764" y="4592589"/>
            <a:ext cx="53164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Auditeur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44D4F47-0DC2-4982-B2A3-3124613BBBE9}"/>
              </a:ext>
            </a:extLst>
          </p:cNvPr>
          <p:cNvSpPr txBox="1"/>
          <p:nvPr/>
        </p:nvSpPr>
        <p:spPr>
          <a:xfrm>
            <a:off x="8306293" y="4887890"/>
            <a:ext cx="531647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Assistant audit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262EFEB-A677-4A61-80E4-4555F82D44FD}"/>
              </a:ext>
            </a:extLst>
          </p:cNvPr>
          <p:cNvSpPr txBox="1"/>
          <p:nvPr/>
        </p:nvSpPr>
        <p:spPr>
          <a:xfrm>
            <a:off x="8987420" y="4956302"/>
            <a:ext cx="84540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Directeur</a:t>
            </a:r>
            <a:b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de mission d’audit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C767E34-BE6C-41B8-9655-73DF0575616E}"/>
              </a:ext>
            </a:extLst>
          </p:cNvPr>
          <p:cNvSpPr txBox="1"/>
          <p:nvPr/>
        </p:nvSpPr>
        <p:spPr>
          <a:xfrm>
            <a:off x="5480951" y="5331567"/>
            <a:ext cx="70595" cy="705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96C4CAB-AC00-4DDE-9C91-CB0A0BB26465}"/>
              </a:ext>
            </a:extLst>
          </p:cNvPr>
          <p:cNvSpPr txBox="1"/>
          <p:nvPr/>
        </p:nvSpPr>
        <p:spPr>
          <a:xfrm>
            <a:off x="5012188" y="5438298"/>
            <a:ext cx="1008124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Assistant, hôte d’accueil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A1E71B9-D32C-4C2A-911F-000F5F131A67}"/>
              </a:ext>
            </a:extLst>
          </p:cNvPr>
          <p:cNvSpPr txBox="1"/>
          <p:nvPr/>
        </p:nvSpPr>
        <p:spPr>
          <a:xfrm>
            <a:off x="4390338" y="4300228"/>
            <a:ext cx="70595" cy="705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C776473-2623-4F64-AC51-DE6D83747D06}"/>
              </a:ext>
            </a:extLst>
          </p:cNvPr>
          <p:cNvSpPr txBox="1"/>
          <p:nvPr/>
        </p:nvSpPr>
        <p:spPr>
          <a:xfrm>
            <a:off x="4107346" y="4406959"/>
            <a:ext cx="636582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Juriste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0A9AB07-8C1E-4134-ACFC-54D5F8E3A47A}"/>
              </a:ext>
            </a:extLst>
          </p:cNvPr>
          <p:cNvSpPr txBox="1"/>
          <p:nvPr/>
        </p:nvSpPr>
        <p:spPr>
          <a:xfrm>
            <a:off x="4049251" y="4646449"/>
            <a:ext cx="70595" cy="705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960305A-065A-40AB-8608-9A39BD7AA614}"/>
              </a:ext>
            </a:extLst>
          </p:cNvPr>
          <p:cNvSpPr txBox="1"/>
          <p:nvPr/>
        </p:nvSpPr>
        <p:spPr>
          <a:xfrm>
            <a:off x="3766259" y="4753180"/>
            <a:ext cx="636582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Assistant RH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3AA9E45-9F2F-4D49-8083-4574D20AC237}"/>
              </a:ext>
            </a:extLst>
          </p:cNvPr>
          <p:cNvSpPr txBox="1"/>
          <p:nvPr/>
        </p:nvSpPr>
        <p:spPr>
          <a:xfrm>
            <a:off x="4049252" y="3517112"/>
            <a:ext cx="70595" cy="705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74CFE968-7449-438A-AF1C-9F14186C953C}"/>
              </a:ext>
            </a:extLst>
          </p:cNvPr>
          <p:cNvSpPr txBox="1"/>
          <p:nvPr/>
        </p:nvSpPr>
        <p:spPr>
          <a:xfrm>
            <a:off x="3766258" y="3623843"/>
            <a:ext cx="63658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Directeur droit des sociétés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CFA04F2-06CF-4A8D-A09D-2B73F0018A4F}"/>
              </a:ext>
            </a:extLst>
          </p:cNvPr>
          <p:cNvSpPr txBox="1"/>
          <p:nvPr/>
        </p:nvSpPr>
        <p:spPr>
          <a:xfrm>
            <a:off x="5378690" y="3676716"/>
            <a:ext cx="102823" cy="1028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9F26C159-90E8-42D5-996A-875DDBAA1A24}"/>
              </a:ext>
            </a:extLst>
          </p:cNvPr>
          <p:cNvSpPr txBox="1"/>
          <p:nvPr/>
        </p:nvSpPr>
        <p:spPr>
          <a:xfrm>
            <a:off x="5111810" y="3423288"/>
            <a:ext cx="63658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Responsable paie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8CCD004-97EE-4F90-AF03-31971313C3D3}"/>
              </a:ext>
            </a:extLst>
          </p:cNvPr>
          <p:cNvSpPr txBox="1"/>
          <p:nvPr/>
        </p:nvSpPr>
        <p:spPr>
          <a:xfrm>
            <a:off x="6157648" y="3045533"/>
            <a:ext cx="803934" cy="8039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7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31AC446-95AB-44E0-8EFB-E9EB1F602052}"/>
              </a:ext>
            </a:extLst>
          </p:cNvPr>
          <p:cNvSpPr txBox="1"/>
          <p:nvPr/>
        </p:nvSpPr>
        <p:spPr>
          <a:xfrm>
            <a:off x="5925008" y="2985115"/>
            <a:ext cx="51434" cy="514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51C721E-D85D-4007-917E-5A15B5743879}"/>
              </a:ext>
            </a:extLst>
          </p:cNvPr>
          <p:cNvSpPr txBox="1"/>
          <p:nvPr/>
        </p:nvSpPr>
        <p:spPr>
          <a:xfrm>
            <a:off x="5802680" y="3072685"/>
            <a:ext cx="296090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DRH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599E72D7-E3A6-4168-B9FE-CCD2C4D5D7C0}"/>
              </a:ext>
            </a:extLst>
          </p:cNvPr>
          <p:cNvSpPr txBox="1"/>
          <p:nvPr/>
        </p:nvSpPr>
        <p:spPr>
          <a:xfrm>
            <a:off x="4754362" y="2923265"/>
            <a:ext cx="51434" cy="514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943A0C3-75A5-44E6-A697-A2049967B2F2}"/>
              </a:ext>
            </a:extLst>
          </p:cNvPr>
          <p:cNvSpPr txBox="1"/>
          <p:nvPr/>
        </p:nvSpPr>
        <p:spPr>
          <a:xfrm>
            <a:off x="4632034" y="3010835"/>
            <a:ext cx="296090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DAF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A01C50A-CD3C-4FF2-AE57-FC814A073886}"/>
              </a:ext>
            </a:extLst>
          </p:cNvPr>
          <p:cNvSpPr txBox="1"/>
          <p:nvPr/>
        </p:nvSpPr>
        <p:spPr>
          <a:xfrm>
            <a:off x="3077596" y="2789616"/>
            <a:ext cx="87636" cy="8763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8B1ACD5-3181-4292-88C1-BEF217ABA9AC}"/>
              </a:ext>
            </a:extLst>
          </p:cNvPr>
          <p:cNvSpPr txBox="1"/>
          <p:nvPr/>
        </p:nvSpPr>
        <p:spPr>
          <a:xfrm>
            <a:off x="2803122" y="2559843"/>
            <a:ext cx="63658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Consultant finance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9F420EE0-2562-4D3F-8326-858F866AC067}"/>
              </a:ext>
            </a:extLst>
          </p:cNvPr>
          <p:cNvSpPr txBox="1"/>
          <p:nvPr/>
        </p:nvSpPr>
        <p:spPr>
          <a:xfrm>
            <a:off x="3765867" y="2736342"/>
            <a:ext cx="50892" cy="508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95A69C08-1A90-4B26-8144-929666E36265}"/>
              </a:ext>
            </a:extLst>
          </p:cNvPr>
          <p:cNvSpPr txBox="1"/>
          <p:nvPr/>
        </p:nvSpPr>
        <p:spPr>
          <a:xfrm>
            <a:off x="3473021" y="2586596"/>
            <a:ext cx="636582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solidFill>
                  <a:schemeClr val="bg1"/>
                </a:solidFill>
                <a:highlight>
                  <a:srgbClr val="000000"/>
                </a:highlight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Consultant SI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DAAF6D6-5B9B-49F4-B936-3CB1A7552084}"/>
              </a:ext>
            </a:extLst>
          </p:cNvPr>
          <p:cNvSpPr txBox="1"/>
          <p:nvPr/>
        </p:nvSpPr>
        <p:spPr>
          <a:xfrm>
            <a:off x="4393830" y="2504973"/>
            <a:ext cx="50892" cy="508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35C8F6D-8F06-404E-91A0-18F830BAD297}"/>
              </a:ext>
            </a:extLst>
          </p:cNvPr>
          <p:cNvSpPr txBox="1"/>
          <p:nvPr/>
        </p:nvSpPr>
        <p:spPr>
          <a:xfrm>
            <a:off x="4054868" y="2366286"/>
            <a:ext cx="728814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solidFill>
                  <a:schemeClr val="bg1"/>
                </a:solidFill>
                <a:highlight>
                  <a:srgbClr val="000000"/>
                </a:highlight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Consultant RH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27502D6-3A74-40AF-8E96-531CB56F4C3F}"/>
              </a:ext>
            </a:extLst>
          </p:cNvPr>
          <p:cNvSpPr txBox="1"/>
          <p:nvPr/>
        </p:nvSpPr>
        <p:spPr>
          <a:xfrm>
            <a:off x="3399980" y="2202978"/>
            <a:ext cx="45722" cy="457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1F68D1F-372D-4D6F-94CF-203EE822858E}"/>
              </a:ext>
            </a:extLst>
          </p:cNvPr>
          <p:cNvSpPr txBox="1"/>
          <p:nvPr/>
        </p:nvSpPr>
        <p:spPr>
          <a:xfrm>
            <a:off x="2785150" y="2281416"/>
            <a:ext cx="127538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Consultant</a:t>
            </a:r>
            <a:b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« Transaction services » 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1A0A308-1E88-4871-AE5D-20716136A744}"/>
              </a:ext>
            </a:extLst>
          </p:cNvPr>
          <p:cNvSpPr txBox="1"/>
          <p:nvPr/>
        </p:nvSpPr>
        <p:spPr>
          <a:xfrm>
            <a:off x="3399980" y="1969600"/>
            <a:ext cx="45722" cy="457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3FC5646E-79BD-4D13-A0DA-BFD21A9EB45C}"/>
              </a:ext>
            </a:extLst>
          </p:cNvPr>
          <p:cNvSpPr txBox="1"/>
          <p:nvPr/>
        </p:nvSpPr>
        <p:spPr>
          <a:xfrm>
            <a:off x="3478982" y="1938599"/>
            <a:ext cx="1275380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fr-FR" sz="700" dirty="0">
                <a:solidFill>
                  <a:schemeClr val="bg1"/>
                </a:solidFill>
                <a:highlight>
                  <a:srgbClr val="000000"/>
                </a:highlight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Consultant cybersécurité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A3320681-E23F-4F3B-A698-2949FFD5F1A5}"/>
              </a:ext>
            </a:extLst>
          </p:cNvPr>
          <p:cNvSpPr txBox="1"/>
          <p:nvPr/>
        </p:nvSpPr>
        <p:spPr>
          <a:xfrm>
            <a:off x="3970249" y="2108518"/>
            <a:ext cx="45722" cy="457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D3F0D75-34D1-4EA4-B219-D5FE96050139}"/>
              </a:ext>
            </a:extLst>
          </p:cNvPr>
          <p:cNvSpPr txBox="1"/>
          <p:nvPr/>
        </p:nvSpPr>
        <p:spPr>
          <a:xfrm>
            <a:off x="4049251" y="2077517"/>
            <a:ext cx="1275380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fr-FR" sz="700" dirty="0">
                <a:solidFill>
                  <a:schemeClr val="bg1"/>
                </a:solidFill>
                <a:highlight>
                  <a:srgbClr val="000000"/>
                </a:highlight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Data </a:t>
            </a:r>
            <a:r>
              <a:rPr lang="fr-FR" sz="700" dirty="0" err="1">
                <a:solidFill>
                  <a:schemeClr val="bg1"/>
                </a:solidFill>
                <a:highlight>
                  <a:srgbClr val="000000"/>
                </a:highlight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analyst</a:t>
            </a:r>
            <a:endParaRPr lang="fr-FR" sz="700" dirty="0">
              <a:solidFill>
                <a:schemeClr val="bg1"/>
              </a:solidFill>
              <a:highlight>
                <a:srgbClr val="000000"/>
              </a:highlight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C8B7479A-D33D-401F-90C3-E05D9892168A}"/>
              </a:ext>
            </a:extLst>
          </p:cNvPr>
          <p:cNvSpPr txBox="1"/>
          <p:nvPr/>
        </p:nvSpPr>
        <p:spPr>
          <a:xfrm>
            <a:off x="5132585" y="1980192"/>
            <a:ext cx="51434" cy="514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B265F993-A078-4582-8052-62E2B362E894}"/>
              </a:ext>
            </a:extLst>
          </p:cNvPr>
          <p:cNvSpPr txBox="1"/>
          <p:nvPr/>
        </p:nvSpPr>
        <p:spPr>
          <a:xfrm>
            <a:off x="4873606" y="2052676"/>
            <a:ext cx="56939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Chargé de projets RH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4BABFFB-6B7D-4B40-BDDC-DF14A9A01293}"/>
              </a:ext>
            </a:extLst>
          </p:cNvPr>
          <p:cNvSpPr txBox="1"/>
          <p:nvPr/>
        </p:nvSpPr>
        <p:spPr>
          <a:xfrm>
            <a:off x="5506452" y="2480530"/>
            <a:ext cx="51434" cy="514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C7462C4-8FDF-415A-8FE1-CEBCF830C03B}"/>
              </a:ext>
            </a:extLst>
          </p:cNvPr>
          <p:cNvSpPr txBox="1"/>
          <p:nvPr/>
        </p:nvSpPr>
        <p:spPr>
          <a:xfrm>
            <a:off x="5138925" y="2553842"/>
            <a:ext cx="78648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Chargé </a:t>
            </a:r>
            <a:r>
              <a:rPr lang="fr-FR" sz="6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market</a:t>
            </a:r>
            <a:r>
              <a:rPr lang="fr-FR" sz="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. / communication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1B4FDFFE-013C-4135-8CA8-2D8E9DB2AC38}"/>
              </a:ext>
            </a:extLst>
          </p:cNvPr>
          <p:cNvSpPr txBox="1"/>
          <p:nvPr/>
        </p:nvSpPr>
        <p:spPr>
          <a:xfrm>
            <a:off x="6734667" y="2065274"/>
            <a:ext cx="51434" cy="514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3EFF1518-6292-49C4-B225-463DA46DAFAA}"/>
              </a:ext>
            </a:extLst>
          </p:cNvPr>
          <p:cNvSpPr txBox="1"/>
          <p:nvPr/>
        </p:nvSpPr>
        <p:spPr>
          <a:xfrm>
            <a:off x="6346635" y="2137758"/>
            <a:ext cx="827498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solidFill>
                  <a:schemeClr val="bg1"/>
                </a:solidFill>
                <a:highlight>
                  <a:srgbClr val="000000"/>
                </a:highlight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Resp. méthodes</a:t>
            </a:r>
            <a:br>
              <a:rPr lang="fr-FR" sz="700" dirty="0">
                <a:solidFill>
                  <a:schemeClr val="bg1"/>
                </a:solidFill>
                <a:highlight>
                  <a:srgbClr val="000000"/>
                </a:highlight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700" dirty="0">
                <a:solidFill>
                  <a:schemeClr val="bg1"/>
                </a:solidFill>
                <a:highlight>
                  <a:srgbClr val="000000"/>
                </a:highlight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et veille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EC83B2B4-F325-4F9E-98C2-C138B87A1ED6}"/>
              </a:ext>
            </a:extLst>
          </p:cNvPr>
          <p:cNvSpPr txBox="1"/>
          <p:nvPr/>
        </p:nvSpPr>
        <p:spPr>
          <a:xfrm>
            <a:off x="6867231" y="2453817"/>
            <a:ext cx="51434" cy="514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2DFD651A-4EB8-4854-A4C1-2FA3D3124859}"/>
              </a:ext>
            </a:extLst>
          </p:cNvPr>
          <p:cNvSpPr txBox="1"/>
          <p:nvPr/>
        </p:nvSpPr>
        <p:spPr>
          <a:xfrm>
            <a:off x="6499704" y="2541387"/>
            <a:ext cx="786488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Directeur SI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54BD9AB-A873-479A-A85F-3F4BEF03F7B0}"/>
              </a:ext>
            </a:extLst>
          </p:cNvPr>
          <p:cNvSpPr txBox="1"/>
          <p:nvPr/>
        </p:nvSpPr>
        <p:spPr>
          <a:xfrm>
            <a:off x="6131291" y="2619819"/>
            <a:ext cx="87974" cy="8797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630940DF-D154-4087-B16C-AC8D2B4BA74A}"/>
              </a:ext>
            </a:extLst>
          </p:cNvPr>
          <p:cNvSpPr txBox="1"/>
          <p:nvPr/>
        </p:nvSpPr>
        <p:spPr>
          <a:xfrm>
            <a:off x="5782034" y="2725659"/>
            <a:ext cx="786488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Technicien SI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9E5DA9D-AF87-4AF7-9788-603F1DBEB8ED}"/>
              </a:ext>
            </a:extLst>
          </p:cNvPr>
          <p:cNvSpPr txBox="1"/>
          <p:nvPr/>
        </p:nvSpPr>
        <p:spPr>
          <a:xfrm>
            <a:off x="5138925" y="2273985"/>
            <a:ext cx="78648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Directeur </a:t>
            </a:r>
            <a:r>
              <a:rPr lang="fr-FR" sz="6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market</a:t>
            </a:r>
            <a:r>
              <a:rPr lang="fr-FR" sz="6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. / communication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13EAA60-B2DB-466E-9220-C7209D31CC5D}"/>
              </a:ext>
            </a:extLst>
          </p:cNvPr>
          <p:cNvSpPr txBox="1"/>
          <p:nvPr/>
        </p:nvSpPr>
        <p:spPr>
          <a:xfrm>
            <a:off x="5487158" y="4398497"/>
            <a:ext cx="137766" cy="1377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7E145B6B-39EF-4871-BBF3-3966EBA6A2B4}"/>
              </a:ext>
            </a:extLst>
          </p:cNvPr>
          <p:cNvSpPr txBox="1"/>
          <p:nvPr/>
        </p:nvSpPr>
        <p:spPr>
          <a:xfrm>
            <a:off x="5273550" y="4556663"/>
            <a:ext cx="56498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Juriste</a:t>
            </a:r>
            <a:b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droit social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6BAC355-966F-43DB-899A-640A3BF32777}"/>
              </a:ext>
            </a:extLst>
          </p:cNvPr>
          <p:cNvSpPr txBox="1"/>
          <p:nvPr/>
        </p:nvSpPr>
        <p:spPr>
          <a:xfrm>
            <a:off x="6226714" y="4640390"/>
            <a:ext cx="70595" cy="705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414D1801-EA5A-4F2D-88F7-E8D733459174}"/>
              </a:ext>
            </a:extLst>
          </p:cNvPr>
          <p:cNvSpPr txBox="1"/>
          <p:nvPr/>
        </p:nvSpPr>
        <p:spPr>
          <a:xfrm>
            <a:off x="5943722" y="4729365"/>
            <a:ext cx="636582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Comptable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991D0D6-D8F8-4420-ADD6-8F24674C6F98}"/>
              </a:ext>
            </a:extLst>
          </p:cNvPr>
          <p:cNvSpPr txBox="1"/>
          <p:nvPr/>
        </p:nvSpPr>
        <p:spPr>
          <a:xfrm>
            <a:off x="6803633" y="4202246"/>
            <a:ext cx="85440" cy="854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D2E3FE9D-F6E4-4447-9BA3-02365D9BED1D}"/>
              </a:ext>
            </a:extLst>
          </p:cNvPr>
          <p:cNvSpPr txBox="1"/>
          <p:nvPr/>
        </p:nvSpPr>
        <p:spPr>
          <a:xfrm>
            <a:off x="6528063" y="4316398"/>
            <a:ext cx="63658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Juriste fiscaliste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D7AAAC0-FE0C-4C84-A95D-68D077242E04}"/>
              </a:ext>
            </a:extLst>
          </p:cNvPr>
          <p:cNvSpPr txBox="1"/>
          <p:nvPr/>
        </p:nvSpPr>
        <p:spPr>
          <a:xfrm>
            <a:off x="5941536" y="3994359"/>
            <a:ext cx="251176" cy="2511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6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262E840F-4751-4ACB-B5FD-E00CDEDD8073}"/>
              </a:ext>
            </a:extLst>
          </p:cNvPr>
          <p:cNvSpPr txBox="1"/>
          <p:nvPr/>
        </p:nvSpPr>
        <p:spPr>
          <a:xfrm>
            <a:off x="5784633" y="4273267"/>
            <a:ext cx="56498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Juriste</a:t>
            </a:r>
            <a:b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7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droit social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C91FC0D-FF7E-4864-B1EF-CB67F6EC6A3B}"/>
              </a:ext>
            </a:extLst>
          </p:cNvPr>
          <p:cNvSpPr txBox="1"/>
          <p:nvPr/>
        </p:nvSpPr>
        <p:spPr>
          <a:xfrm>
            <a:off x="6231833" y="3201278"/>
            <a:ext cx="655565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Gestionnaire paie et admin. du personnel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54A0563-C5DF-45F4-9A25-64C1EA62AB19}"/>
              </a:ext>
            </a:extLst>
          </p:cNvPr>
          <p:cNvSpPr txBox="1"/>
          <p:nvPr/>
        </p:nvSpPr>
        <p:spPr>
          <a:xfrm>
            <a:off x="8104859" y="3267515"/>
            <a:ext cx="655565" cy="3231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Coll. Comptable généraliste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AEAD858-DDEE-4ACE-A2AF-52C0BA0A9C8C}"/>
              </a:ext>
            </a:extLst>
          </p:cNvPr>
          <p:cNvSpPr txBox="1"/>
          <p:nvPr/>
        </p:nvSpPr>
        <p:spPr>
          <a:xfrm>
            <a:off x="8604217" y="3587197"/>
            <a:ext cx="576720" cy="3231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700" dirty="0">
                <a:solidFill>
                  <a:schemeClr val="accent4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Coll. Comptable spécialisé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5F148E8-C297-4539-85DE-9D68355C2D54}"/>
              </a:ext>
            </a:extLst>
          </p:cNvPr>
          <p:cNvSpPr txBox="1"/>
          <p:nvPr/>
        </p:nvSpPr>
        <p:spPr>
          <a:xfrm>
            <a:off x="443365" y="6442714"/>
            <a:ext cx="675185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10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LÉGENDE: 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575587E-2F07-48D1-8B9A-116633F1B937}"/>
              </a:ext>
            </a:extLst>
          </p:cNvPr>
          <p:cNvSpPr txBox="1"/>
          <p:nvPr/>
        </p:nvSpPr>
        <p:spPr>
          <a:xfrm>
            <a:off x="1179552" y="6442713"/>
            <a:ext cx="153890" cy="153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fr-FR" sz="1200" dirty="0">
              <a:solidFill>
                <a:schemeClr val="bg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3873DAD0-AD71-4CB0-AEF0-972740AB7E77}"/>
              </a:ext>
            </a:extLst>
          </p:cNvPr>
          <p:cNvSpPr txBox="1"/>
          <p:nvPr/>
        </p:nvSpPr>
        <p:spPr>
          <a:xfrm>
            <a:off x="1411053" y="6373464"/>
            <a:ext cx="3189949" cy="2923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1000" b="1" dirty="0"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Métiers émergents</a:t>
            </a:r>
          </a:p>
          <a:p>
            <a:r>
              <a:rPr lang="fr-FR" sz="9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Taille des bulles « métiers » proportionnelle à l’effectif 2020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2045101-CFB1-4A21-D719-7875A7E411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6098" t="-1" r="8" b="-1"/>
          <a:stretch/>
        </p:blipFill>
        <p:spPr>
          <a:xfrm rot="16200000" flipH="1">
            <a:off x="5455919" y="-5455917"/>
            <a:ext cx="1280162" cy="12192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CC1D69-92FA-C697-44B0-3E9B2BDFAF3A}"/>
              </a:ext>
            </a:extLst>
          </p:cNvPr>
          <p:cNvGrpSpPr/>
          <p:nvPr/>
        </p:nvGrpSpPr>
        <p:grpSpPr>
          <a:xfrm>
            <a:off x="-186508" y="327929"/>
            <a:ext cx="11729791" cy="958052"/>
            <a:chOff x="3505198" y="2352109"/>
            <a:chExt cx="5181603" cy="1123533"/>
          </a:xfrm>
          <a:gradFill flip="none" rotWithShape="1">
            <a:gsLst>
              <a:gs pos="41000">
                <a:schemeClr val="bg1"/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Graphic 10">
              <a:extLst>
                <a:ext uri="{FF2B5EF4-FFF2-40B4-BE49-F238E27FC236}">
                  <a16:creationId xmlns:a16="http://schemas.microsoft.com/office/drawing/2014/main" id="{1721E341-7AE2-7EDE-6218-34A21AB1D1B1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8" name="Graphic 10">
              <a:extLst>
                <a:ext uri="{FF2B5EF4-FFF2-40B4-BE49-F238E27FC236}">
                  <a16:creationId xmlns:a16="http://schemas.microsoft.com/office/drawing/2014/main" id="{6C5870E4-3FE4-4D75-9FA6-B24BB7D8F48B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pFill/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A6ECACC-A927-33BB-43A8-AF730AC47F18}"/>
              </a:ext>
            </a:extLst>
          </p:cNvPr>
          <p:cNvSpPr txBox="1"/>
          <p:nvPr/>
        </p:nvSpPr>
        <p:spPr>
          <a:xfrm>
            <a:off x="443366" y="382568"/>
            <a:ext cx="10693517" cy="861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Mutations des métiers et des compétences dans la branche</a:t>
            </a:r>
            <a:b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des experts-comptables et commissaires aux comptes</a:t>
            </a:r>
          </a:p>
        </p:txBody>
      </p:sp>
    </p:spTree>
    <p:extLst>
      <p:ext uri="{BB962C8B-B14F-4D97-AF65-F5344CB8AC3E}">
        <p14:creationId xmlns:p14="http://schemas.microsoft.com/office/powerpoint/2010/main" val="354544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raphic 61">
            <a:extLst>
              <a:ext uri="{FF2B5EF4-FFF2-40B4-BE49-F238E27FC236}">
                <a16:creationId xmlns:a16="http://schemas.microsoft.com/office/drawing/2014/main" id="{5815462F-7F4F-4D18-B1A2-42D2F0250B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44" r="41080"/>
          <a:stretch/>
        </p:blipFill>
        <p:spPr>
          <a:xfrm rot="21600000" flipH="1">
            <a:off x="8502084" y="1"/>
            <a:ext cx="3689913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6813A0-88BF-9374-ADA1-C0120021EB8C}"/>
              </a:ext>
            </a:extLst>
          </p:cNvPr>
          <p:cNvSpPr/>
          <p:nvPr/>
        </p:nvSpPr>
        <p:spPr>
          <a:xfrm>
            <a:off x="443362" y="1427917"/>
            <a:ext cx="11304663" cy="4773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77A9975-9123-424E-9CB2-5D1D7A7A0E69}"/>
              </a:ext>
            </a:extLst>
          </p:cNvPr>
          <p:cNvGrpSpPr/>
          <p:nvPr/>
        </p:nvGrpSpPr>
        <p:grpSpPr>
          <a:xfrm>
            <a:off x="7413135" y="12697"/>
            <a:ext cx="2933906" cy="1700022"/>
            <a:chOff x="3505198" y="2352109"/>
            <a:chExt cx="5181603" cy="1123529"/>
          </a:xfrm>
        </p:grpSpPr>
        <p:sp>
          <p:nvSpPr>
            <p:cNvPr id="64" name="Graphic 10">
              <a:extLst>
                <a:ext uri="{FF2B5EF4-FFF2-40B4-BE49-F238E27FC236}">
                  <a16:creationId xmlns:a16="http://schemas.microsoft.com/office/drawing/2014/main" id="{D49D8676-EC31-41DD-B4F6-7DFB97AA692D}"/>
                </a:ext>
              </a:extLst>
            </p:cNvPr>
            <p:cNvSpPr/>
            <p:nvPr/>
          </p:nvSpPr>
          <p:spPr>
            <a:xfrm>
              <a:off x="3505198" y="2352109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65" name="Graphic 10">
              <a:extLst>
                <a:ext uri="{FF2B5EF4-FFF2-40B4-BE49-F238E27FC236}">
                  <a16:creationId xmlns:a16="http://schemas.microsoft.com/office/drawing/2014/main" id="{2AB62307-2912-43A8-8735-38FEB9BD2EEB}"/>
                </a:ext>
              </a:extLst>
            </p:cNvPr>
            <p:cNvSpPr/>
            <p:nvPr/>
          </p:nvSpPr>
          <p:spPr>
            <a:xfrm flipV="1">
              <a:off x="3505199" y="2913873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3" name="Graphic 10">
            <a:extLst>
              <a:ext uri="{FF2B5EF4-FFF2-40B4-BE49-F238E27FC236}">
                <a16:creationId xmlns:a16="http://schemas.microsoft.com/office/drawing/2014/main" id="{1671A652-AD68-AA90-AEE5-3EEAE167AF06}"/>
              </a:ext>
            </a:extLst>
          </p:cNvPr>
          <p:cNvSpPr/>
          <p:nvPr/>
        </p:nvSpPr>
        <p:spPr>
          <a:xfrm>
            <a:off x="7165534" y="6247135"/>
            <a:ext cx="5026465" cy="610865"/>
          </a:xfrm>
          <a:custGeom>
            <a:avLst/>
            <a:gdLst>
              <a:gd name="connsiteX0" fmla="*/ 0 w 6826007"/>
              <a:gd name="connsiteY0" fmla="*/ 0 h 844129"/>
              <a:gd name="connsiteX1" fmla="*/ 6826007 w 6826007"/>
              <a:gd name="connsiteY1" fmla="*/ 0 h 844129"/>
              <a:gd name="connsiteX2" fmla="*/ 6826007 w 6826007"/>
              <a:gd name="connsiteY2" fmla="*/ 844129 h 844129"/>
              <a:gd name="connsiteX3" fmla="*/ 0 w 6826007"/>
              <a:gd name="connsiteY3" fmla="*/ 844129 h 8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007" h="844129">
                <a:moveTo>
                  <a:pt x="0" y="0"/>
                </a:moveTo>
                <a:lnTo>
                  <a:pt x="6826007" y="0"/>
                </a:lnTo>
                <a:lnTo>
                  <a:pt x="6826007" y="844129"/>
                </a:lnTo>
                <a:lnTo>
                  <a:pt x="0" y="84412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6000">
                <a:schemeClr val="bg1"/>
              </a:gs>
            </a:gsLst>
            <a:lin ang="5400000" scaled="1"/>
          </a:gradFill>
          <a:ln w="1899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39BCF-44E6-9961-68E9-8F42AB15D406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0637C-5AFA-38C5-C4DE-73C9AEEF0BFF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61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1917A1-3DC2-E5D4-1409-89ACEBA28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8E5A4E05-FA97-440C-BEB9-C586FE0CBD93}"/>
              </a:ext>
            </a:extLst>
          </p:cNvPr>
          <p:cNvSpPr txBox="1"/>
          <p:nvPr/>
        </p:nvSpPr>
        <p:spPr>
          <a:xfrm>
            <a:off x="443366" y="382568"/>
            <a:ext cx="10199234" cy="861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Mutations des métiers et des compétences dans la branche des experts-comptables et commissaires aux comptes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0E7932-D7AF-410A-AB53-E2093721A4DD}"/>
              </a:ext>
            </a:extLst>
          </p:cNvPr>
          <p:cNvSpPr txBox="1"/>
          <p:nvPr/>
        </p:nvSpPr>
        <p:spPr>
          <a:xfrm>
            <a:off x="1737219" y="1744067"/>
            <a:ext cx="683418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Des besoins en recrutements élevés, une transformation importante des pratiques professionnelles et des tensions sur les embauches élevées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3301BC-69A6-44CA-A3FE-ABA704A1E9E6}"/>
              </a:ext>
            </a:extLst>
          </p:cNvPr>
          <p:cNvSpPr txBox="1"/>
          <p:nvPr/>
        </p:nvSpPr>
        <p:spPr>
          <a:xfrm>
            <a:off x="1737220" y="2289232"/>
            <a:ext cx="3431128" cy="9387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2800" indent="-172800">
              <a:spcAft>
                <a:spcPts val="15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Assistants comptables</a:t>
            </a:r>
          </a:p>
          <a:p>
            <a:pPr marL="172800" indent="-172800">
              <a:spcAft>
                <a:spcPts val="15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Collaborateurs comptables généralistes</a:t>
            </a:r>
          </a:p>
          <a:p>
            <a:pPr marL="172800" indent="-172800">
              <a:spcAft>
                <a:spcPts val="15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Collaborateurs comptables spécialisés</a:t>
            </a:r>
          </a:p>
          <a:p>
            <a:pPr marL="172800" indent="-172800">
              <a:spcAft>
                <a:spcPts val="15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Chefs de mission comptable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276A3F1D-8B1A-46B7-A970-8BB8DDFDC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17175" y="1744067"/>
            <a:ext cx="615552" cy="61555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3BD4927-ADAA-4005-8871-B81711C0C9CA}"/>
              </a:ext>
            </a:extLst>
          </p:cNvPr>
          <p:cNvSpPr txBox="1"/>
          <p:nvPr/>
        </p:nvSpPr>
        <p:spPr>
          <a:xfrm>
            <a:off x="5327081" y="2289232"/>
            <a:ext cx="2870511" cy="6976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2800" indent="-172800">
              <a:spcAft>
                <a:spcPts val="150"/>
              </a:spcAft>
              <a:buClr>
                <a:schemeClr val="accent2"/>
              </a:buClr>
              <a:buFont typeface="+mj-lt"/>
              <a:buAutoNum type="arabicPeriod" startAt="5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Gestionnaires de paie</a:t>
            </a:r>
          </a:p>
          <a:p>
            <a:pPr marL="172800" indent="-172800">
              <a:spcAft>
                <a:spcPts val="150"/>
              </a:spcAft>
              <a:buClr>
                <a:schemeClr val="accent2"/>
              </a:buClr>
              <a:buFont typeface="+mj-lt"/>
              <a:buAutoNum type="arabicPeriod" startAt="5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Juristes en droit des sociétés</a:t>
            </a:r>
          </a:p>
          <a:p>
            <a:pPr marL="172800" indent="-172800">
              <a:spcAft>
                <a:spcPts val="150"/>
              </a:spcAft>
              <a:buClr>
                <a:schemeClr val="accent2"/>
              </a:buClr>
              <a:buFont typeface="+mj-lt"/>
              <a:buAutoNum type="arabicPeriod" startAt="5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Juristes en droit social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43EFC36-DA3A-4E68-8828-05687B3CA596}"/>
              </a:ext>
            </a:extLst>
          </p:cNvPr>
          <p:cNvSpPr txBox="1"/>
          <p:nvPr/>
        </p:nvSpPr>
        <p:spPr>
          <a:xfrm>
            <a:off x="1737219" y="3770049"/>
            <a:ext cx="6834184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Une diversification des champs d’activité (audit extra-financier, conseil…) et une évolution modérée des effectifs 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A897CFC-8ACE-405E-A486-C944DF02ADA2}"/>
              </a:ext>
            </a:extLst>
          </p:cNvPr>
          <p:cNvSpPr txBox="1"/>
          <p:nvPr/>
        </p:nvSpPr>
        <p:spPr>
          <a:xfrm>
            <a:off x="1737219" y="4315214"/>
            <a:ext cx="642391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2800" indent="-172800">
              <a:spcAft>
                <a:spcPts val="150"/>
              </a:spcAft>
              <a:buClr>
                <a:schemeClr val="accent2"/>
              </a:buClr>
              <a:buFont typeface="+mj-lt"/>
              <a:buAutoNum type="arabicPeriod" startAt="8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Métiers de l’audit (Directeur de mission d’audit, auditeur, assistant audit)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32E176B-FACB-49AE-B3DF-9B280E1E8B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17175" y="3827188"/>
            <a:ext cx="615552" cy="61555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F6EAAB1-1D1E-479D-ACC1-E1CF2BAB7F28}"/>
              </a:ext>
            </a:extLst>
          </p:cNvPr>
          <p:cNvSpPr txBox="1"/>
          <p:nvPr/>
        </p:nvSpPr>
        <p:spPr>
          <a:xfrm>
            <a:off x="1737218" y="5122004"/>
            <a:ext cx="683418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Métiers émergents, en croissance et porteurs d’innovation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9ED441A-F183-4D68-860D-1E40A54B943A}"/>
              </a:ext>
            </a:extLst>
          </p:cNvPr>
          <p:cNvSpPr txBox="1"/>
          <p:nvPr/>
        </p:nvSpPr>
        <p:spPr>
          <a:xfrm>
            <a:off x="1737219" y="5454390"/>
            <a:ext cx="6423915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2800" indent="-172800">
              <a:spcAft>
                <a:spcPts val="150"/>
              </a:spcAft>
              <a:buClr>
                <a:schemeClr val="accent2"/>
              </a:buClr>
              <a:buFont typeface="+mj-lt"/>
              <a:buAutoNum type="arabicPeriod" startAt="9"/>
            </a:pP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Métiers émergents du conseil (Consultant RH, Consultant SI, Consultant en cybersécurité, Data </a:t>
            </a:r>
            <a:r>
              <a:rPr lang="fr-FR" sz="1400" dirty="0" err="1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analyst</a:t>
            </a:r>
            <a:r>
              <a:rPr lang="fr-FR" sz="1400" dirty="0"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)</a:t>
            </a: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D7549AD0-2E17-4B71-919D-982C72953C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17175" y="5072754"/>
            <a:ext cx="615552" cy="615552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CE3B22-75C8-47F5-AA8B-07F4B9904FFF}"/>
              </a:ext>
            </a:extLst>
          </p:cNvPr>
          <p:cNvCxnSpPr>
            <a:cxnSpLocks/>
          </p:cNvCxnSpPr>
          <p:nvPr/>
        </p:nvCxnSpPr>
        <p:spPr>
          <a:xfrm>
            <a:off x="817175" y="3499000"/>
            <a:ext cx="775422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2406B41-44C9-4257-BC99-D36FDA85A552}"/>
              </a:ext>
            </a:extLst>
          </p:cNvPr>
          <p:cNvCxnSpPr>
            <a:cxnSpLocks/>
          </p:cNvCxnSpPr>
          <p:nvPr/>
        </p:nvCxnSpPr>
        <p:spPr>
          <a:xfrm>
            <a:off x="817175" y="4801707"/>
            <a:ext cx="775422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B97B874-BF2B-4AA3-A046-E83A53768F62}"/>
              </a:ext>
            </a:extLst>
          </p:cNvPr>
          <p:cNvSpPr/>
          <p:nvPr/>
        </p:nvSpPr>
        <p:spPr>
          <a:xfrm>
            <a:off x="8946057" y="1427918"/>
            <a:ext cx="2801968" cy="4773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B6AD6459-D95F-4B69-BD73-5C8F37B536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924483" y="2543248"/>
            <a:ext cx="845118" cy="84511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3C6B065-825E-4AA1-8D84-0C7130CFB31B}"/>
              </a:ext>
            </a:extLst>
          </p:cNvPr>
          <p:cNvSpPr txBox="1"/>
          <p:nvPr/>
        </p:nvSpPr>
        <p:spPr>
          <a:xfrm>
            <a:off x="9186120" y="4061294"/>
            <a:ext cx="2321842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Métiers Prioritaires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F8B74C-D93A-49BC-864C-72139BB95C2B}"/>
              </a:ext>
            </a:extLst>
          </p:cNvPr>
          <p:cNvSpPr txBox="1"/>
          <p:nvPr/>
        </p:nvSpPr>
        <p:spPr>
          <a:xfrm>
            <a:off x="9386112" y="3409138"/>
            <a:ext cx="1921858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3505CDC-9F24-411F-8838-8C41E85F37D6}"/>
              </a:ext>
            </a:extLst>
          </p:cNvPr>
          <p:cNvSpPr txBox="1"/>
          <p:nvPr/>
        </p:nvSpPr>
        <p:spPr>
          <a:xfrm>
            <a:off x="9186120" y="4385369"/>
            <a:ext cx="2321842" cy="646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au regard des défis d’emplois et d’adaptation des compétences</a:t>
            </a:r>
          </a:p>
        </p:txBody>
      </p:sp>
    </p:spTree>
    <p:extLst>
      <p:ext uri="{BB962C8B-B14F-4D97-AF65-F5344CB8AC3E}">
        <p14:creationId xmlns:p14="http://schemas.microsoft.com/office/powerpoint/2010/main" val="10127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B1F8AC-F933-71B7-E756-A722F0F601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31736"/>
          <a:stretch/>
        </p:blipFill>
        <p:spPr>
          <a:xfrm>
            <a:off x="8356166" y="1836229"/>
            <a:ext cx="2368984" cy="23689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889315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22151" r="1" b="1929"/>
          <a:stretch/>
        </p:blipFill>
        <p:spPr>
          <a:xfrm rot="16200000" flipH="1">
            <a:off x="15661" y="-15655"/>
            <a:ext cx="6857997" cy="688931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979212E-F8E7-C1CD-8E70-000C673D0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BDD5A7-BC38-D90A-228E-067D3FFDF00D}"/>
              </a:ext>
            </a:extLst>
          </p:cNvPr>
          <p:cNvGrpSpPr/>
          <p:nvPr/>
        </p:nvGrpSpPr>
        <p:grpSpPr>
          <a:xfrm>
            <a:off x="671530" y="2676619"/>
            <a:ext cx="3443270" cy="1504767"/>
            <a:chOff x="940776" y="3791148"/>
            <a:chExt cx="5181603" cy="1123529"/>
          </a:xfrm>
        </p:grpSpPr>
        <p:sp>
          <p:nvSpPr>
            <p:cNvPr id="11" name="Graphic 10">
              <a:extLst>
                <a:ext uri="{FF2B5EF4-FFF2-40B4-BE49-F238E27FC236}">
                  <a16:creationId xmlns:a16="http://schemas.microsoft.com/office/drawing/2014/main" id="{F7810C27-ABB0-FDD5-8EB9-9A98DE094E8B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2" name="Graphic 10">
              <a:extLst>
                <a:ext uri="{FF2B5EF4-FFF2-40B4-BE49-F238E27FC236}">
                  <a16:creationId xmlns:a16="http://schemas.microsoft.com/office/drawing/2014/main" id="{4E7F6598-B29D-5912-BD91-129AAC533351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823239" y="2875004"/>
            <a:ext cx="5242840" cy="110799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Clôture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D9A187-C36B-FFFF-795A-AD1278480C93}"/>
              </a:ext>
            </a:extLst>
          </p:cNvPr>
          <p:cNvSpPr txBox="1"/>
          <p:nvPr/>
        </p:nvSpPr>
        <p:spPr>
          <a:xfrm>
            <a:off x="7944433" y="4310647"/>
            <a:ext cx="3192450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ircular Std Bold" panose="020B0604020101020102" pitchFamily="34" charset="77"/>
                <a:ea typeface="+mn-ea"/>
                <a:cs typeface="Circular Std Black Italic" panose="020B0604020101020102" pitchFamily="34" charset="77"/>
              </a:rPr>
              <a:t>Yves PORTELLI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39C267-21A7-6A58-367A-9E1749CBE071}"/>
              </a:ext>
            </a:extLst>
          </p:cNvPr>
          <p:cNvSpPr txBox="1"/>
          <p:nvPr/>
        </p:nvSpPr>
        <p:spPr>
          <a:xfrm>
            <a:off x="7944433" y="4713995"/>
            <a:ext cx="319245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ular Std Book Italic" panose="020B0604020101020102" pitchFamily="34" charset="77"/>
                <a:ea typeface="+mn-ea"/>
                <a:cs typeface="Circular Std Black Italic" panose="020B0604020101020102" pitchFamily="34" charset="77"/>
              </a:rPr>
              <a:t>Directeur Général d’Atlas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69C2F8-A865-4F65-8668-225EEFB31272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8CAFFD-5081-4240-A756-84103DE1E82D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62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7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372" t="37353"/>
          <a:stretch/>
        </p:blipFill>
        <p:spPr>
          <a:xfrm rot="16200000" flipH="1">
            <a:off x="2667002" y="-2666996"/>
            <a:ext cx="6857997" cy="1219199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335BF30-08C6-C09C-FB48-0AF7115E5692}"/>
              </a:ext>
            </a:extLst>
          </p:cNvPr>
          <p:cNvGrpSpPr/>
          <p:nvPr/>
        </p:nvGrpSpPr>
        <p:grpSpPr>
          <a:xfrm>
            <a:off x="325463" y="299928"/>
            <a:ext cx="3587061" cy="1063302"/>
            <a:chOff x="630445" y="2846825"/>
            <a:chExt cx="3692111" cy="1164356"/>
          </a:xfrm>
        </p:grpSpPr>
        <p:sp>
          <p:nvSpPr>
            <p:cNvPr id="30" name="Graphic 10">
              <a:extLst>
                <a:ext uri="{FF2B5EF4-FFF2-40B4-BE49-F238E27FC236}">
                  <a16:creationId xmlns:a16="http://schemas.microsoft.com/office/drawing/2014/main" id="{3B167AD7-6C44-A71A-B900-C6ADA759D146}"/>
                </a:ext>
              </a:extLst>
            </p:cNvPr>
            <p:cNvSpPr/>
            <p:nvPr/>
          </p:nvSpPr>
          <p:spPr>
            <a:xfrm>
              <a:off x="630445" y="2846825"/>
              <a:ext cx="3692110" cy="582179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31" name="Graphic 10">
              <a:extLst>
                <a:ext uri="{FF2B5EF4-FFF2-40B4-BE49-F238E27FC236}">
                  <a16:creationId xmlns:a16="http://schemas.microsoft.com/office/drawing/2014/main" id="{C1EAC933-5E52-1E17-92A0-3293CC9C3165}"/>
                </a:ext>
              </a:extLst>
            </p:cNvPr>
            <p:cNvSpPr/>
            <p:nvPr/>
          </p:nvSpPr>
          <p:spPr>
            <a:xfrm flipV="1">
              <a:off x="630446" y="3429002"/>
              <a:ext cx="3692110" cy="582179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1C2470-5675-CC61-DB10-51C16653DAB0}"/>
              </a:ext>
            </a:extLst>
          </p:cNvPr>
          <p:cNvGrpSpPr/>
          <p:nvPr/>
        </p:nvGrpSpPr>
        <p:grpSpPr>
          <a:xfrm>
            <a:off x="3093720" y="3314237"/>
            <a:ext cx="6004560" cy="1367683"/>
            <a:chOff x="630445" y="2846825"/>
            <a:chExt cx="3692111" cy="1164356"/>
          </a:xfrm>
        </p:grpSpPr>
        <p:sp>
          <p:nvSpPr>
            <p:cNvPr id="19" name="Graphic 10">
              <a:extLst>
                <a:ext uri="{FF2B5EF4-FFF2-40B4-BE49-F238E27FC236}">
                  <a16:creationId xmlns:a16="http://schemas.microsoft.com/office/drawing/2014/main" id="{A98BC809-4E2C-6F3A-EACE-768F39B9CC6F}"/>
                </a:ext>
              </a:extLst>
            </p:cNvPr>
            <p:cNvSpPr/>
            <p:nvPr/>
          </p:nvSpPr>
          <p:spPr>
            <a:xfrm>
              <a:off x="630445" y="2846825"/>
              <a:ext cx="3692110" cy="582179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20" name="Graphic 10">
              <a:extLst>
                <a:ext uri="{FF2B5EF4-FFF2-40B4-BE49-F238E27FC236}">
                  <a16:creationId xmlns:a16="http://schemas.microsoft.com/office/drawing/2014/main" id="{66B59CE0-8A11-5191-9AA7-227DC7DD027A}"/>
                </a:ext>
              </a:extLst>
            </p:cNvPr>
            <p:cNvSpPr/>
            <p:nvPr/>
          </p:nvSpPr>
          <p:spPr>
            <a:xfrm flipV="1">
              <a:off x="630446" y="3429002"/>
              <a:ext cx="3692110" cy="582179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8EE3F0-A115-F3FC-F073-9AC4CF0BA4F9}"/>
              </a:ext>
            </a:extLst>
          </p:cNvPr>
          <p:cNvGrpSpPr/>
          <p:nvPr/>
        </p:nvGrpSpPr>
        <p:grpSpPr>
          <a:xfrm>
            <a:off x="4208060" y="2176081"/>
            <a:ext cx="3775880" cy="1421950"/>
            <a:chOff x="630445" y="2846825"/>
            <a:chExt cx="3692111" cy="1164356"/>
          </a:xfrm>
        </p:grpSpPr>
        <p:sp>
          <p:nvSpPr>
            <p:cNvPr id="16" name="Graphic 10">
              <a:extLst>
                <a:ext uri="{FF2B5EF4-FFF2-40B4-BE49-F238E27FC236}">
                  <a16:creationId xmlns:a16="http://schemas.microsoft.com/office/drawing/2014/main" id="{7720E259-A112-0083-2849-8CC02688D42E}"/>
                </a:ext>
              </a:extLst>
            </p:cNvPr>
            <p:cNvSpPr/>
            <p:nvPr/>
          </p:nvSpPr>
          <p:spPr>
            <a:xfrm>
              <a:off x="630445" y="2846825"/>
              <a:ext cx="3692110" cy="582179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17" name="Graphic 10">
              <a:extLst>
                <a:ext uri="{FF2B5EF4-FFF2-40B4-BE49-F238E27FC236}">
                  <a16:creationId xmlns:a16="http://schemas.microsoft.com/office/drawing/2014/main" id="{40868896-4071-61EA-777D-0378F2E66DB2}"/>
                </a:ext>
              </a:extLst>
            </p:cNvPr>
            <p:cNvSpPr/>
            <p:nvPr/>
          </p:nvSpPr>
          <p:spPr>
            <a:xfrm flipV="1">
              <a:off x="630446" y="3429002"/>
              <a:ext cx="3692110" cy="582179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2921865" y="2321005"/>
            <a:ext cx="6348270" cy="221599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fr-FR" sz="72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Merci de </a:t>
            </a:r>
            <a:br>
              <a:rPr lang="fr-FR" sz="7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</a:br>
            <a:r>
              <a:rPr lang="fr-FR" sz="72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votre attention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AAB92AB3-A369-1D65-E26B-71E285466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2326" y="5843451"/>
            <a:ext cx="2509674" cy="101454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E23EBE4-1A4A-86EF-0925-E6A0A58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65058" y="6215173"/>
            <a:ext cx="867534" cy="271105"/>
          </a:xfrm>
          <a:prstGeom prst="rect">
            <a:avLst/>
          </a:prstGeom>
        </p:spPr>
      </p:pic>
      <p:grpSp>
        <p:nvGrpSpPr>
          <p:cNvPr id="2" name="Group 28">
            <a:extLst>
              <a:ext uri="{FF2B5EF4-FFF2-40B4-BE49-F238E27FC236}">
                <a16:creationId xmlns:a16="http://schemas.microsoft.com/office/drawing/2014/main" id="{7604C061-C03D-E8FD-DBBE-6174D0AB8AF0}"/>
              </a:ext>
            </a:extLst>
          </p:cNvPr>
          <p:cNvGrpSpPr/>
          <p:nvPr/>
        </p:nvGrpSpPr>
        <p:grpSpPr>
          <a:xfrm>
            <a:off x="477863" y="452328"/>
            <a:ext cx="3587061" cy="1063302"/>
            <a:chOff x="630445" y="2846825"/>
            <a:chExt cx="3692111" cy="1164356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1A8AA253-F208-B4DE-0134-CBB585C18F7B}"/>
                </a:ext>
              </a:extLst>
            </p:cNvPr>
            <p:cNvSpPr/>
            <p:nvPr/>
          </p:nvSpPr>
          <p:spPr>
            <a:xfrm>
              <a:off x="630445" y="2846825"/>
              <a:ext cx="3692110" cy="582179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4" name="Graphic 10">
              <a:extLst>
                <a:ext uri="{FF2B5EF4-FFF2-40B4-BE49-F238E27FC236}">
                  <a16:creationId xmlns:a16="http://schemas.microsoft.com/office/drawing/2014/main" id="{B251D495-2927-E90B-0F27-831E4548DD1F}"/>
                </a:ext>
              </a:extLst>
            </p:cNvPr>
            <p:cNvSpPr/>
            <p:nvPr/>
          </p:nvSpPr>
          <p:spPr>
            <a:xfrm flipV="1">
              <a:off x="630446" y="3429002"/>
              <a:ext cx="3692110" cy="582179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1000">
                  <a:schemeClr val="bg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pic>
        <p:nvPicPr>
          <p:cNvPr id="5" name="Graphic 25">
            <a:extLst>
              <a:ext uri="{FF2B5EF4-FFF2-40B4-BE49-F238E27FC236}">
                <a16:creationId xmlns:a16="http://schemas.microsoft.com/office/drawing/2014/main" id="{8BFCCB17-4E52-91C4-C497-6D8DC81E95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3283" y="579243"/>
            <a:ext cx="313372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0A91E1-9482-C54C-D49C-315026CD49C2}"/>
              </a:ext>
            </a:extLst>
          </p:cNvPr>
          <p:cNvSpPr/>
          <p:nvPr/>
        </p:nvSpPr>
        <p:spPr>
          <a:xfrm>
            <a:off x="0" y="-1"/>
            <a:ext cx="6095999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1B8786-6F6A-1216-1D2B-A2AD287DC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22151" r="1" b="10672"/>
          <a:stretch/>
        </p:blipFill>
        <p:spPr>
          <a:xfrm rot="16200000" flipH="1">
            <a:off x="-380997" y="381004"/>
            <a:ext cx="6857997" cy="60959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2AA18A-5F5C-ECA0-6A2F-10349DFB88F2}"/>
              </a:ext>
            </a:extLst>
          </p:cNvPr>
          <p:cNvGrpSpPr/>
          <p:nvPr/>
        </p:nvGrpSpPr>
        <p:grpSpPr>
          <a:xfrm>
            <a:off x="970613" y="2500752"/>
            <a:ext cx="4154777" cy="1856502"/>
            <a:chOff x="940776" y="3791148"/>
            <a:chExt cx="5181603" cy="1123529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701261A6-DACB-583F-BA9A-E034B72AD554}"/>
                </a:ext>
              </a:extLst>
            </p:cNvPr>
            <p:cNvSpPr/>
            <p:nvPr/>
          </p:nvSpPr>
          <p:spPr>
            <a:xfrm>
              <a:off x="940776" y="3791148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  <p:sp>
          <p:nvSpPr>
            <p:cNvPr id="4" name="Graphic 10">
              <a:extLst>
                <a:ext uri="{FF2B5EF4-FFF2-40B4-BE49-F238E27FC236}">
                  <a16:creationId xmlns:a16="http://schemas.microsoft.com/office/drawing/2014/main" id="{03BF3D77-A78E-C435-F128-47018A381663}"/>
                </a:ext>
              </a:extLst>
            </p:cNvPr>
            <p:cNvSpPr/>
            <p:nvPr/>
          </p:nvSpPr>
          <p:spPr>
            <a:xfrm flipV="1">
              <a:off x="940777" y="4352912"/>
              <a:ext cx="5181602" cy="561765"/>
            </a:xfrm>
            <a:custGeom>
              <a:avLst/>
              <a:gdLst>
                <a:gd name="connsiteX0" fmla="*/ 0 w 6826007"/>
                <a:gd name="connsiteY0" fmla="*/ 0 h 844129"/>
                <a:gd name="connsiteX1" fmla="*/ 6826007 w 6826007"/>
                <a:gd name="connsiteY1" fmla="*/ 0 h 844129"/>
                <a:gd name="connsiteX2" fmla="*/ 6826007 w 6826007"/>
                <a:gd name="connsiteY2" fmla="*/ 844129 h 844129"/>
                <a:gd name="connsiteX3" fmla="*/ 0 w 6826007"/>
                <a:gd name="connsiteY3" fmla="*/ 844129 h 8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6007" h="844129">
                  <a:moveTo>
                    <a:pt x="0" y="0"/>
                  </a:moveTo>
                  <a:lnTo>
                    <a:pt x="6826007" y="0"/>
                  </a:lnTo>
                  <a:lnTo>
                    <a:pt x="6826007" y="844129"/>
                  </a:lnTo>
                  <a:lnTo>
                    <a:pt x="0" y="844129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8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Circular Std Book Italic" panose="020B0604020101020102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2CA64A8-86DF-BBF2-1AAD-17DB936CC74B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fr-F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5FB670"/>
                </a:solidFill>
                <a:effectLst/>
                <a:uLnTx/>
                <a:uFillTx/>
                <a:latin typeface="Circular Pro Book"/>
                <a:cs typeface="Circular Std Black Italic" panose="020B0604020101020102" pitchFamily="34" charset="77"/>
              </a:defRPr>
            </a:lvl1pPr>
          </a:lstStyle>
          <a:p>
            <a:r>
              <a:rPr lang="fr-FR" dirty="0">
                <a:latin typeface="Circular Std Boo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C91F8E-5D73-B468-1E35-400E9A3BF934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7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8979212E-F8E7-C1CD-8E70-000C673D0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EF5D88-39BB-4F8F-8736-6B5D708001B4}"/>
              </a:ext>
            </a:extLst>
          </p:cNvPr>
          <p:cNvSpPr txBox="1"/>
          <p:nvPr/>
        </p:nvSpPr>
        <p:spPr>
          <a:xfrm>
            <a:off x="1136003" y="2875005"/>
            <a:ext cx="3887072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Question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0020D-70A6-93BB-C096-35DE27DD7FD9}"/>
              </a:ext>
            </a:extLst>
          </p:cNvPr>
          <p:cNvSpPr txBox="1"/>
          <p:nvPr/>
        </p:nvSpPr>
        <p:spPr>
          <a:xfrm>
            <a:off x="6994183" y="2050550"/>
            <a:ext cx="4299630" cy="14773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Combien d’études prospectives sont livrées chaque année par Atlas et ses observatoires de branche 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B5DE32-2455-40B4-8200-64DAB47635B6}"/>
              </a:ext>
            </a:extLst>
          </p:cNvPr>
          <p:cNvSpPr/>
          <p:nvPr/>
        </p:nvSpPr>
        <p:spPr>
          <a:xfrm>
            <a:off x="8649050" y="930835"/>
            <a:ext cx="989895" cy="9898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Circular Std Book Italic" panose="020B0604020101020102" pitchFamily="34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BFE861-9C43-F351-8ADA-8078E917E727}"/>
              </a:ext>
            </a:extLst>
          </p:cNvPr>
          <p:cNvSpPr/>
          <p:nvPr/>
        </p:nvSpPr>
        <p:spPr>
          <a:xfrm>
            <a:off x="7121548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5 études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2A2CE8-9E46-4445-CD6E-E02650FD2DFC}"/>
              </a:ext>
            </a:extLst>
          </p:cNvPr>
          <p:cNvSpPr/>
          <p:nvPr/>
        </p:nvSpPr>
        <p:spPr>
          <a:xfrm>
            <a:off x="9223522" y="4104806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10 études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5BD95C-E6DF-044C-BA15-51A167B5FD3C}"/>
              </a:ext>
            </a:extLst>
          </p:cNvPr>
          <p:cNvSpPr/>
          <p:nvPr/>
        </p:nvSpPr>
        <p:spPr>
          <a:xfrm>
            <a:off x="7121548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20 études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CFE07F-3165-3790-21A9-2700657362FC}"/>
              </a:ext>
            </a:extLst>
          </p:cNvPr>
          <p:cNvSpPr/>
          <p:nvPr/>
        </p:nvSpPr>
        <p:spPr>
          <a:xfrm>
            <a:off x="9223522" y="4886931"/>
            <a:ext cx="1942926" cy="65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>
                <a:solidFill>
                  <a:schemeClr val="bg1">
                    <a:lumMod val="75000"/>
                  </a:schemeClr>
                </a:solidFill>
                <a:latin typeface="Circular Std Book Italic" panose="020B0604020101020102" pitchFamily="34" charset="77"/>
              </a:rPr>
              <a:t>30 études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48C130-127E-F61F-27DA-646BA44AA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847433" y="1129219"/>
            <a:ext cx="593128" cy="5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6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B5A5AF82-2E53-E1E0-3C74-324D383F16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50734"/>
            <a:ext cx="4101804" cy="2307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6" y="382568"/>
            <a:ext cx="9107958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Observatoires des métiers et des qualifications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7203F-4EB0-4BF9-CE94-D37974D1DC3C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F35AE-9A17-F628-E524-3FFC6EB8333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8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5CDDFA-CD02-24A8-E659-8E87FB2DB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299B2C-59AF-427E-8DF2-E9DB250746F2}"/>
              </a:ext>
            </a:extLst>
          </p:cNvPr>
          <p:cNvSpPr/>
          <p:nvPr/>
        </p:nvSpPr>
        <p:spPr>
          <a:xfrm>
            <a:off x="569052" y="1254878"/>
            <a:ext cx="11053897" cy="48156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695CE-AA72-5E33-F0B5-B5B7D5D1C021}"/>
              </a:ext>
            </a:extLst>
          </p:cNvPr>
          <p:cNvSpPr/>
          <p:nvPr/>
        </p:nvSpPr>
        <p:spPr>
          <a:xfrm>
            <a:off x="8095253" y="1254878"/>
            <a:ext cx="3524053" cy="48156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1DF4E1-73E5-4B23-ADAB-FB0374336950}"/>
              </a:ext>
            </a:extLst>
          </p:cNvPr>
          <p:cNvSpPr txBox="1"/>
          <p:nvPr/>
        </p:nvSpPr>
        <p:spPr>
          <a:xfrm>
            <a:off x="8275662" y="5075015"/>
            <a:ext cx="3095363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Laurent MARQUET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6486F6-4071-42FF-AD5F-62912468DB59}"/>
              </a:ext>
            </a:extLst>
          </p:cNvPr>
          <p:cNvSpPr txBox="1"/>
          <p:nvPr/>
        </p:nvSpPr>
        <p:spPr>
          <a:xfrm>
            <a:off x="8275663" y="5398047"/>
            <a:ext cx="30953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RRH chez Prévoir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237F6-73B4-4ED2-80EE-42AB0CD48382}"/>
              </a:ext>
            </a:extLst>
          </p:cNvPr>
          <p:cNvSpPr txBox="1"/>
          <p:nvPr/>
        </p:nvSpPr>
        <p:spPr>
          <a:xfrm>
            <a:off x="8275662" y="2720090"/>
            <a:ext cx="3095363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Norbert GIRARD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261EF-343B-428F-B1BA-AFD9EC2E1CFD}"/>
              </a:ext>
            </a:extLst>
          </p:cNvPr>
          <p:cNvSpPr txBox="1"/>
          <p:nvPr/>
        </p:nvSpPr>
        <p:spPr>
          <a:xfrm>
            <a:off x="8275663" y="3043122"/>
            <a:ext cx="309536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Secrétaire général de l’OEMA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FF0BE3B-EB81-4AA8-9118-E20020900E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09" t="3386" r="42224" b="23074"/>
          <a:stretch/>
        </p:blipFill>
        <p:spPr>
          <a:xfrm>
            <a:off x="9354457" y="1699401"/>
            <a:ext cx="937774" cy="937774"/>
          </a:xfrm>
          <a:prstGeom prst="ellipse">
            <a:avLst/>
          </a:prstGeom>
        </p:spPr>
      </p:pic>
      <p:pic>
        <p:nvPicPr>
          <p:cNvPr id="21" name="Image 3">
            <a:extLst>
              <a:ext uri="{FF2B5EF4-FFF2-40B4-BE49-F238E27FC236}">
                <a16:creationId xmlns:a16="http://schemas.microsoft.com/office/drawing/2014/main" id="{EFEC10AD-1F96-2256-0997-F7F24506B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9564" y="1555270"/>
            <a:ext cx="2992872" cy="42148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DCA2162F-07CD-FFAE-9C6E-477E0D0BD507}"/>
              </a:ext>
            </a:extLst>
          </p:cNvPr>
          <p:cNvSpPr/>
          <p:nvPr/>
        </p:nvSpPr>
        <p:spPr>
          <a:xfrm>
            <a:off x="1644055" y="3429000"/>
            <a:ext cx="1368000" cy="136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60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1</a:t>
            </a:r>
            <a:r>
              <a:rPr lang="fr-FR" sz="6000" b="1" baseline="30000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er</a:t>
            </a:r>
          </a:p>
        </p:txBody>
      </p:sp>
      <p:pic>
        <p:nvPicPr>
          <p:cNvPr id="75" name="Picture 74" descr="Text&#10;&#10;Description automatically generated">
            <a:extLst>
              <a:ext uri="{FF2B5EF4-FFF2-40B4-BE49-F238E27FC236}">
                <a16:creationId xmlns:a16="http://schemas.microsoft.com/office/drawing/2014/main" id="{B5984BCD-E3F3-42C3-8BBD-B1E9CC8BA8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88" y="1864539"/>
            <a:ext cx="2675768" cy="92333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4109493-61E0-4BA6-885D-32E7190F18E4}"/>
              </a:ext>
            </a:extLst>
          </p:cNvPr>
          <p:cNvSpPr txBox="1"/>
          <p:nvPr/>
        </p:nvSpPr>
        <p:spPr>
          <a:xfrm>
            <a:off x="1024166" y="4906878"/>
            <a:ext cx="286821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Observatoire des métiers et des qualifications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37DB87-9313-85A3-99A2-2EA4F36B32DB}"/>
              </a:ext>
            </a:extLst>
          </p:cNvPr>
          <p:cNvCxnSpPr>
            <a:cxnSpLocks/>
          </p:cNvCxnSpPr>
          <p:nvPr/>
        </p:nvCxnSpPr>
        <p:spPr>
          <a:xfrm>
            <a:off x="1382222" y="3108435"/>
            <a:ext cx="215210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157569-A7B5-D19E-2A76-71486C6262CA}"/>
              </a:ext>
            </a:extLst>
          </p:cNvPr>
          <p:cNvCxnSpPr>
            <a:cxnSpLocks/>
          </p:cNvCxnSpPr>
          <p:nvPr/>
        </p:nvCxnSpPr>
        <p:spPr>
          <a:xfrm>
            <a:off x="8872534" y="3662709"/>
            <a:ext cx="196949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82B9385-35CC-DDAA-7AAB-CBBC285E7CE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6" t="13191" r="27776" b="11985"/>
          <a:stretch/>
        </p:blipFill>
        <p:spPr>
          <a:xfrm>
            <a:off x="9354457" y="4058518"/>
            <a:ext cx="937774" cy="9377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910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8E5435E-837C-36BA-52BB-D6D452105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50734"/>
            <a:ext cx="4101804" cy="23072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7E5A9C-60CB-355B-04C5-A7A6DCBFE285}"/>
              </a:ext>
            </a:extLst>
          </p:cNvPr>
          <p:cNvSpPr/>
          <p:nvPr/>
        </p:nvSpPr>
        <p:spPr>
          <a:xfrm>
            <a:off x="569051" y="1254876"/>
            <a:ext cx="11053898" cy="48156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C8A7D-EAF7-DEE0-2E19-0B02881FE609}"/>
              </a:ext>
            </a:extLst>
          </p:cNvPr>
          <p:cNvSpPr txBox="1"/>
          <p:nvPr/>
        </p:nvSpPr>
        <p:spPr>
          <a:xfrm>
            <a:off x="443366" y="382568"/>
            <a:ext cx="9107958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Observatoires des métiers et des qualifications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7203F-4EB0-4BF9-CE94-D37974D1DC3C}"/>
              </a:ext>
            </a:extLst>
          </p:cNvPr>
          <p:cNvSpPr txBox="1"/>
          <p:nvPr/>
        </p:nvSpPr>
        <p:spPr>
          <a:xfrm>
            <a:off x="6682460" y="6511964"/>
            <a:ext cx="4300177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fr-FR" sz="1000" dirty="0">
                <a:solidFill>
                  <a:schemeClr val="accent2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Opérateur de compétences des services financiers et du conseil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F35AE-9A17-F628-E524-3FFC6EB83331}"/>
              </a:ext>
            </a:extLst>
          </p:cNvPr>
          <p:cNvSpPr txBox="1"/>
          <p:nvPr/>
        </p:nvSpPr>
        <p:spPr>
          <a:xfrm>
            <a:off x="11697528" y="6511964"/>
            <a:ext cx="15537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7B7F80C3-2F35-2F49-9B5A-44BD657175B9}" type="slidenum">
              <a:rPr lang="fr-FR" sz="1000" smtClean="0">
                <a:solidFill>
                  <a:schemeClr val="accent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pPr/>
              <a:t>9</a:t>
            </a:fld>
            <a:endParaRPr lang="fr-FR" sz="1000" dirty="0">
              <a:solidFill>
                <a:schemeClr val="accent1"/>
              </a:solidFill>
              <a:latin typeface="Circular Std Book Italic" panose="020B0604020101020102" pitchFamily="34" charset="77"/>
              <a:cs typeface="Circular Std Black Italic" panose="020B0604020101020102" pitchFamily="34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5CDDFA-CD02-24A8-E659-8E87FB2DB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6883" y="6525408"/>
            <a:ext cx="406400" cy="127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29EB3-8633-46BC-8F86-3DA66C547D90}"/>
              </a:ext>
            </a:extLst>
          </p:cNvPr>
          <p:cNvSpPr txBox="1"/>
          <p:nvPr/>
        </p:nvSpPr>
        <p:spPr>
          <a:xfrm>
            <a:off x="1712185" y="4033892"/>
            <a:ext cx="5234880" cy="11079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Observatoire des métiers du numérique, de l’ingénierie, du conseil et de l’évènement</a:t>
            </a: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21192AF0-8BC7-4A7E-B010-40EC808DDC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8" r="25418"/>
          <a:stretch/>
        </p:blipFill>
        <p:spPr>
          <a:xfrm>
            <a:off x="3674093" y="2183523"/>
            <a:ext cx="1311064" cy="1714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763FD0-9E7D-5C67-801D-CC6B0AADB92B}"/>
              </a:ext>
            </a:extLst>
          </p:cNvPr>
          <p:cNvSpPr/>
          <p:nvPr/>
        </p:nvSpPr>
        <p:spPr>
          <a:xfrm>
            <a:off x="8098896" y="1254874"/>
            <a:ext cx="3524053" cy="48156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ircular Std Book Italic" panose="020B0604020101020102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237F6-73B4-4ED2-80EE-42AB0CD48382}"/>
              </a:ext>
            </a:extLst>
          </p:cNvPr>
          <p:cNvSpPr txBox="1"/>
          <p:nvPr/>
        </p:nvSpPr>
        <p:spPr>
          <a:xfrm>
            <a:off x="8146402" y="3941798"/>
            <a:ext cx="3327484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Véronique VLAEMINCK VEPER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261EF-343B-428F-B1BA-AFD9EC2E1CFD}"/>
              </a:ext>
            </a:extLst>
          </p:cNvPr>
          <p:cNvSpPr txBox="1"/>
          <p:nvPr/>
        </p:nvSpPr>
        <p:spPr>
          <a:xfrm>
            <a:off x="8353651" y="4742339"/>
            <a:ext cx="309536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consultante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Ressources &amp; Changement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Partenaire d’Atlas sur les prestations d’appui conseil RH</a:t>
            </a:r>
          </a:p>
        </p:txBody>
      </p:sp>
      <p:cxnSp>
        <p:nvCxnSpPr>
          <p:cNvPr id="15" name="Straight Connector 26">
            <a:extLst>
              <a:ext uri="{FF2B5EF4-FFF2-40B4-BE49-F238E27FC236}">
                <a16:creationId xmlns:a16="http://schemas.microsoft.com/office/drawing/2014/main" id="{90378F8A-201E-426E-9E24-25C03FD6E01F}"/>
              </a:ext>
            </a:extLst>
          </p:cNvPr>
          <p:cNvCxnSpPr>
            <a:cxnSpLocks/>
          </p:cNvCxnSpPr>
          <p:nvPr/>
        </p:nvCxnSpPr>
        <p:spPr>
          <a:xfrm>
            <a:off x="8897655" y="3658388"/>
            <a:ext cx="196949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5">
            <a:extLst>
              <a:ext uri="{FF2B5EF4-FFF2-40B4-BE49-F238E27FC236}">
                <a16:creationId xmlns:a16="http://schemas.microsoft.com/office/drawing/2014/main" id="{19AA1D7C-CD07-4CEA-B204-C66FE6D9BC02}"/>
              </a:ext>
            </a:extLst>
          </p:cNvPr>
          <p:cNvSpPr txBox="1"/>
          <p:nvPr/>
        </p:nvSpPr>
        <p:spPr>
          <a:xfrm>
            <a:off x="8246724" y="2167730"/>
            <a:ext cx="3327484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Pascal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  <a:latin typeface="Circular Std Bold" panose="020B0604020101020102" pitchFamily="34" charset="77"/>
                <a:cs typeface="Circular Std Black Italic" panose="020B0604020101020102" pitchFamily="34" charset="77"/>
              </a:rPr>
              <a:t>PRADOT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4FFEFA0C-CC92-4792-B491-1472A18F62A5}"/>
              </a:ext>
            </a:extLst>
          </p:cNvPr>
          <p:cNvSpPr txBox="1"/>
          <p:nvPr/>
        </p:nvSpPr>
        <p:spPr>
          <a:xfrm>
            <a:off x="8362785" y="2979159"/>
            <a:ext cx="309536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lack Italic" panose="020B0604020101020102" pitchFamily="34" charset="77"/>
              </a:rPr>
              <a:t>Membre de l’OPIIEC</a:t>
            </a:r>
          </a:p>
        </p:txBody>
      </p:sp>
    </p:spTree>
    <p:extLst>
      <p:ext uri="{BB962C8B-B14F-4D97-AF65-F5344CB8AC3E}">
        <p14:creationId xmlns:p14="http://schemas.microsoft.com/office/powerpoint/2010/main" val="503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Vide">
  <a:themeElements>
    <a:clrScheme name="Atl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423"/>
      </a:accent1>
      <a:accent2>
        <a:srgbClr val="5FB67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Circular Pro Bold"/>
        <a:ea typeface=""/>
        <a:cs typeface=""/>
      </a:majorFont>
      <a:minorFont>
        <a:latin typeface="Circular Pro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54137A234474A9DA563FA3331163A" ma:contentTypeVersion="12" ma:contentTypeDescription="Crée un document." ma:contentTypeScope="" ma:versionID="da6d725d67558468c3eabadd7ad99a3e">
  <xsd:schema xmlns:xsd="http://www.w3.org/2001/XMLSchema" xmlns:xs="http://www.w3.org/2001/XMLSchema" xmlns:p="http://schemas.microsoft.com/office/2006/metadata/properties" xmlns:ns2="bd724b11-f43f-450f-b014-34ceac171d31" xmlns:ns3="7bb7693c-da28-47d8-af59-604a0f35d887" targetNamespace="http://schemas.microsoft.com/office/2006/metadata/properties" ma:root="true" ma:fieldsID="184d85c8decd1cb256bbfdda60403ea0" ns2:_="" ns3:_="">
    <xsd:import namespace="bd724b11-f43f-450f-b014-34ceac171d31"/>
    <xsd:import namespace="7bb7693c-da28-47d8-af59-604a0f35d8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724b11-f43f-450f-b014-34ceac171d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d49b6ef3-b2ae-41b4-baa9-7342a8e6a0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7693c-da28-47d8-af59-604a0f35d88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b7fd4ec-238d-45df-8ae0-fab9219408e0}" ma:internalName="TaxCatchAll" ma:showField="CatchAllData" ma:web="7bb7693c-da28-47d8-af59-604a0f35d8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5CEDD7-7CCA-4696-90E6-F6D9FECFB2C6}"/>
</file>

<file path=customXml/itemProps2.xml><?xml version="1.0" encoding="utf-8"?>
<ds:datastoreItem xmlns:ds="http://schemas.openxmlformats.org/officeDocument/2006/customXml" ds:itemID="{60A41EAE-A3E2-433B-9DAD-15165F188F4A}"/>
</file>

<file path=docProps/app.xml><?xml version="1.0" encoding="utf-8"?>
<Properties xmlns="http://schemas.openxmlformats.org/officeDocument/2006/extended-properties" xmlns:vt="http://schemas.openxmlformats.org/officeDocument/2006/docPropsVTypes">
  <TotalTime>13137</TotalTime>
  <Words>3968</Words>
  <Application>Microsoft Macintosh PowerPoint</Application>
  <PresentationFormat>Grand écran</PresentationFormat>
  <Paragraphs>883</Paragraphs>
  <Slides>63</Slides>
  <Notes>51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70" baseType="lpstr">
      <vt:lpstr>Arial</vt:lpstr>
      <vt:lpstr>Circular Pro Book</vt:lpstr>
      <vt:lpstr>Circular Std Black</vt:lpstr>
      <vt:lpstr>Circular Std Bold</vt:lpstr>
      <vt:lpstr>Circular Std Book</vt:lpstr>
      <vt:lpstr>Circular Std Book Italic</vt:lpstr>
      <vt:lpstr>Vide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Pokeslide</dc:creator>
  <cp:lastModifiedBy>NDJEUDJI Karen</cp:lastModifiedBy>
  <cp:revision>941</cp:revision>
  <dcterms:created xsi:type="dcterms:W3CDTF">2021-05-11T14:18:12Z</dcterms:created>
  <dcterms:modified xsi:type="dcterms:W3CDTF">2022-10-13T03:09:30Z</dcterms:modified>
</cp:coreProperties>
</file>