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785" r:id="rId5"/>
    <p:sldId id="806" r:id="rId6"/>
    <p:sldId id="715" r:id="rId7"/>
    <p:sldId id="797" r:id="rId8"/>
    <p:sldId id="800" r:id="rId9"/>
    <p:sldId id="807" r:id="rId10"/>
    <p:sldId id="804" r:id="rId11"/>
    <p:sldId id="799" r:id="rId12"/>
    <p:sldId id="802" r:id="rId13"/>
    <p:sldId id="80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pos="7680" userDrawn="1">
          <p15:clr>
            <a:srgbClr val="A4A3A4"/>
          </p15:clr>
        </p15:guide>
        <p15:guide id="10" orient="horz" pos="4065" userDrawn="1">
          <p15:clr>
            <a:srgbClr val="A4A3A4"/>
          </p15:clr>
        </p15:guide>
        <p15:guide id="11" pos="166" userDrawn="1">
          <p15:clr>
            <a:srgbClr val="A4A3A4"/>
          </p15:clr>
        </p15:guide>
        <p15:guide id="12" pos="7514" userDrawn="1">
          <p15:clr>
            <a:srgbClr val="A4A3A4"/>
          </p15:clr>
        </p15:guide>
        <p15:guide id="13" orient="horz" pos="663" userDrawn="1">
          <p15:clr>
            <a:srgbClr val="A4A3A4"/>
          </p15:clr>
        </p15:guide>
        <p15:guide id="14" orient="horz" pos="504" userDrawn="1">
          <p15:clr>
            <a:srgbClr val="A4A3A4"/>
          </p15:clr>
        </p15:guide>
        <p15:guide id="15" orient="horz" pos="255" userDrawn="1">
          <p15:clr>
            <a:srgbClr val="A4A3A4"/>
          </p15:clr>
        </p15:guide>
        <p15:guide id="16" orient="horz" pos="39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105D3A-A25D-8BA7-A749-2CDE2D032D41}" name="NDJEUDJI Karen" initials="" userId="S::kndjeudji@fafiec.fr::8d71ee27-33c6-46fd-8356-b7134ab18291" providerId="AD"/>
  <p188:author id="{38CD4DA4-6B43-8F79-8C6D-F02CDBCAD834}" name="NDJEUDJI Karen" initials="NK" userId="S::kndjeudji@opco-atlas.fr::8d71ee27-33c6-46fd-8356-b7134ab18291" providerId="AD"/>
  <p188:author id="{248FC8E0-0F9B-AFD2-2E46-3AE0B373E46B}" name="CHEVALLIER Elora" initials="CE" userId="S::echevallier@fafiec.fr::fee21a46-3041-4f18-ac0a-f86b39039d19" providerId="AD"/>
  <p188:author id="{41DA3CE5-DA91-B45E-1717-469210056A37}" name="BORSALI Samia" initials="BS" userId="S::sborsali@opco-atlas.fr::9fe148e0-83c5-4432-9b08-f370aae60a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85E7"/>
    <a:srgbClr val="7850DC"/>
    <a:srgbClr val="FFFFFF"/>
    <a:srgbClr val="E4DCF8"/>
    <a:srgbClr val="2D0F64"/>
    <a:srgbClr val="194626"/>
    <a:srgbClr val="36C868"/>
    <a:srgbClr val="CEC0F2"/>
    <a:srgbClr val="A084E6"/>
    <a:srgbClr val="C9B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048" y="192"/>
      </p:cViewPr>
      <p:guideLst>
        <p:guide pos="3840"/>
        <p:guide orient="horz" pos="2260"/>
        <p:guide pos="302"/>
        <p:guide pos="7378"/>
        <p:guide orient="horz" pos="3929"/>
        <p:guide/>
        <p:guide pos="7680"/>
        <p:guide orient="horz" pos="4065"/>
        <p:guide pos="166"/>
        <p:guide pos="7514"/>
        <p:guide orient="horz" pos="663"/>
        <p:guide orient="horz" pos="504"/>
        <p:guide orient="horz" pos="255"/>
        <p:guide orient="horz" pos="3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D7B3-8AF2-4246-B18C-0FCA3D21B004}" type="datetimeFigureOut">
              <a:rPr lang="fr-FR" smtClean="0"/>
              <a:t>08/04/2025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46F7-BF73-4BD4-88A9-A55AAAC6A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99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F46F7-BF73-4BD4-88A9-A55AAAC6AB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03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B108D-F1EB-D417-BBC3-4D84BD84C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678478-71A0-5EC8-1091-DF8114292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D9E0F8-3D85-0B0F-69B7-0AA72AD53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4764C0-6843-4E5C-3AC5-BB5EA3F11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F46F7-BF73-4BD4-88A9-A55AAAC6ABF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81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9B343AB-7FE6-494A-B4E5-299D6B216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9"/>
          <a:stretch/>
        </p:blipFill>
        <p:spPr>
          <a:xfrm>
            <a:off x="2297726" y="-101550"/>
            <a:ext cx="9894274" cy="7099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16B116-77B1-42F0-A20D-C70A5C22A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90F493-B0FB-6F48-A30F-8CBC97F70803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FE473-41F2-164C-B774-511C4178C5CA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BFC194-763E-9D47-A877-51E33DCCE0BA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338E98-4905-EF45-910D-2B07610DDC8B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5184D1F-795D-49A0-8466-4E319443C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047498"/>
            <a:ext cx="4472939" cy="1454543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4DEAEFB-E4FC-4B90-AAC6-4115910D822E}"/>
              </a:ext>
            </a:extLst>
          </p:cNvPr>
          <p:cNvCxnSpPr>
            <a:cxnSpLocks/>
          </p:cNvCxnSpPr>
          <p:nvPr/>
        </p:nvCxnSpPr>
        <p:spPr>
          <a:xfrm flipH="1">
            <a:off x="1363981" y="2916644"/>
            <a:ext cx="4480558" cy="0"/>
          </a:xfrm>
          <a:prstGeom prst="line">
            <a:avLst/>
          </a:prstGeom>
          <a:ln w="9525">
            <a:solidFill>
              <a:srgbClr val="785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A82B0F-3C98-4BC7-B79E-E030CB30E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55958"/>
            <a:ext cx="8305800" cy="15065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50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  <a:lvl2pPr marL="4572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2pPr>
            <a:lvl3pPr marL="9144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3pPr>
            <a:lvl4pPr marL="13716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4pPr>
            <a:lvl5pPr marL="18288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5pPr>
          </a:lstStyle>
          <a:p>
            <a:pPr lvl="0"/>
            <a:r>
              <a:rPr lang="fr-FR" dirty="0"/>
              <a:t>Titre principal</a:t>
            </a:r>
          </a:p>
          <a:p>
            <a:pPr lvl="0"/>
            <a:r>
              <a:rPr lang="fr-FR" dirty="0"/>
              <a:t>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190909-6C71-4A3D-B245-98E7B1807E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884190"/>
            <a:ext cx="8305800" cy="83661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901DC6A-FC05-4DA3-9677-F41795DE9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925" y="6208928"/>
            <a:ext cx="692925" cy="2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B5FE55D-1965-4F29-8502-8A1E4B6AA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8" t="2156" r="55123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AFC65D-7427-4016-8430-2EAF4CD245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4FFD30-F24C-4D33-9C2B-826CA3BB83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F664E64E-3FC0-4215-947C-45C638153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1E59F2-864D-4618-8545-2998BE2D6833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FBCA9A49-15FA-4D24-8FF3-1EC3C2F9D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998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5C548D8-61D5-4661-8897-0D9F6A15C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" t="2156" r="45630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EE740B-DCB2-4E6B-AC46-B0911CE550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884B934-022E-4E44-8AEC-8B833ADF53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E3D2E066-2019-450C-9582-DB6B399B5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553CEA-F5BC-4FE1-BC8C-083E5E6BB38D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D20684A0-7F8C-4FD1-BE9D-880FE4756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584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FC818BF-5275-41F9-A0BB-9C8D5FE71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2156" r="30052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41B224-1256-4A5D-8200-7BA414146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DDB708-9116-4A00-B1BB-A1503F38C4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38493BB-3610-4E28-B836-179898E97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B04235-4EFE-482E-ABBB-42E13B55B7B6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B0A416F-D2EE-4626-AE97-8940F1802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756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B1C3E82-A8F3-42E6-8278-E96AA7E96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1" t="2156" r="21544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2AA3C2-64F7-4911-8565-5A38067397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6C8474-C27E-48B4-9394-F66707C9C0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9535CDA-F486-4A16-92F3-CAF15E778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2DF79-3BE2-4DEF-90BB-7E204ECF6BA7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0E1A9D59-9931-4E61-B675-6D8EFA63E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938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691194D-3DD1-4315-8D9A-840BE0650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 t="2156" r="8207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DD673A-9A53-4B74-A608-C2E8C9E107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82B76B-2DDE-491A-84B5-C34F57FB0E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00D0295-49A9-4D84-92E8-404EF8308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EE849-BD8D-43B5-9ECD-52543ED36815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6BEA3FCC-36C7-4128-ACC5-6CAB6448C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4643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E613018-43BC-4944-9830-24FFDF62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5" t="2156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EA05E4-119E-420D-8867-3BAF6420D2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46A30AB-C418-4455-9C6E-0342BF670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C89B4DDF-731E-4676-BAE0-9CF4E12A5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F8DABD-14F9-41F1-9622-949C92C8C8DF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0918768B-3440-4205-A39E-C22A12452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2600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9B343AB-7FE6-494A-B4E5-299D6B216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9"/>
          <a:stretch/>
        </p:blipFill>
        <p:spPr>
          <a:xfrm>
            <a:off x="2297726" y="-101550"/>
            <a:ext cx="9894274" cy="7099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16B116-77B1-42F0-A20D-C70A5C22A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01FAF6-6E5C-4A70-B024-CA0772AC05F6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3C62E6-5D55-42F9-8491-A5711C8E5BF8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584217-F077-41A8-929E-61EF2CB98440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F600EA-B2B9-4851-9246-3042E50052D8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8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4E834B-4F17-41EB-B1FA-BCFF742D4530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82FBAD-9EF8-4BDA-A4A2-76C3D3D92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770E5A-24F9-48ED-8F17-AA6435F85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02CB2A1A-701A-4364-B36C-82988B067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0282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4A8E75C-89C3-48F7-BCDA-93A741B9F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6ACFE41-FA5F-4A58-A9DB-8E727E4A5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9AB9A5B8-0AF3-4A32-BA79-D24B652A4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BA062-1F76-4973-9ABF-446C3ECB0BA2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6D8F6-7EAA-4E60-A554-3007C59DFFC7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641A98-9B21-42BA-ADD8-87A846FC9377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48F6A1-3701-4227-BEF7-A968C90A1DA6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0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1064EC-92A1-4460-865B-18D58FA1D7B0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59441D-2012-438C-89AA-551EAC8B0BCD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0C128-CEF6-43A1-B5E3-C20863D446A2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5AFE3-4166-4010-B178-9467F9A5A107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1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58A0442-5337-42BA-9216-03C23E04A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99" t="2156" r="84614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C85D99-0BA8-4244-84F2-07FEDCC519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22713-24E9-4D78-B16E-A74FBB03E989}"/>
              </a:ext>
            </a:extLst>
          </p:cNvPr>
          <p:cNvSpPr/>
          <p:nvPr userDrawn="1"/>
        </p:nvSpPr>
        <p:spPr>
          <a:xfrm>
            <a:off x="0" y="0"/>
            <a:ext cx="72000" cy="6857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A2C2ACF-34F4-4F68-B15C-0C1AF4E86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EE72821-8DA6-4B3D-8C6D-576502DA0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D046FE84-3C60-44B3-B9BC-75B193AED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52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34DAF4B-B219-41DD-A1C4-C194F4A33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33" t="2156" r="78348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DF317A-FD6E-4087-9B0D-142369496F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A3C3BED-26B1-49FA-9683-C010E8F1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A0E468F-857E-4C7C-947A-7CC1361A0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66717D-B881-4715-B688-49C194D8EDE0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88C3C301-C673-4ED3-9E6D-A3C4F69B0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9212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DEAA920-9E2B-4A4D-9D56-59FB3322A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5" t="2156" r="69150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260063-67DA-4EA5-9832-46811F6CA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786670-C2EC-480B-8E61-A7E54596F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5D1E9A77-040D-438C-81B5-21CDA81DC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C221D-8EA6-48EB-9E90-D5EBADE07E35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03D4890-8BC3-4301-9B21-45DDD1AF0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083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DD2E252-FFA8-48CF-9AB9-01C597285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41" t="2156" r="63056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23DA77-E03A-4AD8-B478-CA5F2E7F72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F9BEA9A-112A-4EF7-BEE0-97F9FDED3F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BBAB85D-1268-4E1F-992B-EC4F4FB1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4144A1-94F0-4AAC-9077-BDF601BE46E8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5B2A07BA-1067-4E47-A02E-EA99FC600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272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35B72A-9606-43D9-A8CF-C56053A7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76535"/>
            <a:ext cx="11245851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1B1FB-70F2-497B-B424-07060085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CABBF5-F291-43E2-B65D-6D1ACED2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F7D43-E4A7-455F-A6B5-7E5BE685D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9AEF-9C9D-4C0A-B4F3-6F78B87E7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33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682" r:id="rId3"/>
    <p:sldLayoutId id="2147483704" r:id="rId4"/>
    <p:sldLayoutId id="2147483673" r:id="rId5"/>
    <p:sldLayoutId id="214748370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Circular Std Book Italic" panose="020B0604020101020102" pitchFamily="34" charset="0"/>
          <a:ea typeface="+mj-ea"/>
          <a:cs typeface="Circular Std Book Italic" panose="020B06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swop.me/samiaborsali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swop.me/samiaborsal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5269F5B-5C95-2541-8CDB-272B562E5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826425"/>
            <a:ext cx="4472939" cy="145454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7D65011-A938-F541-8FAD-1482D8DF41A5}"/>
              </a:ext>
            </a:extLst>
          </p:cNvPr>
          <p:cNvCxnSpPr>
            <a:cxnSpLocks/>
          </p:cNvCxnSpPr>
          <p:nvPr/>
        </p:nvCxnSpPr>
        <p:spPr>
          <a:xfrm flipH="1">
            <a:off x="1363981" y="2695571"/>
            <a:ext cx="4480558" cy="0"/>
          </a:xfrm>
          <a:prstGeom prst="line">
            <a:avLst/>
          </a:prstGeom>
          <a:ln w="9525">
            <a:solidFill>
              <a:srgbClr val="785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9222923-E66C-CA4E-996F-058F4F1D7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925" y="6208928"/>
            <a:ext cx="692925" cy="225330"/>
          </a:xfrm>
          <a:prstGeom prst="rect">
            <a:avLst/>
          </a:prstGeom>
        </p:spPr>
      </p:pic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ADED87C8-6847-F54B-8C29-F4499224C83F}"/>
              </a:ext>
            </a:extLst>
          </p:cNvPr>
          <p:cNvSpPr txBox="1">
            <a:spLocks/>
          </p:cNvSpPr>
          <p:nvPr/>
        </p:nvSpPr>
        <p:spPr>
          <a:xfrm>
            <a:off x="1371600" y="2978810"/>
            <a:ext cx="8305800" cy="1506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400"/>
              </a:lnSpc>
              <a:buNone/>
            </a:pPr>
            <a:r>
              <a:rPr lang="fr-FR" sz="6500" b="1" dirty="0">
                <a:solidFill>
                  <a:srgbClr val="2D0F64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Carte de visite virtuelle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EF2A092-3932-2042-B345-50E0C76DB2C0}"/>
              </a:ext>
            </a:extLst>
          </p:cNvPr>
          <p:cNvSpPr txBox="1">
            <a:spLocks/>
          </p:cNvSpPr>
          <p:nvPr/>
        </p:nvSpPr>
        <p:spPr>
          <a:xfrm>
            <a:off x="1371600" y="4731791"/>
            <a:ext cx="8478456" cy="1506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35987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5C51B-D4BA-4C72-C34B-0965639C8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749F240-217E-C7E8-0916-6DFF8376B05B}"/>
              </a:ext>
            </a:extLst>
          </p:cNvPr>
          <p:cNvSpPr txBox="1"/>
          <p:nvPr/>
        </p:nvSpPr>
        <p:spPr>
          <a:xfrm>
            <a:off x="479425" y="338435"/>
            <a:ext cx="8988666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/>
                <a:cs typeface="Circular Std Book Italic" panose="020B0604020101020102" pitchFamily="34" charset="77"/>
              </a:rPr>
              <a:t>Administration de l’outil </a:t>
            </a:r>
            <a:endParaRPr lang="fr-FR" sz="3000" b="1" dirty="0">
              <a:solidFill>
                <a:srgbClr val="FF0000"/>
              </a:solidFill>
              <a:latin typeface="Circular Std Black Italic"/>
              <a:cs typeface="Circular Std Book Italic" panose="020B0604020101020102" pitchFamily="34" charset="77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51F93A2-5546-E748-6294-4134F549F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86519"/>
              </p:ext>
            </p:extLst>
          </p:nvPr>
        </p:nvGraphicFramePr>
        <p:xfrm>
          <a:off x="380743" y="932201"/>
          <a:ext cx="11240508" cy="5767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191">
                  <a:extLst>
                    <a:ext uri="{9D8B030D-6E8A-4147-A177-3AD203B41FA5}">
                      <a16:colId xmlns:a16="http://schemas.microsoft.com/office/drawing/2014/main" val="686715664"/>
                    </a:ext>
                  </a:extLst>
                </a:gridCol>
                <a:gridCol w="3252439">
                  <a:extLst>
                    <a:ext uri="{9D8B030D-6E8A-4147-A177-3AD203B41FA5}">
                      <a16:colId xmlns:a16="http://schemas.microsoft.com/office/drawing/2014/main" val="2865893833"/>
                    </a:ext>
                  </a:extLst>
                </a:gridCol>
                <a:gridCol w="3252439">
                  <a:extLst>
                    <a:ext uri="{9D8B030D-6E8A-4147-A177-3AD203B41FA5}">
                      <a16:colId xmlns:a16="http://schemas.microsoft.com/office/drawing/2014/main" val="1276106257"/>
                    </a:ext>
                  </a:extLst>
                </a:gridCol>
                <a:gridCol w="3252439">
                  <a:extLst>
                    <a:ext uri="{9D8B030D-6E8A-4147-A177-3AD203B41FA5}">
                      <a16:colId xmlns:a16="http://schemas.microsoft.com/office/drawing/2014/main" val="1010772964"/>
                    </a:ext>
                  </a:extLst>
                </a:gridCol>
              </a:tblGrid>
              <a:tr h="456306">
                <a:tc>
                  <a:txBody>
                    <a:bodyPr/>
                    <a:lstStyle/>
                    <a:p>
                      <a:endParaRPr lang="fr-FR" sz="12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Gestion par les administrateurs du siège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Gestion par les administrateurs régionaux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Gestion par les utilisateurs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210102"/>
                  </a:ext>
                </a:extLst>
              </a:tr>
              <a:tr h="1003117"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NOM</a:t>
                      </a:r>
                    </a:p>
                    <a:p>
                      <a:pPr algn="ctr"/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Prénom</a:t>
                      </a:r>
                    </a:p>
                    <a:p>
                      <a:pPr algn="ctr"/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Fonction</a:t>
                      </a:r>
                    </a:p>
                    <a:p>
                      <a:pPr algn="ctr"/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Téléphone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25641"/>
                  </a:ext>
                </a:extLst>
              </a:tr>
              <a:tr h="542080"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Photo (facultatif)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42454"/>
                  </a:ext>
                </a:extLst>
              </a:tr>
              <a:tr h="1003117"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Réseaux sociaux</a:t>
                      </a:r>
                      <a:b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</a:b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Site web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24310"/>
                  </a:ext>
                </a:extLst>
              </a:tr>
              <a:tr h="558141"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Contenus à la Une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lvl="0" indent="-13680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lvl="0" indent="-13680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43176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500" b="1" i="0" dirty="0">
                          <a:latin typeface="Circular Std Black"/>
                          <a:cs typeface="Circular Std Black" panose="020B0604020101020102" pitchFamily="34" charset="77"/>
                        </a:rPr>
                        <a:t>Lien « Nos événements » (national)</a:t>
                      </a:r>
                      <a:endParaRPr lang="fr-FR" sz="1500" b="1" i="0" dirty="0">
                        <a:latin typeface="Circular Std Black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lvl="0" indent="-13680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62467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500" b="1" i="0" dirty="0">
                          <a:latin typeface="Circular Std Black"/>
                          <a:cs typeface="Circular Std Black" panose="020B0604020101020102" pitchFamily="34" charset="77"/>
                        </a:rPr>
                        <a:t>Lien « Nos événements » (régional)</a:t>
                      </a:r>
                      <a:endParaRPr lang="fr-FR" sz="1500" b="1" i="0" dirty="0">
                        <a:latin typeface="Circular Std Black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lvl="0" indent="-13680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64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2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2592A4B-0EF6-5C4B-6A92-C45F688C4EA6}"/>
              </a:ext>
            </a:extLst>
          </p:cNvPr>
          <p:cNvGrpSpPr/>
          <p:nvPr/>
        </p:nvGrpSpPr>
        <p:grpSpPr>
          <a:xfrm>
            <a:off x="535884" y="1225203"/>
            <a:ext cx="4768189" cy="1949629"/>
            <a:chOff x="379360" y="1275224"/>
            <a:chExt cx="4768189" cy="1949629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DD066E4-3183-8A3C-B97B-0CB848F1A27D}"/>
                </a:ext>
              </a:extLst>
            </p:cNvPr>
            <p:cNvSpPr txBox="1"/>
            <p:nvPr/>
          </p:nvSpPr>
          <p:spPr>
            <a:xfrm>
              <a:off x="379360" y="1275224"/>
              <a:ext cx="15788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highlight>
                    <a:srgbClr val="7850DC"/>
                  </a:highlight>
                  <a:latin typeface="Helvetica Neue"/>
                  <a:cs typeface="Helvetica Neue"/>
                </a:rPr>
                <a:t>OBJECTIFS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3564B42-02E9-0D9C-D177-C3B5E684AD76}"/>
                </a:ext>
              </a:extLst>
            </p:cNvPr>
            <p:cNvSpPr txBox="1"/>
            <p:nvPr/>
          </p:nvSpPr>
          <p:spPr>
            <a:xfrm>
              <a:off x="748677" y="1696678"/>
              <a:ext cx="4398872" cy="1528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33" b="1" dirty="0">
                  <a:latin typeface="Helvetica Neue"/>
                  <a:cs typeface="Helvetica Neue"/>
                </a:rPr>
                <a:t>Promouvoir l’activité d’Atlas et ses services</a:t>
              </a: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r>
                <a:rPr lang="fr-FR" sz="1333" b="1" dirty="0">
                  <a:latin typeface="Helvetica Neue"/>
                  <a:cs typeface="Helvetica Neue"/>
                </a:rPr>
                <a:t>Diminuer notre impact environnemental</a:t>
              </a: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r>
                <a:rPr lang="fr-FR" sz="1333" b="1" dirty="0">
                  <a:latin typeface="Helvetica Neue"/>
                  <a:cs typeface="Helvetica Neue"/>
                </a:rPr>
                <a:t>Véhiculer une image innovante de l’OPCO</a:t>
              </a: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r>
                <a:rPr lang="fr-FR" sz="1333" b="1" dirty="0">
                  <a:latin typeface="Helvetica Neue"/>
                  <a:cs typeface="Helvetica Neue"/>
                </a:rPr>
                <a:t>Mesurer les prises de contacts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D2E5522-0147-E6F6-0066-360B8A75C335}"/>
              </a:ext>
            </a:extLst>
          </p:cNvPr>
          <p:cNvGrpSpPr/>
          <p:nvPr/>
        </p:nvGrpSpPr>
        <p:grpSpPr>
          <a:xfrm>
            <a:off x="6338676" y="1403749"/>
            <a:ext cx="4664295" cy="3488136"/>
            <a:chOff x="6794941" y="1149494"/>
            <a:chExt cx="4664295" cy="348813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45104D7-343E-C618-9F6A-D655584BE0B8}"/>
                </a:ext>
              </a:extLst>
            </p:cNvPr>
            <p:cNvSpPr txBox="1"/>
            <p:nvPr/>
          </p:nvSpPr>
          <p:spPr>
            <a:xfrm>
              <a:off x="6794941" y="1149494"/>
              <a:ext cx="1449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highlight>
                    <a:srgbClr val="7850DC"/>
                  </a:highlight>
                  <a:latin typeface="Helvetica Neue"/>
                  <a:cs typeface="Helvetica Neue"/>
                </a:rPr>
                <a:t>FORMAT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0771879-9F8C-9B4F-0E34-F4A42674D71F}"/>
                </a:ext>
              </a:extLst>
            </p:cNvPr>
            <p:cNvSpPr txBox="1"/>
            <p:nvPr/>
          </p:nvSpPr>
          <p:spPr>
            <a:xfrm>
              <a:off x="6987608" y="1673613"/>
              <a:ext cx="4471628" cy="296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33" b="1" dirty="0">
                  <a:latin typeface="Helvetica Neue"/>
                  <a:cs typeface="Helvetica Neue"/>
                </a:rPr>
                <a:t>Une carte de visite 100% digitale, accessible depuis une application mobile</a:t>
              </a: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r>
                <a:rPr lang="fr-FR" sz="1333" b="1" dirty="0">
                  <a:latin typeface="Helvetica Neue"/>
                  <a:cs typeface="Helvetica Neue"/>
                </a:rPr>
                <a:t>2 versions de carte de visite pour pouvoir s’adapter à son interlocuteur (numéro de portable VS numéro unique)</a:t>
              </a: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r>
                <a:rPr lang="fr-FR" sz="1333" b="1" dirty="0">
                  <a:latin typeface="Helvetica Neue"/>
                  <a:cs typeface="Helvetica Neue"/>
                </a:rPr>
                <a:t>Un outil à double intérêt: partager son contact et récupérer celui de son interlocuteur via un simple formulaire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1093840-CB17-3052-9D53-2BABA7108A6B}"/>
              </a:ext>
            </a:extLst>
          </p:cNvPr>
          <p:cNvGrpSpPr/>
          <p:nvPr/>
        </p:nvGrpSpPr>
        <p:grpSpPr>
          <a:xfrm>
            <a:off x="567747" y="4129168"/>
            <a:ext cx="4885903" cy="2908473"/>
            <a:chOff x="398428" y="3801780"/>
            <a:chExt cx="4885903" cy="2908473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81BD93E-3151-F9AC-C164-6F91D72226F2}"/>
                </a:ext>
              </a:extLst>
            </p:cNvPr>
            <p:cNvSpPr txBox="1"/>
            <p:nvPr/>
          </p:nvSpPr>
          <p:spPr>
            <a:xfrm>
              <a:off x="398428" y="3801780"/>
              <a:ext cx="4114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highlight>
                    <a:srgbClr val="7850DC"/>
                  </a:highlight>
                  <a:latin typeface="Helvetica Neue"/>
                  <a:cs typeface="Helvetica Neue"/>
                </a:rPr>
                <a:t>COLLABORATEURS CONCERNÉS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3946048-0DAF-7DD8-9AFF-30246ED61D34}"/>
                </a:ext>
              </a:extLst>
            </p:cNvPr>
            <p:cNvSpPr txBox="1"/>
            <p:nvPr/>
          </p:nvSpPr>
          <p:spPr>
            <a:xfrm>
              <a:off x="586305" y="4156477"/>
              <a:ext cx="4698026" cy="2553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33" b="1" dirty="0">
                  <a:latin typeface="Helvetica Neue"/>
                  <a:cs typeface="Helvetica Neue"/>
                </a:rPr>
                <a:t>Directeurs et managers</a:t>
              </a: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r>
                <a:rPr lang="fr-FR" sz="1333" b="1" dirty="0">
                  <a:latin typeface="Helvetica Neue"/>
                  <a:cs typeface="Helvetica Neue"/>
                </a:rPr>
                <a:t>DRPC (Conseillers emploi formation, chargé de promotion alternance, chefs de </a:t>
              </a:r>
              <a:r>
                <a:rPr lang="fr-FR" sz="1333" b="1">
                  <a:latin typeface="Helvetica Neue"/>
                  <a:cs typeface="Helvetica Neue"/>
                </a:rPr>
                <a:t>projets, DR</a:t>
              </a:r>
              <a:r>
                <a:rPr lang="fr-FR" sz="1333" b="1" dirty="0">
                  <a:latin typeface="Helvetica Neue"/>
                  <a:cs typeface="Helvetica Neue"/>
                </a:rPr>
                <a:t>)</a:t>
              </a: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r>
                <a:rPr lang="fr-FR" sz="1333" b="1" dirty="0">
                  <a:latin typeface="Helvetica Neue"/>
                  <a:cs typeface="Helvetica Neue"/>
                </a:rPr>
                <a:t>DCPM (Service Promotion des métiers, cheffes de projet 360°)</a:t>
              </a: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r>
                <a:rPr lang="fr-FR" sz="1333" b="1" dirty="0">
                  <a:latin typeface="Helvetica Neue"/>
                  <a:cs typeface="Helvetica Neue"/>
                </a:rPr>
                <a:t>DRH (Chargée de recrutement)</a:t>
              </a:r>
            </a:p>
            <a:p>
              <a:endParaRPr lang="fr-FR" sz="1333" b="1" dirty="0">
                <a:latin typeface="Helvetica Neue"/>
                <a:cs typeface="Helvetica Neue"/>
              </a:endParaRPr>
            </a:p>
            <a:p>
              <a:r>
                <a:rPr lang="fr-FR" sz="1333" b="1" dirty="0">
                  <a:latin typeface="Helvetica Neue"/>
                  <a:cs typeface="Helvetica Neue"/>
                </a:rPr>
                <a:t>DPB (Conseillères Branches)</a:t>
              </a:r>
            </a:p>
            <a:p>
              <a:endParaRPr lang="fr-FR" sz="1333" b="1" dirty="0">
                <a:latin typeface="Helvetica Neue"/>
                <a:cs typeface="Helvetica Neue"/>
              </a:endParaRPr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07224A3-A5B3-8905-52DA-7C92B0526AC0}"/>
              </a:ext>
            </a:extLst>
          </p:cNvPr>
          <p:cNvCxnSpPr>
            <a:cxnSpLocks/>
          </p:cNvCxnSpPr>
          <p:nvPr/>
        </p:nvCxnSpPr>
        <p:spPr>
          <a:xfrm>
            <a:off x="5876335" y="1514866"/>
            <a:ext cx="0" cy="4823975"/>
          </a:xfrm>
          <a:prstGeom prst="line">
            <a:avLst/>
          </a:prstGeom>
          <a:ln w="76200" cmpd="sng">
            <a:solidFill>
              <a:srgbClr val="2D0F6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06FD31C-E46F-500D-598A-3B9C4647A81B}"/>
              </a:ext>
            </a:extLst>
          </p:cNvPr>
          <p:cNvCxnSpPr>
            <a:cxnSpLocks/>
          </p:cNvCxnSpPr>
          <p:nvPr/>
        </p:nvCxnSpPr>
        <p:spPr>
          <a:xfrm>
            <a:off x="585150" y="3771032"/>
            <a:ext cx="5291185" cy="26052"/>
          </a:xfrm>
          <a:prstGeom prst="line">
            <a:avLst/>
          </a:prstGeom>
          <a:ln w="76200" cmpd="sng">
            <a:solidFill>
              <a:srgbClr val="2D0F6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80E08A00-4559-8D96-AA8C-A5A5252A75ED}"/>
              </a:ext>
            </a:extLst>
          </p:cNvPr>
          <p:cNvSpPr txBox="1"/>
          <p:nvPr/>
        </p:nvSpPr>
        <p:spPr>
          <a:xfrm>
            <a:off x="479425" y="338435"/>
            <a:ext cx="8988666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Le contexte</a:t>
            </a:r>
            <a:endParaRPr lang="fr-FR" sz="30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40" name="Plus 39">
            <a:extLst>
              <a:ext uri="{FF2B5EF4-FFF2-40B4-BE49-F238E27FC236}">
                <a16:creationId xmlns:a16="http://schemas.microsoft.com/office/drawing/2014/main" id="{1D9DEFD3-73CD-AB43-C7F9-572713AB240E}"/>
              </a:ext>
            </a:extLst>
          </p:cNvPr>
          <p:cNvSpPr/>
          <p:nvPr/>
        </p:nvSpPr>
        <p:spPr>
          <a:xfrm>
            <a:off x="421583" y="1652067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Plus 40">
            <a:extLst>
              <a:ext uri="{FF2B5EF4-FFF2-40B4-BE49-F238E27FC236}">
                <a16:creationId xmlns:a16="http://schemas.microsoft.com/office/drawing/2014/main" id="{00907FA4-02B0-A05E-8611-6DEAFAA93AD8}"/>
              </a:ext>
            </a:extLst>
          </p:cNvPr>
          <p:cNvSpPr/>
          <p:nvPr/>
        </p:nvSpPr>
        <p:spPr>
          <a:xfrm>
            <a:off x="425822" y="2061877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Plus 41">
            <a:extLst>
              <a:ext uri="{FF2B5EF4-FFF2-40B4-BE49-F238E27FC236}">
                <a16:creationId xmlns:a16="http://schemas.microsoft.com/office/drawing/2014/main" id="{DB6A5E58-5C94-3E65-B795-B2C7CF9C5119}"/>
              </a:ext>
            </a:extLst>
          </p:cNvPr>
          <p:cNvSpPr/>
          <p:nvPr/>
        </p:nvSpPr>
        <p:spPr>
          <a:xfrm>
            <a:off x="421583" y="2480010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Plus 42">
            <a:extLst>
              <a:ext uri="{FF2B5EF4-FFF2-40B4-BE49-F238E27FC236}">
                <a16:creationId xmlns:a16="http://schemas.microsoft.com/office/drawing/2014/main" id="{0FC2F4B7-F542-2C7E-99D7-136B30AB08F0}"/>
              </a:ext>
            </a:extLst>
          </p:cNvPr>
          <p:cNvSpPr/>
          <p:nvPr/>
        </p:nvSpPr>
        <p:spPr>
          <a:xfrm>
            <a:off x="413849" y="2886138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Plus 43">
            <a:extLst>
              <a:ext uri="{FF2B5EF4-FFF2-40B4-BE49-F238E27FC236}">
                <a16:creationId xmlns:a16="http://schemas.microsoft.com/office/drawing/2014/main" id="{A1234FC0-654C-E9A6-513D-9239A94BACB7}"/>
              </a:ext>
            </a:extLst>
          </p:cNvPr>
          <p:cNvSpPr/>
          <p:nvPr/>
        </p:nvSpPr>
        <p:spPr>
          <a:xfrm>
            <a:off x="421583" y="4492516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Plus 44">
            <a:extLst>
              <a:ext uri="{FF2B5EF4-FFF2-40B4-BE49-F238E27FC236}">
                <a16:creationId xmlns:a16="http://schemas.microsoft.com/office/drawing/2014/main" id="{3A26DC2D-B3E7-22E3-5C92-A6DB1D12CEB7}"/>
              </a:ext>
            </a:extLst>
          </p:cNvPr>
          <p:cNvSpPr/>
          <p:nvPr/>
        </p:nvSpPr>
        <p:spPr>
          <a:xfrm>
            <a:off x="421583" y="4906723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38155301-5B21-73D9-12AC-A393E15E8984}"/>
              </a:ext>
            </a:extLst>
          </p:cNvPr>
          <p:cNvSpPr/>
          <p:nvPr/>
        </p:nvSpPr>
        <p:spPr>
          <a:xfrm>
            <a:off x="431175" y="5522277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lus 46">
            <a:extLst>
              <a:ext uri="{FF2B5EF4-FFF2-40B4-BE49-F238E27FC236}">
                <a16:creationId xmlns:a16="http://schemas.microsoft.com/office/drawing/2014/main" id="{52801518-B39A-4C03-2729-8369E37FCF45}"/>
              </a:ext>
            </a:extLst>
          </p:cNvPr>
          <p:cNvSpPr/>
          <p:nvPr/>
        </p:nvSpPr>
        <p:spPr>
          <a:xfrm>
            <a:off x="6230782" y="2003514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Plus 47">
            <a:extLst>
              <a:ext uri="{FF2B5EF4-FFF2-40B4-BE49-F238E27FC236}">
                <a16:creationId xmlns:a16="http://schemas.microsoft.com/office/drawing/2014/main" id="{0B014E39-50C1-04B0-C847-7437BC310411}"/>
              </a:ext>
            </a:extLst>
          </p:cNvPr>
          <p:cNvSpPr/>
          <p:nvPr/>
        </p:nvSpPr>
        <p:spPr>
          <a:xfrm>
            <a:off x="6230782" y="3056914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Plus 48">
            <a:extLst>
              <a:ext uri="{FF2B5EF4-FFF2-40B4-BE49-F238E27FC236}">
                <a16:creationId xmlns:a16="http://schemas.microsoft.com/office/drawing/2014/main" id="{D78B3F2B-6713-EAA1-FA11-E35EBBDE3BBC}"/>
              </a:ext>
            </a:extLst>
          </p:cNvPr>
          <p:cNvSpPr/>
          <p:nvPr/>
        </p:nvSpPr>
        <p:spPr>
          <a:xfrm>
            <a:off x="6230782" y="4243295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lus 4">
            <a:extLst>
              <a:ext uri="{FF2B5EF4-FFF2-40B4-BE49-F238E27FC236}">
                <a16:creationId xmlns:a16="http://schemas.microsoft.com/office/drawing/2014/main" id="{75656519-7DA6-FE26-0651-2E171A1FAE3E}"/>
              </a:ext>
            </a:extLst>
          </p:cNvPr>
          <p:cNvSpPr/>
          <p:nvPr/>
        </p:nvSpPr>
        <p:spPr>
          <a:xfrm>
            <a:off x="438654" y="6118018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A4E6B73E-F00D-0633-B69A-DFE062428134}"/>
              </a:ext>
            </a:extLst>
          </p:cNvPr>
          <p:cNvSpPr/>
          <p:nvPr/>
        </p:nvSpPr>
        <p:spPr>
          <a:xfrm>
            <a:off x="455675" y="6542131"/>
            <a:ext cx="342601" cy="288694"/>
          </a:xfrm>
          <a:prstGeom prst="mathPlus">
            <a:avLst/>
          </a:prstGeom>
          <a:solidFill>
            <a:srgbClr val="7850DC"/>
          </a:solidFill>
          <a:ln>
            <a:solidFill>
              <a:srgbClr val="785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3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135E324-F93D-41D9-89E7-2857E251B0F7}"/>
              </a:ext>
            </a:extLst>
          </p:cNvPr>
          <p:cNvSpPr txBox="1"/>
          <p:nvPr/>
        </p:nvSpPr>
        <p:spPr>
          <a:xfrm>
            <a:off x="479425" y="338435"/>
            <a:ext cx="8988666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De multiples possibilités</a:t>
            </a:r>
            <a:endParaRPr lang="fr-FR" sz="30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432FFA-C634-4496-02DA-EEE978428ACC}"/>
              </a:ext>
            </a:extLst>
          </p:cNvPr>
          <p:cNvSpPr txBox="1"/>
          <p:nvPr/>
        </p:nvSpPr>
        <p:spPr>
          <a:xfrm>
            <a:off x="870760" y="1081780"/>
            <a:ext cx="6527016" cy="526297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defRPr/>
            </a:pPr>
            <a:r>
              <a:rPr lang="fr-FR" dirty="0">
                <a:solidFill>
                  <a:prstClr val="black"/>
                </a:solidFill>
                <a:cs typeface="Circular Std Book Italic" panose="020B0604020101020102" pitchFamily="34" charset="77"/>
              </a:rPr>
              <a:t>La </a:t>
            </a:r>
            <a:r>
              <a:rPr lang="fr-FR" b="1" dirty="0">
                <a:solidFill>
                  <a:srgbClr val="7850DC"/>
                </a:solidFill>
                <a:cs typeface="Circular Std Book Italic" panose="020B0604020101020102" pitchFamily="34" charset="77"/>
              </a:rPr>
              <a:t>solution retenue </a:t>
            </a:r>
            <a:r>
              <a:rPr lang="fr-FR" b="1" dirty="0" err="1">
                <a:solidFill>
                  <a:srgbClr val="7850DC"/>
                </a:solidFill>
                <a:cs typeface="Circular Std Book Italic" panose="020B0604020101020102" pitchFamily="34" charset="77"/>
              </a:rPr>
              <a:t>Airswop</a:t>
            </a:r>
            <a:r>
              <a:rPr lang="fr-FR" b="1" dirty="0">
                <a:solidFill>
                  <a:srgbClr val="7850DC"/>
                </a:solidFill>
                <a:cs typeface="Circular Std Book Italic" panose="020B0604020101020102" pitchFamily="34" charset="77"/>
              </a:rPr>
              <a:t> </a:t>
            </a:r>
            <a:r>
              <a:rPr lang="fr-FR" dirty="0">
                <a:solidFill>
                  <a:prstClr val="black"/>
                </a:solidFill>
                <a:cs typeface="Circular Std Book Italic" panose="020B0604020101020102" pitchFamily="34" charset="77"/>
              </a:rPr>
              <a:t>permet de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ircular Std Book Italic" panose="020B0604020101020102" pitchFamily="34" charset="77"/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cs typeface="Circular Std Book Italic" panose="020B0604020101020102" pitchFamily="34" charset="77"/>
              </a:rPr>
              <a:t>Disposer de cartes de visite virtuelles chartées; </a:t>
            </a:r>
          </a:p>
          <a:p>
            <a:pPr marL="285750" indent="-285750">
              <a:buFontTx/>
              <a:buChar char="-"/>
              <a:defRPr/>
            </a:pPr>
            <a:endParaRPr lang="fr-FR" dirty="0">
              <a:solidFill>
                <a:prstClr val="black"/>
              </a:solidFill>
              <a:cs typeface="Circular Std Book Italic" panose="020B0604020101020102" pitchFamily="34" charset="77"/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cs typeface="Circular Std Book Italic" panose="020B0604020101020102" pitchFamily="34" charset="77"/>
              </a:rPr>
              <a:t>Partager notre site internet et nos réseaux sociaux</a:t>
            </a:r>
          </a:p>
          <a:p>
            <a:pPr marL="285750" indent="-285750">
              <a:buFontTx/>
              <a:buChar char="-"/>
              <a:defRPr/>
            </a:pPr>
            <a:endParaRPr lang="fr-FR" dirty="0">
              <a:solidFill>
                <a:prstClr val="black"/>
              </a:solidFill>
              <a:cs typeface="Circular Std Book Italic" panose="020B0604020101020102" pitchFamily="34" charset="77"/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ea typeface="+mn-lt"/>
                <a:cs typeface="+mn-lt"/>
              </a:rPr>
              <a:t>S’appuyer sur plusieurs administrateurs pour fluidifier les mises à jour (ex: 1 par délégation)</a:t>
            </a:r>
          </a:p>
          <a:p>
            <a:pPr marL="285750" indent="-285750">
              <a:buFontTx/>
              <a:buChar char="-"/>
              <a:defRPr/>
            </a:pPr>
            <a:endParaRPr lang="fr-FR" dirty="0">
              <a:solidFill>
                <a:prstClr val="black"/>
              </a:solidFill>
              <a:ea typeface="+mn-lt"/>
              <a:cs typeface="+mn-lt"/>
            </a:endParaRPr>
          </a:p>
          <a:p>
            <a:pPr marL="285750" indent="-285750">
              <a:buFontTx/>
              <a:buChar char="-"/>
              <a:defRPr/>
            </a:pPr>
            <a:endParaRPr lang="fr-FR" dirty="0">
              <a:solidFill>
                <a:prstClr val="black"/>
              </a:solidFill>
              <a:ea typeface="+mn-lt"/>
              <a:cs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srgbClr val="7850DC"/>
                </a:solidFill>
                <a:cs typeface="Circular Std Book Italic" panose="020B0604020101020102" pitchFamily="34" charset="77"/>
              </a:rPr>
              <a:t>Fonctionnalité additionnelle possible :</a:t>
            </a:r>
          </a:p>
          <a:p>
            <a:pPr marL="285750" indent="-285750">
              <a:buFontTx/>
              <a:buChar char="-"/>
              <a:defRPr/>
            </a:pPr>
            <a:endParaRPr lang="fr-FR" dirty="0">
              <a:solidFill>
                <a:srgbClr val="7850DC"/>
              </a:solidFill>
              <a:cs typeface="Circular Std Book Italic" panose="020B0604020101020102" pitchFamily="34" charset="77"/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ea typeface="+mn-lt"/>
                <a:cs typeface="Circular Std Book Italic" panose="020B0604020101020102" pitchFamily="34" charset="77"/>
              </a:rPr>
              <a:t>Faciliter l’enregistrement du contact par un </a:t>
            </a:r>
            <a:r>
              <a:rPr lang="fr-FR" dirty="0" err="1">
                <a:solidFill>
                  <a:prstClr val="black"/>
                </a:solidFill>
                <a:ea typeface="+mn-lt"/>
                <a:cs typeface="Circular Std Book Italic" panose="020B0604020101020102" pitchFamily="34" charset="77"/>
              </a:rPr>
              <a:t>Qrcode</a:t>
            </a:r>
            <a:r>
              <a:rPr lang="fr-FR" dirty="0">
                <a:solidFill>
                  <a:prstClr val="black"/>
                </a:solidFill>
                <a:ea typeface="+mn-lt"/>
                <a:cs typeface="Circular Std Book Italic" panose="020B0604020101020102" pitchFamily="34" charset="77"/>
              </a:rPr>
              <a:t> sur les supports de communication (</a:t>
            </a:r>
            <a:r>
              <a:rPr lang="fr-FR" dirty="0">
                <a:solidFill>
                  <a:prstClr val="black"/>
                </a:solidFill>
                <a:ea typeface="+mn-lt"/>
                <a:cs typeface="+mn-lt"/>
              </a:rPr>
              <a:t>fonds </a:t>
            </a:r>
            <a:r>
              <a:rPr lang="fr-FR" dirty="0" err="1">
                <a:solidFill>
                  <a:prstClr val="black"/>
                </a:solidFill>
                <a:ea typeface="+mn-lt"/>
                <a:cs typeface="+mn-lt"/>
              </a:rPr>
              <a:t>visio</a:t>
            </a:r>
            <a:r>
              <a:rPr lang="fr-FR" dirty="0">
                <a:solidFill>
                  <a:prstClr val="black"/>
                </a:solidFill>
                <a:ea typeface="+mn-lt"/>
                <a:cs typeface="+mn-lt"/>
              </a:rPr>
              <a:t>, dépliants, signatures de mail unifiées et interactives…)</a:t>
            </a:r>
          </a:p>
          <a:p>
            <a:pPr marL="742950" lvl="1" indent="-285750">
              <a:buFontTx/>
              <a:buChar char="-"/>
              <a:defRPr/>
            </a:pPr>
            <a:endParaRPr lang="fr-FR" dirty="0">
              <a:solidFill>
                <a:prstClr val="black"/>
              </a:solidFill>
              <a:ea typeface="+mn-lt"/>
              <a:cs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ea typeface="+mn-lt"/>
                <a:cs typeface="+mn-lt"/>
              </a:rPr>
              <a:t>Automatiser la mise à jour au regard de la mobilité du personnel, si la solution est retenue en connectant le système </a:t>
            </a:r>
            <a:r>
              <a:rPr lang="fr-FR" dirty="0" err="1">
                <a:solidFill>
                  <a:prstClr val="black"/>
                </a:solidFill>
                <a:ea typeface="+mn-lt"/>
                <a:cs typeface="+mn-lt"/>
              </a:rPr>
              <a:t>Airswop</a:t>
            </a:r>
            <a:r>
              <a:rPr lang="fr-FR" dirty="0">
                <a:solidFill>
                  <a:prstClr val="black"/>
                </a:solidFill>
                <a:ea typeface="+mn-lt"/>
                <a:cs typeface="+mn-lt"/>
              </a:rPr>
              <a:t> avec notre compte Microsoft Azure. </a:t>
            </a:r>
            <a:endParaRPr lang="fr-FR" sz="1600" dirty="0">
              <a:solidFill>
                <a:prstClr val="black"/>
              </a:solidFill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6F6CC1E-5960-914E-56F4-722FEDB24439}"/>
              </a:ext>
            </a:extLst>
          </p:cNvPr>
          <p:cNvGrpSpPr/>
          <p:nvPr/>
        </p:nvGrpSpPr>
        <p:grpSpPr>
          <a:xfrm>
            <a:off x="6840279" y="860106"/>
            <a:ext cx="5784017" cy="5257801"/>
            <a:chOff x="7021259" y="800099"/>
            <a:chExt cx="4951461" cy="4648783"/>
          </a:xfrm>
        </p:grpSpPr>
        <p:pic>
          <p:nvPicPr>
            <p:cNvPr id="6" name="Graphique 5" descr="Smartphone contour">
              <a:extLst>
                <a:ext uri="{FF2B5EF4-FFF2-40B4-BE49-F238E27FC236}">
                  <a16:creationId xmlns:a16="http://schemas.microsoft.com/office/drawing/2014/main" id="{61654888-4D1B-18E1-9052-87E3E9B8C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21259" y="800099"/>
              <a:ext cx="4951461" cy="4648783"/>
            </a:xfrm>
            <a:prstGeom prst="rect">
              <a:avLst/>
            </a:prstGeom>
          </p:spPr>
        </p:pic>
        <p:pic>
          <p:nvPicPr>
            <p:cNvPr id="7" name="Image 6" descr="Une image contenant texte, capture d’écran, graphisme, Police&#10;&#10;Le contenu généré par l’IA peut être incorrect.">
              <a:extLst>
                <a:ext uri="{FF2B5EF4-FFF2-40B4-BE49-F238E27FC236}">
                  <a16:creationId xmlns:a16="http://schemas.microsoft.com/office/drawing/2014/main" id="{43557CCF-DF3E-328D-79A8-1CBD4D48C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82" y="1567266"/>
              <a:ext cx="1897842" cy="3139288"/>
            </a:xfrm>
            <a:prstGeom prst="rect">
              <a:avLst/>
            </a:prstGeom>
          </p:spPr>
        </p:pic>
      </p:grpSp>
      <p:pic>
        <p:nvPicPr>
          <p:cNvPr id="8" name="Image 7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1382227D-8355-803D-87C5-E96A5BDC4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1" y="1679989"/>
            <a:ext cx="2277915" cy="3570247"/>
          </a:xfrm>
          <a:prstGeom prst="rect">
            <a:avLst/>
          </a:prstGeom>
        </p:spPr>
      </p:pic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A5B42C2A-9515-99B9-7B8D-19C55E886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19565"/>
            <a:ext cx="4114800" cy="302405"/>
          </a:xfrm>
        </p:spPr>
        <p:txBody>
          <a:bodyPr/>
          <a:lstStyle/>
          <a:p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Carte de visite virtuelle • Service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0026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5F944-5294-A49F-B426-140FF6CA6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4E7E602-1B92-8124-E096-6E79EEA4D626}"/>
              </a:ext>
            </a:extLst>
          </p:cNvPr>
          <p:cNvSpPr txBox="1"/>
          <p:nvPr/>
        </p:nvSpPr>
        <p:spPr>
          <a:xfrm>
            <a:off x="445040" y="221677"/>
            <a:ext cx="10847705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Les fonctionnalités principales</a:t>
            </a:r>
            <a:endParaRPr lang="fr-FR" sz="30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D471A9C-8E6A-1EFC-61D8-22A2FC783993}"/>
              </a:ext>
            </a:extLst>
          </p:cNvPr>
          <p:cNvSpPr/>
          <p:nvPr/>
        </p:nvSpPr>
        <p:spPr>
          <a:xfrm>
            <a:off x="4135941" y="1011184"/>
            <a:ext cx="2416453" cy="461666"/>
          </a:xfrm>
          <a:prstGeom prst="roundRect">
            <a:avLst/>
          </a:prstGeom>
          <a:noFill/>
          <a:ln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Bannière Atlas</a:t>
            </a:r>
            <a:endParaRPr lang="fr-FR" sz="1600" dirty="0">
              <a:solidFill>
                <a:srgbClr val="2D0F6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737B678-4D57-47C4-4148-F9FB3F3F005A}"/>
              </a:ext>
            </a:extLst>
          </p:cNvPr>
          <p:cNvSpPr/>
          <p:nvPr/>
        </p:nvSpPr>
        <p:spPr>
          <a:xfrm>
            <a:off x="4093691" y="2638212"/>
            <a:ext cx="2416453" cy="461666"/>
          </a:xfrm>
          <a:prstGeom prst="roundRect">
            <a:avLst/>
          </a:prstGeom>
          <a:noFill/>
          <a:ln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rgbClr val="2D0F64"/>
                </a:solidFill>
                <a:latin typeface="Circular Std Black Italic" panose="020B0A04020101010102" pitchFamily="34" charset="0"/>
              </a:rPr>
              <a:t>Photo </a:t>
            </a:r>
            <a:endParaRPr lang="fr-FR" sz="1600" dirty="0">
              <a:solidFill>
                <a:srgbClr val="2D0F64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4B9BC1C-783B-FDE1-28C1-19BFAC4B3398}"/>
              </a:ext>
            </a:extLst>
          </p:cNvPr>
          <p:cNvSpPr/>
          <p:nvPr/>
        </p:nvSpPr>
        <p:spPr>
          <a:xfrm>
            <a:off x="4138948" y="1658494"/>
            <a:ext cx="2416453" cy="461666"/>
          </a:xfrm>
          <a:prstGeom prst="roundRect">
            <a:avLst/>
          </a:prstGeom>
          <a:noFill/>
          <a:ln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Carte de visite</a:t>
            </a:r>
            <a:endParaRPr lang="fr-FR" sz="1600" dirty="0">
              <a:solidFill>
                <a:srgbClr val="2D0F64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2DB53AC-17EC-E084-7ACE-3DE282C789FC}"/>
              </a:ext>
            </a:extLst>
          </p:cNvPr>
          <p:cNvSpPr/>
          <p:nvPr/>
        </p:nvSpPr>
        <p:spPr>
          <a:xfrm>
            <a:off x="4132045" y="4572534"/>
            <a:ext cx="2416453" cy="414532"/>
          </a:xfrm>
          <a:prstGeom prst="roundRect">
            <a:avLst/>
          </a:prstGeom>
          <a:noFill/>
          <a:ln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rgbClr val="7850DC"/>
                </a:solidFill>
                <a:latin typeface="Circular Std Black Italic" panose="020B0A04020101010102" pitchFamily="34" charset="0"/>
              </a:rPr>
              <a:t>Email</a:t>
            </a:r>
            <a:endParaRPr lang="fr-FR" sz="1600" dirty="0">
              <a:solidFill>
                <a:srgbClr val="7850DC"/>
              </a:solidFill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60E9155-4B9B-B071-4F2D-30CB0CC4E80F}"/>
              </a:ext>
            </a:extLst>
          </p:cNvPr>
          <p:cNvSpPr/>
          <p:nvPr/>
        </p:nvSpPr>
        <p:spPr>
          <a:xfrm>
            <a:off x="4093691" y="3589500"/>
            <a:ext cx="2416453" cy="410844"/>
          </a:xfrm>
          <a:prstGeom prst="roundRect">
            <a:avLst/>
          </a:prstGeom>
          <a:noFill/>
          <a:ln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Téléphone</a:t>
            </a:r>
            <a:endParaRPr lang="fr-FR" sz="1600" dirty="0">
              <a:solidFill>
                <a:srgbClr val="7850DC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CABC644-7808-86CF-AEAF-405419A988DB}"/>
              </a:ext>
            </a:extLst>
          </p:cNvPr>
          <p:cNvSpPr txBox="1"/>
          <p:nvPr/>
        </p:nvSpPr>
        <p:spPr>
          <a:xfrm>
            <a:off x="7050461" y="2608467"/>
            <a:ext cx="4999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D0F64"/>
                </a:solidFill>
              </a:rPr>
              <a:t>Peut être personnalisé par le propriétaire de la carte ; </a:t>
            </a:r>
            <a:br>
              <a:rPr lang="fr-FR" sz="1200" b="1" dirty="0">
                <a:solidFill>
                  <a:srgbClr val="2D0F64"/>
                </a:solidFill>
              </a:rPr>
            </a:br>
            <a:r>
              <a:rPr lang="fr-FR" sz="1200" b="1" dirty="0">
                <a:solidFill>
                  <a:srgbClr val="2D0F64"/>
                </a:solidFill>
              </a:rPr>
              <a:t>contient par défaut le logo Atlas</a:t>
            </a:r>
            <a:endParaRPr lang="fr-FR" sz="1200" b="1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9C8D2AA-349E-8184-C3D3-BA69EEF56103}"/>
              </a:ext>
            </a:extLst>
          </p:cNvPr>
          <p:cNvSpPr/>
          <p:nvPr/>
        </p:nvSpPr>
        <p:spPr>
          <a:xfrm>
            <a:off x="4122565" y="5105610"/>
            <a:ext cx="2416453" cy="410844"/>
          </a:xfrm>
          <a:prstGeom prst="roundRect">
            <a:avLst/>
          </a:prstGeom>
          <a:noFill/>
          <a:ln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rgbClr val="7850DC"/>
                </a:solidFill>
                <a:latin typeface="Circular Std Black Italic" panose="020B0A04020101010102" pitchFamily="34" charset="0"/>
              </a:rPr>
              <a:t>Ajouter contact</a:t>
            </a:r>
            <a:endParaRPr lang="fr-FR" sz="1600" dirty="0">
              <a:solidFill>
                <a:srgbClr val="7850DC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C1411D1-B801-3217-FBF4-72D044045992}"/>
              </a:ext>
            </a:extLst>
          </p:cNvPr>
          <p:cNvCxnSpPr>
            <a:cxnSpLocks/>
          </p:cNvCxnSpPr>
          <p:nvPr/>
        </p:nvCxnSpPr>
        <p:spPr>
          <a:xfrm flipV="1">
            <a:off x="6539023" y="1219168"/>
            <a:ext cx="484425" cy="2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CABC44B-895F-5837-24CC-FFBA886511BF}"/>
              </a:ext>
            </a:extLst>
          </p:cNvPr>
          <p:cNvSpPr txBox="1"/>
          <p:nvPr/>
        </p:nvSpPr>
        <p:spPr>
          <a:xfrm>
            <a:off x="7050461" y="983622"/>
            <a:ext cx="402021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 b="1" dirty="0">
                <a:solidFill>
                  <a:srgbClr val="2D0F64"/>
                </a:solidFill>
              </a:rPr>
              <a:t>Peut être personnalisée par le service communication</a:t>
            </a:r>
            <a:br>
              <a:rPr lang="fr-FR" sz="1200" b="1" dirty="0">
                <a:solidFill>
                  <a:srgbClr val="2D0F64"/>
                </a:solidFill>
              </a:rPr>
            </a:br>
            <a:r>
              <a:rPr lang="fr-FR" sz="1200" b="1" dirty="0">
                <a:solidFill>
                  <a:srgbClr val="2D0F64"/>
                </a:solidFill>
              </a:rPr>
              <a:t>(ex : à l’occasion des vœux) </a:t>
            </a:r>
            <a:endParaRPr lang="fr-FR" sz="12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9413FE-5AF3-6842-5297-9B30A4FE0205}"/>
              </a:ext>
            </a:extLst>
          </p:cNvPr>
          <p:cNvSpPr txBox="1"/>
          <p:nvPr/>
        </p:nvSpPr>
        <p:spPr>
          <a:xfrm>
            <a:off x="6986278" y="3636042"/>
            <a:ext cx="3593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D0F64"/>
                </a:solidFill>
              </a:rPr>
              <a:t>Appeler le propriétaire de la carte </a:t>
            </a:r>
            <a:endParaRPr lang="fr-FR" sz="12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785EF6-BDFF-B3AC-1320-92DD1F3B6A9B}"/>
              </a:ext>
            </a:extLst>
          </p:cNvPr>
          <p:cNvSpPr txBox="1"/>
          <p:nvPr/>
        </p:nvSpPr>
        <p:spPr>
          <a:xfrm>
            <a:off x="7023448" y="4650351"/>
            <a:ext cx="45306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D0F64"/>
                </a:solidFill>
              </a:rPr>
              <a:t>Envoyer un email au propriétaire de la carte</a:t>
            </a:r>
            <a:endParaRPr lang="fr-FR" sz="12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E046EE-AB3F-3A79-D4BB-2E427F017C21}"/>
              </a:ext>
            </a:extLst>
          </p:cNvPr>
          <p:cNvSpPr txBox="1"/>
          <p:nvPr/>
        </p:nvSpPr>
        <p:spPr>
          <a:xfrm>
            <a:off x="7023448" y="1645279"/>
            <a:ext cx="4916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D0F64"/>
                </a:solidFill>
              </a:rPr>
              <a:t>Contient l’identité et la fonction du détenteur (par défaut)</a:t>
            </a:r>
          </a:p>
          <a:p>
            <a:r>
              <a:rPr lang="fr-FR" sz="1200" b="1" dirty="0">
                <a:solidFill>
                  <a:srgbClr val="2D0F64"/>
                </a:solidFill>
              </a:rPr>
              <a:t>2 versions : numéro unique et portable du propriétaire de la carte</a:t>
            </a:r>
            <a:endParaRPr lang="fr-FR" sz="1200" b="1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A785ACD-EF1B-B630-636F-32C186611DFB}"/>
              </a:ext>
            </a:extLst>
          </p:cNvPr>
          <p:cNvSpPr txBox="1"/>
          <p:nvPr/>
        </p:nvSpPr>
        <p:spPr>
          <a:xfrm>
            <a:off x="7097837" y="5072599"/>
            <a:ext cx="5168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D0F64"/>
                </a:solidFill>
              </a:rPr>
              <a:t>Enregistrer les coordonnées du propriétaire de la carte dans son répertoire (téléphone, adresse email, adresse postale siège ou délégation)</a:t>
            </a:r>
            <a:endParaRPr lang="fr-FR" sz="12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AF9FDD-34ED-C141-EA57-02B73E2B30F4}"/>
              </a:ext>
            </a:extLst>
          </p:cNvPr>
          <p:cNvSpPr txBox="1"/>
          <p:nvPr/>
        </p:nvSpPr>
        <p:spPr>
          <a:xfrm>
            <a:off x="3713558" y="3245364"/>
            <a:ext cx="2605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u="sng" dirty="0">
                <a:solidFill>
                  <a:srgbClr val="A185E7"/>
                </a:solidFill>
              </a:rPr>
              <a:t>Fonctions pour le récepteur :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0C6B05-D4BC-EA25-419A-B77002DE5D36}"/>
              </a:ext>
            </a:extLst>
          </p:cNvPr>
          <p:cNvSpPr txBox="1"/>
          <p:nvPr/>
        </p:nvSpPr>
        <p:spPr>
          <a:xfrm>
            <a:off x="3488549" y="2283266"/>
            <a:ext cx="329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u="sng" dirty="0">
                <a:solidFill>
                  <a:srgbClr val="A185E7"/>
                </a:solidFill>
              </a:rPr>
              <a:t>Information à la main de l’utilisateur :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5B043C8-9EDE-817D-AF96-4AD5FA3C062B}"/>
              </a:ext>
            </a:extLst>
          </p:cNvPr>
          <p:cNvSpPr txBox="1"/>
          <p:nvPr/>
        </p:nvSpPr>
        <p:spPr>
          <a:xfrm>
            <a:off x="3766541" y="707005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u="sng" dirty="0">
                <a:solidFill>
                  <a:srgbClr val="A185E7"/>
                </a:solidFill>
              </a:rPr>
              <a:t>Informations principales :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2829FB8-239A-FA3F-B5B6-725E2DF3989F}"/>
              </a:ext>
            </a:extLst>
          </p:cNvPr>
          <p:cNvSpPr txBox="1"/>
          <p:nvPr/>
        </p:nvSpPr>
        <p:spPr>
          <a:xfrm>
            <a:off x="6986278" y="4125944"/>
            <a:ext cx="3593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D0F64"/>
                </a:solidFill>
              </a:rPr>
              <a:t>Envoyer un sms au propriétaire de la carte </a:t>
            </a:r>
            <a:endParaRPr lang="fr-FR" sz="1200" b="1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D12060BE-1DBF-D04D-11DD-14FA11052263}"/>
              </a:ext>
            </a:extLst>
          </p:cNvPr>
          <p:cNvSpPr/>
          <p:nvPr/>
        </p:nvSpPr>
        <p:spPr>
          <a:xfrm>
            <a:off x="4122564" y="4081017"/>
            <a:ext cx="2416453" cy="410844"/>
          </a:xfrm>
          <a:prstGeom prst="roundRect">
            <a:avLst/>
          </a:prstGeom>
          <a:noFill/>
          <a:ln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rgbClr val="7850DC"/>
                </a:solidFill>
                <a:latin typeface="Circular Std Black Italic" panose="020B0A04020101010102" pitchFamily="34" charset="0"/>
              </a:rPr>
              <a:t>Bulle de conversation</a:t>
            </a:r>
            <a:endParaRPr lang="fr-FR" sz="1600" dirty="0">
              <a:solidFill>
                <a:srgbClr val="7850DC"/>
              </a:solidFill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8DC0E2B-D045-8132-D486-37EC83431DFD}"/>
              </a:ext>
            </a:extLst>
          </p:cNvPr>
          <p:cNvSpPr/>
          <p:nvPr/>
        </p:nvSpPr>
        <p:spPr>
          <a:xfrm>
            <a:off x="4093692" y="5685571"/>
            <a:ext cx="2416453" cy="478721"/>
          </a:xfrm>
          <a:prstGeom prst="roundRect">
            <a:avLst/>
          </a:prstGeom>
          <a:noFill/>
          <a:ln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rgbClr val="7850DC"/>
                </a:solidFill>
                <a:latin typeface="Circular Std Black Italic" panose="020B0A04020101010102" pitchFamily="34" charset="0"/>
              </a:rPr>
              <a:t>Partager mes coordonnées</a:t>
            </a:r>
            <a:endParaRPr lang="fr-FR" sz="1600" dirty="0">
              <a:solidFill>
                <a:srgbClr val="7850DC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DDD717D-08DD-A0C0-055D-9CF3DE52880F}"/>
              </a:ext>
            </a:extLst>
          </p:cNvPr>
          <p:cNvSpPr txBox="1"/>
          <p:nvPr/>
        </p:nvSpPr>
        <p:spPr>
          <a:xfrm>
            <a:off x="7023445" y="5752329"/>
            <a:ext cx="4276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D0F64"/>
                </a:solidFill>
              </a:rPr>
              <a:t>Envoyer ses coordonnées au propriétaire de la carte via le formulaire « laisser mes coordonnées »</a:t>
            </a:r>
            <a:endParaRPr lang="fr-FR" sz="1200" b="1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84856BBC-6102-8A34-242E-22A1B9F43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76" y="1143754"/>
            <a:ext cx="2340588" cy="4468397"/>
          </a:xfrm>
          <a:prstGeom prst="rect">
            <a:avLst/>
          </a:prstGeom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A8DB64E7-808F-7664-D448-A3EABDB02614}"/>
              </a:ext>
            </a:extLst>
          </p:cNvPr>
          <p:cNvCxnSpPr>
            <a:cxnSpLocks/>
          </p:cNvCxnSpPr>
          <p:nvPr/>
        </p:nvCxnSpPr>
        <p:spPr>
          <a:xfrm flipV="1">
            <a:off x="6539023" y="1884627"/>
            <a:ext cx="484425" cy="2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84FD6874-6B80-1041-EEDB-2A881D784839}"/>
              </a:ext>
            </a:extLst>
          </p:cNvPr>
          <p:cNvCxnSpPr>
            <a:cxnSpLocks/>
          </p:cNvCxnSpPr>
          <p:nvPr/>
        </p:nvCxnSpPr>
        <p:spPr>
          <a:xfrm flipV="1">
            <a:off x="6539023" y="2834320"/>
            <a:ext cx="484425" cy="2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C04F2966-E451-E25F-2BEC-9300367C9C1C}"/>
              </a:ext>
            </a:extLst>
          </p:cNvPr>
          <p:cNvCxnSpPr>
            <a:cxnSpLocks/>
          </p:cNvCxnSpPr>
          <p:nvPr/>
        </p:nvCxnSpPr>
        <p:spPr>
          <a:xfrm flipV="1">
            <a:off x="6539023" y="3773162"/>
            <a:ext cx="484425" cy="2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B783CB2-1C53-E298-3215-4C1EB09201FA}"/>
              </a:ext>
            </a:extLst>
          </p:cNvPr>
          <p:cNvCxnSpPr>
            <a:cxnSpLocks/>
          </p:cNvCxnSpPr>
          <p:nvPr/>
        </p:nvCxnSpPr>
        <p:spPr>
          <a:xfrm flipV="1">
            <a:off x="6539022" y="4275827"/>
            <a:ext cx="484425" cy="2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5BF1029E-1899-D453-3ACA-7B0173ABDCEE}"/>
              </a:ext>
            </a:extLst>
          </p:cNvPr>
          <p:cNvCxnSpPr>
            <a:cxnSpLocks/>
          </p:cNvCxnSpPr>
          <p:nvPr/>
        </p:nvCxnSpPr>
        <p:spPr>
          <a:xfrm flipV="1">
            <a:off x="6539021" y="4778492"/>
            <a:ext cx="484425" cy="2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CEF522D2-8CAF-20FD-B206-FC3C1B3B8F3A}"/>
              </a:ext>
            </a:extLst>
          </p:cNvPr>
          <p:cNvCxnSpPr>
            <a:cxnSpLocks/>
          </p:cNvCxnSpPr>
          <p:nvPr/>
        </p:nvCxnSpPr>
        <p:spPr>
          <a:xfrm flipV="1">
            <a:off x="6539020" y="5281157"/>
            <a:ext cx="484425" cy="2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19D15009-61DD-0D7B-02A1-E13350EAA9E8}"/>
              </a:ext>
            </a:extLst>
          </p:cNvPr>
          <p:cNvCxnSpPr>
            <a:cxnSpLocks/>
          </p:cNvCxnSpPr>
          <p:nvPr/>
        </p:nvCxnSpPr>
        <p:spPr>
          <a:xfrm flipV="1">
            <a:off x="6510145" y="5916104"/>
            <a:ext cx="484425" cy="2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4C855E11-C0C8-0AE2-037F-AC503B4F7C92}"/>
              </a:ext>
            </a:extLst>
          </p:cNvPr>
          <p:cNvSpPr txBox="1"/>
          <p:nvPr/>
        </p:nvSpPr>
        <p:spPr>
          <a:xfrm>
            <a:off x="326980" y="5703109"/>
            <a:ext cx="35244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850DC"/>
                </a:solidFill>
              </a:rPr>
              <a:t>Découvrez la carte de visite en </a:t>
            </a:r>
            <a:r>
              <a:rPr lang="fr-FR" sz="1400" b="1" dirty="0">
                <a:solidFill>
                  <a:srgbClr val="7850DC"/>
                </a:solidFill>
                <a:hlinkClick r:id="rId3"/>
              </a:rPr>
              <a:t>version numéro unique </a:t>
            </a:r>
            <a:r>
              <a:rPr lang="fr-FR" sz="1400" b="1" dirty="0">
                <a:solidFill>
                  <a:srgbClr val="7850DC"/>
                </a:solidFill>
              </a:rPr>
              <a:t>et en </a:t>
            </a:r>
            <a:r>
              <a:rPr lang="fr-FR" sz="1400" b="1" dirty="0">
                <a:solidFill>
                  <a:srgbClr val="7850DC"/>
                </a:solidFill>
                <a:hlinkClick r:id="rId4"/>
              </a:rPr>
              <a:t>version téléphone portable</a:t>
            </a:r>
            <a:endParaRPr lang="fr-FR" sz="1400" b="1" dirty="0">
              <a:solidFill>
                <a:srgbClr val="7850DC"/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78123C-B40B-2AD9-04B5-95B3B17EC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19565"/>
            <a:ext cx="4114800" cy="302405"/>
          </a:xfrm>
        </p:spPr>
        <p:txBody>
          <a:bodyPr/>
          <a:lstStyle/>
          <a:p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Carte de visite virtuelle • Service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433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7448F-0CB2-D8EB-EB62-848E12398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6848E97D-9A51-5B91-381A-52601067BF74}"/>
              </a:ext>
            </a:extLst>
          </p:cNvPr>
          <p:cNvGrpSpPr/>
          <p:nvPr/>
        </p:nvGrpSpPr>
        <p:grpSpPr>
          <a:xfrm>
            <a:off x="-752046" y="823991"/>
            <a:ext cx="5919712" cy="5257801"/>
            <a:chOff x="2523227" y="946298"/>
            <a:chExt cx="6035289" cy="5680141"/>
          </a:xfrm>
        </p:grpSpPr>
        <p:pic>
          <p:nvPicPr>
            <p:cNvPr id="20" name="Graphique 19" descr="Smartphone contour">
              <a:extLst>
                <a:ext uri="{FF2B5EF4-FFF2-40B4-BE49-F238E27FC236}">
                  <a16:creationId xmlns:a16="http://schemas.microsoft.com/office/drawing/2014/main" id="{CF6158F2-5C98-89E0-DAE6-DF3C98DD1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23227" y="946298"/>
              <a:ext cx="6035289" cy="5680141"/>
            </a:xfrm>
            <a:prstGeom prst="rect">
              <a:avLst/>
            </a:prstGeom>
          </p:spPr>
        </p:pic>
        <p:pic>
          <p:nvPicPr>
            <p:cNvPr id="7" name="Image 6" descr="Une image contenant texte, capture d’écran, logo, Police&#10;&#10;Le contenu généré par l’IA peut être incorrect.">
              <a:extLst>
                <a:ext uri="{FF2B5EF4-FFF2-40B4-BE49-F238E27FC236}">
                  <a16:creationId xmlns:a16="http://schemas.microsoft.com/office/drawing/2014/main" id="{E9D2BB0E-1FE8-ECCE-DFFD-91918081F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678" y="1883664"/>
              <a:ext cx="2322389" cy="3857032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EE43BDA-12CB-EA56-A215-F8B4D637675D}"/>
              </a:ext>
            </a:extLst>
          </p:cNvPr>
          <p:cNvGrpSpPr/>
          <p:nvPr/>
        </p:nvGrpSpPr>
        <p:grpSpPr>
          <a:xfrm>
            <a:off x="2786176" y="814144"/>
            <a:ext cx="5784018" cy="5257801"/>
            <a:chOff x="4104395" y="800099"/>
            <a:chExt cx="4951461" cy="4648783"/>
          </a:xfrm>
        </p:grpSpPr>
        <p:pic>
          <p:nvPicPr>
            <p:cNvPr id="14" name="Image 13" descr="Une image contenant capture d’écran, texte, Caractère coloré&#10;&#10;Le contenu généré par l’IA peut être incorrect.">
              <a:extLst>
                <a:ext uri="{FF2B5EF4-FFF2-40B4-BE49-F238E27FC236}">
                  <a16:creationId xmlns:a16="http://schemas.microsoft.com/office/drawing/2014/main" id="{A1ED7370-6D70-7748-D807-D4313F73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461" y="1567266"/>
              <a:ext cx="1905330" cy="3156701"/>
            </a:xfrm>
            <a:prstGeom prst="rect">
              <a:avLst/>
            </a:prstGeom>
          </p:spPr>
        </p:pic>
        <p:pic>
          <p:nvPicPr>
            <p:cNvPr id="15" name="Graphique 14" descr="Smartphone contour">
              <a:extLst>
                <a:ext uri="{FF2B5EF4-FFF2-40B4-BE49-F238E27FC236}">
                  <a16:creationId xmlns:a16="http://schemas.microsoft.com/office/drawing/2014/main" id="{5E5BA5E7-4E6A-9480-5412-DE8064735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04395" y="800099"/>
              <a:ext cx="4951461" cy="4648783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921E2C-41F3-EAA6-27E7-A2C4D324AE77}"/>
              </a:ext>
            </a:extLst>
          </p:cNvPr>
          <p:cNvGrpSpPr/>
          <p:nvPr/>
        </p:nvGrpSpPr>
        <p:grpSpPr>
          <a:xfrm>
            <a:off x="6188703" y="800099"/>
            <a:ext cx="5784017" cy="5257801"/>
            <a:chOff x="7021259" y="800099"/>
            <a:chExt cx="4951461" cy="4648783"/>
          </a:xfrm>
        </p:grpSpPr>
        <p:pic>
          <p:nvPicPr>
            <p:cNvPr id="10" name="Graphique 9" descr="Smartphone contour">
              <a:extLst>
                <a:ext uri="{FF2B5EF4-FFF2-40B4-BE49-F238E27FC236}">
                  <a16:creationId xmlns:a16="http://schemas.microsoft.com/office/drawing/2014/main" id="{82642496-F7D0-A5C1-B47E-DE6AF93AB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21259" y="800099"/>
              <a:ext cx="4951461" cy="4648783"/>
            </a:xfrm>
            <a:prstGeom prst="rect">
              <a:avLst/>
            </a:prstGeom>
          </p:spPr>
        </p:pic>
        <p:pic>
          <p:nvPicPr>
            <p:cNvPr id="17" name="Image 16" descr="Une image contenant texte, capture d’écran, graphisme, Police&#10;&#10;Le contenu généré par l’IA peut être incorrect.">
              <a:extLst>
                <a:ext uri="{FF2B5EF4-FFF2-40B4-BE49-F238E27FC236}">
                  <a16:creationId xmlns:a16="http://schemas.microsoft.com/office/drawing/2014/main" id="{04FA9924-8254-6CC8-D0FB-CE604F9EC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82" y="1567266"/>
              <a:ext cx="1897842" cy="3139288"/>
            </a:xfrm>
            <a:prstGeom prst="rect">
              <a:avLst/>
            </a:prstGeom>
          </p:spPr>
        </p:pic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58CD89A2-EBDD-9937-D538-A862BAC7949D}"/>
              </a:ext>
            </a:extLst>
          </p:cNvPr>
          <p:cNvSpPr txBox="1"/>
          <p:nvPr/>
        </p:nvSpPr>
        <p:spPr>
          <a:xfrm>
            <a:off x="908242" y="5846544"/>
            <a:ext cx="2698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Carte de visite générale </a:t>
            </a:r>
            <a:br>
              <a:rPr lang="fr-FR" dirty="0"/>
            </a:br>
            <a:r>
              <a:rPr lang="fr-FR" dirty="0"/>
              <a:t>+ boutons d’action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E0A694-DFFF-EFD5-97A8-20E95D9BC292}"/>
              </a:ext>
            </a:extLst>
          </p:cNvPr>
          <p:cNvSpPr txBox="1"/>
          <p:nvPr/>
        </p:nvSpPr>
        <p:spPr>
          <a:xfrm>
            <a:off x="858531" y="5352625"/>
            <a:ext cx="2698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Écran 1/7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4B1F8F8-8275-7FC8-D010-38896C8CC451}"/>
              </a:ext>
            </a:extLst>
          </p:cNvPr>
          <p:cNvSpPr txBox="1"/>
          <p:nvPr/>
        </p:nvSpPr>
        <p:spPr>
          <a:xfrm>
            <a:off x="4297406" y="5352625"/>
            <a:ext cx="2698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Écran 2/7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275B8D0-CA4B-5A08-85DD-23DB0ECE6EE2}"/>
              </a:ext>
            </a:extLst>
          </p:cNvPr>
          <p:cNvSpPr txBox="1"/>
          <p:nvPr/>
        </p:nvSpPr>
        <p:spPr>
          <a:xfrm>
            <a:off x="4328906" y="5873234"/>
            <a:ext cx="2698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Réseaux sociaux Atlas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63332DB-9E05-88DE-D654-DBB29D84E50A}"/>
              </a:ext>
            </a:extLst>
          </p:cNvPr>
          <p:cNvSpPr txBox="1"/>
          <p:nvPr/>
        </p:nvSpPr>
        <p:spPr>
          <a:xfrm>
            <a:off x="7713225" y="5352625"/>
            <a:ext cx="2698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Écran 3/7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DDA2C5F-D9E8-84AD-DD1C-CBB50EFB1B87}"/>
              </a:ext>
            </a:extLst>
          </p:cNvPr>
          <p:cNvSpPr txBox="1"/>
          <p:nvPr/>
        </p:nvSpPr>
        <p:spPr>
          <a:xfrm>
            <a:off x="7799281" y="5846892"/>
            <a:ext cx="26985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Lien vers les événements de l’agenda (personnalisable par DR)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E6F863-7E1B-7C50-83AB-47D5E4737830}"/>
              </a:ext>
            </a:extLst>
          </p:cNvPr>
          <p:cNvSpPr txBox="1"/>
          <p:nvPr/>
        </p:nvSpPr>
        <p:spPr>
          <a:xfrm>
            <a:off x="445040" y="221677"/>
            <a:ext cx="10847705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ook Italic" panose="020B0604020101020102" pitchFamily="34" charset="77"/>
              </a:rPr>
              <a:t>Fonctionnalités</a:t>
            </a:r>
            <a:endParaRPr lang="fr-FR" sz="30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8ADFDC73-7C52-C5A0-3FEA-0E5F6A0B3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19565"/>
            <a:ext cx="4114800" cy="302405"/>
          </a:xfrm>
        </p:spPr>
        <p:txBody>
          <a:bodyPr/>
          <a:lstStyle/>
          <a:p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Carte de visite virtuelle • Service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727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5BB4C-D94A-3B43-3D70-262471CC5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C78B615E-CF32-03C7-BDB4-F74F0E127FA4}"/>
              </a:ext>
            </a:extLst>
          </p:cNvPr>
          <p:cNvGrpSpPr/>
          <p:nvPr/>
        </p:nvGrpSpPr>
        <p:grpSpPr>
          <a:xfrm>
            <a:off x="-669851" y="1212475"/>
            <a:ext cx="10356111" cy="4540071"/>
            <a:chOff x="-752046" y="814144"/>
            <a:chExt cx="12724765" cy="5267648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ADEF4648-B0B4-8CEB-55C8-F258BAE171FA}"/>
                </a:ext>
              </a:extLst>
            </p:cNvPr>
            <p:cNvGrpSpPr/>
            <p:nvPr/>
          </p:nvGrpSpPr>
          <p:grpSpPr>
            <a:xfrm>
              <a:off x="6188702" y="814144"/>
              <a:ext cx="5784017" cy="5257801"/>
              <a:chOff x="7021259" y="800099"/>
              <a:chExt cx="4951461" cy="4648783"/>
            </a:xfrm>
          </p:grpSpPr>
          <p:pic>
            <p:nvPicPr>
              <p:cNvPr id="10" name="Graphique 9" descr="Smartphone contour">
                <a:extLst>
                  <a:ext uri="{FF2B5EF4-FFF2-40B4-BE49-F238E27FC236}">
                    <a16:creationId xmlns:a16="http://schemas.microsoft.com/office/drawing/2014/main" id="{D1044E71-2CD6-409F-9DB3-D0DA45509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21259" y="800099"/>
                <a:ext cx="4951461" cy="4648783"/>
              </a:xfrm>
              <a:prstGeom prst="rect">
                <a:avLst/>
              </a:prstGeom>
            </p:spPr>
          </p:pic>
          <p:pic>
            <p:nvPicPr>
              <p:cNvPr id="17" name="Image 16" descr="Une image contenant texte, capture d’écran, graphisme, Police&#10;&#10;Le contenu généré par l’IA peut être incorrect.">
                <a:extLst>
                  <a:ext uri="{FF2B5EF4-FFF2-40B4-BE49-F238E27FC236}">
                    <a16:creationId xmlns:a16="http://schemas.microsoft.com/office/drawing/2014/main" id="{9737B2AF-611D-6EF8-9530-A96499272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2482" y="1567266"/>
                <a:ext cx="1897842" cy="3139288"/>
              </a:xfrm>
              <a:prstGeom prst="rect">
                <a:avLst/>
              </a:prstGeom>
            </p:spPr>
          </p:pic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E68868E-3194-1103-BCB8-986F3F7B5E1C}"/>
                </a:ext>
              </a:extLst>
            </p:cNvPr>
            <p:cNvGrpSpPr/>
            <p:nvPr/>
          </p:nvGrpSpPr>
          <p:grpSpPr>
            <a:xfrm>
              <a:off x="-752046" y="823991"/>
              <a:ext cx="5919712" cy="5257801"/>
              <a:chOff x="2523227" y="946298"/>
              <a:chExt cx="6035289" cy="5680141"/>
            </a:xfrm>
          </p:grpSpPr>
          <p:pic>
            <p:nvPicPr>
              <p:cNvPr id="20" name="Graphique 19" descr="Smartphone contour">
                <a:extLst>
                  <a:ext uri="{FF2B5EF4-FFF2-40B4-BE49-F238E27FC236}">
                    <a16:creationId xmlns:a16="http://schemas.microsoft.com/office/drawing/2014/main" id="{D127F54B-447F-86B3-E35C-B5B361390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23227" y="946298"/>
                <a:ext cx="6035289" cy="5680141"/>
              </a:xfrm>
              <a:prstGeom prst="rect">
                <a:avLst/>
              </a:prstGeom>
            </p:spPr>
          </p:pic>
          <p:pic>
            <p:nvPicPr>
              <p:cNvPr id="7" name="Image 6" descr="Une image contenant texte, capture d’écran, logo, Police&#10;&#10;Le contenu généré par l’IA peut être incorrect.">
                <a:extLst>
                  <a:ext uri="{FF2B5EF4-FFF2-40B4-BE49-F238E27FC236}">
                    <a16:creationId xmlns:a16="http://schemas.microsoft.com/office/drawing/2014/main" id="{243F0F0E-077B-7879-A0E9-E6DAE6784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678" y="1883664"/>
                <a:ext cx="2322389" cy="3857032"/>
              </a:xfrm>
              <a:prstGeom prst="rect">
                <a:avLst/>
              </a:prstGeom>
            </p:spPr>
          </p:pic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BF68F43-95E8-750E-F319-5628E44A153A}"/>
                </a:ext>
              </a:extLst>
            </p:cNvPr>
            <p:cNvGrpSpPr/>
            <p:nvPr/>
          </p:nvGrpSpPr>
          <p:grpSpPr>
            <a:xfrm>
              <a:off x="2786176" y="814144"/>
              <a:ext cx="5784018" cy="5257801"/>
              <a:chOff x="4104395" y="800099"/>
              <a:chExt cx="4951461" cy="4648783"/>
            </a:xfrm>
          </p:grpSpPr>
          <p:pic>
            <p:nvPicPr>
              <p:cNvPr id="14" name="Image 13" descr="Une image contenant capture d’écran, texte, Caractère coloré&#10;&#10;Le contenu généré par l’IA peut être incorrect.">
                <a:extLst>
                  <a:ext uri="{FF2B5EF4-FFF2-40B4-BE49-F238E27FC236}">
                    <a16:creationId xmlns:a16="http://schemas.microsoft.com/office/drawing/2014/main" id="{E2F67ABB-E465-F2A5-9830-947606F2B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7461" y="1567266"/>
                <a:ext cx="1905330" cy="3156701"/>
              </a:xfrm>
              <a:prstGeom prst="rect">
                <a:avLst/>
              </a:prstGeom>
            </p:spPr>
          </p:pic>
          <p:pic>
            <p:nvPicPr>
              <p:cNvPr id="15" name="Graphique 14" descr="Smartphone contour">
                <a:extLst>
                  <a:ext uri="{FF2B5EF4-FFF2-40B4-BE49-F238E27FC236}">
                    <a16:creationId xmlns:a16="http://schemas.microsoft.com/office/drawing/2014/main" id="{A6BF267B-AB60-DEED-1922-CCD2978D1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104395" y="800099"/>
                <a:ext cx="4951461" cy="4648783"/>
              </a:xfrm>
              <a:prstGeom prst="rect">
                <a:avLst/>
              </a:prstGeom>
            </p:spPr>
          </p:pic>
        </p:grpSp>
        <p:pic>
          <p:nvPicPr>
            <p:cNvPr id="5" name="Image 4" descr="Une image contenant texte, capture d’écran, Police, graphisme&#10;&#10;Le contenu généré par l’IA peut être incorrect.">
              <a:extLst>
                <a:ext uri="{FF2B5EF4-FFF2-40B4-BE49-F238E27FC236}">
                  <a16:creationId xmlns:a16="http://schemas.microsoft.com/office/drawing/2014/main" id="{2FB5DD38-0C2A-F662-6EDE-7DCF8398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0" r="-525"/>
            <a:stretch/>
          </p:blipFill>
          <p:spPr>
            <a:xfrm>
              <a:off x="1070262" y="1701461"/>
              <a:ext cx="2277914" cy="3536439"/>
            </a:xfrm>
            <a:prstGeom prst="rect">
              <a:avLst/>
            </a:prstGeom>
          </p:spPr>
        </p:pic>
        <p:pic>
          <p:nvPicPr>
            <p:cNvPr id="9" name="Image 8" descr="Une image contenant texte, capture d’écran, graphisme, Police&#10;&#10;Le contenu généré par l’IA peut être incorrect.">
              <a:extLst>
                <a:ext uri="{FF2B5EF4-FFF2-40B4-BE49-F238E27FC236}">
                  <a16:creationId xmlns:a16="http://schemas.microsoft.com/office/drawing/2014/main" id="{AA7BE6D2-90A4-D1D5-3B2F-D0FDDB3ED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8"/>
            <a:stretch/>
          </p:blipFill>
          <p:spPr>
            <a:xfrm>
              <a:off x="4565336" y="1691660"/>
              <a:ext cx="2225699" cy="3526591"/>
            </a:xfrm>
            <a:prstGeom prst="rect">
              <a:avLst/>
            </a:prstGeom>
          </p:spPr>
        </p:pic>
        <p:pic>
          <p:nvPicPr>
            <p:cNvPr id="12" name="Image 11" descr="Une image contenant texte, capture d’écran, Bleu électrique, graphisme&#10;&#10;Le contenu généré par l’IA peut être incorrect.">
              <a:extLst>
                <a:ext uri="{FF2B5EF4-FFF2-40B4-BE49-F238E27FC236}">
                  <a16:creationId xmlns:a16="http://schemas.microsoft.com/office/drawing/2014/main" id="{D23A2D48-74E3-B0D5-3F6B-6667F4C2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5"/>
            <a:stretch/>
          </p:blipFill>
          <p:spPr>
            <a:xfrm>
              <a:off x="7954028" y="1639678"/>
              <a:ext cx="2225699" cy="3589277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CB20E7A-2AD6-0468-B52E-A57B10D01772}"/>
              </a:ext>
            </a:extLst>
          </p:cNvPr>
          <p:cNvGrpSpPr/>
          <p:nvPr/>
        </p:nvGrpSpPr>
        <p:grpSpPr>
          <a:xfrm>
            <a:off x="7748074" y="1200347"/>
            <a:ext cx="4975853" cy="4540070"/>
            <a:chOff x="7021259" y="800099"/>
            <a:chExt cx="4951461" cy="4648783"/>
          </a:xfrm>
        </p:grpSpPr>
        <p:pic>
          <p:nvPicPr>
            <p:cNvPr id="22" name="Graphique 21" descr="Smartphone contour">
              <a:extLst>
                <a:ext uri="{FF2B5EF4-FFF2-40B4-BE49-F238E27FC236}">
                  <a16:creationId xmlns:a16="http://schemas.microsoft.com/office/drawing/2014/main" id="{55FD59FF-E5AD-0080-18E9-C80C60B7F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21259" y="800099"/>
              <a:ext cx="4951461" cy="4648783"/>
            </a:xfrm>
            <a:prstGeom prst="rect">
              <a:avLst/>
            </a:prstGeom>
          </p:spPr>
        </p:pic>
        <p:pic>
          <p:nvPicPr>
            <p:cNvPr id="23" name="Image 22" descr="Une image contenant texte, capture d’écran, graphisme, Police&#10;&#10;Le contenu généré par l’IA peut être incorrect.">
              <a:extLst>
                <a:ext uri="{FF2B5EF4-FFF2-40B4-BE49-F238E27FC236}">
                  <a16:creationId xmlns:a16="http://schemas.microsoft.com/office/drawing/2014/main" id="{A8D5577B-5A11-B260-0139-0E018F312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82" y="1567266"/>
              <a:ext cx="1897842" cy="3139288"/>
            </a:xfrm>
            <a:prstGeom prst="rect">
              <a:avLst/>
            </a:prstGeom>
          </p:spPr>
        </p:pic>
      </p:grpSp>
      <p:pic>
        <p:nvPicPr>
          <p:cNvPr id="25" name="Image 24" descr="Une image contenant texte, capture d’écran, logiciel, multimédia&#10;&#10;Le contenu généré par l’IA peut être incorrect.">
            <a:extLst>
              <a:ext uri="{FF2B5EF4-FFF2-40B4-BE49-F238E27FC236}">
                <a16:creationId xmlns:a16="http://schemas.microsoft.com/office/drawing/2014/main" id="{BF8BC75B-A7EA-0E99-50E5-51677B3E3C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"/>
          <a:stretch/>
        </p:blipFill>
        <p:spPr>
          <a:xfrm>
            <a:off x="9332779" y="1932089"/>
            <a:ext cx="1884403" cy="308429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E5C2090-CABE-A3B1-5EA7-43806804C740}"/>
              </a:ext>
            </a:extLst>
          </p:cNvPr>
          <p:cNvSpPr txBox="1"/>
          <p:nvPr/>
        </p:nvSpPr>
        <p:spPr>
          <a:xfrm>
            <a:off x="389763" y="5062836"/>
            <a:ext cx="2698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Écran 4/7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E05F26B-F844-CE0D-BA43-80C9F1B3F0E6}"/>
              </a:ext>
            </a:extLst>
          </p:cNvPr>
          <p:cNvSpPr txBox="1"/>
          <p:nvPr/>
        </p:nvSpPr>
        <p:spPr>
          <a:xfrm>
            <a:off x="3257875" y="5072355"/>
            <a:ext cx="2698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Écran 5/7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46F2A69-1BD5-C99D-6B98-0EFF3A9D54A2}"/>
              </a:ext>
            </a:extLst>
          </p:cNvPr>
          <p:cNvSpPr txBox="1"/>
          <p:nvPr/>
        </p:nvSpPr>
        <p:spPr>
          <a:xfrm>
            <a:off x="6038526" y="5076032"/>
            <a:ext cx="2698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Écran 6/7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AD590FB-16D9-D9A2-0582-CE12C8BBD7EE}"/>
              </a:ext>
            </a:extLst>
          </p:cNvPr>
          <p:cNvSpPr txBox="1"/>
          <p:nvPr/>
        </p:nvSpPr>
        <p:spPr>
          <a:xfrm>
            <a:off x="8925701" y="5072114"/>
            <a:ext cx="2698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Écran 7/7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D6B1AD4-EE22-CEBC-EBB4-399143E78A73}"/>
              </a:ext>
            </a:extLst>
          </p:cNvPr>
          <p:cNvSpPr txBox="1"/>
          <p:nvPr/>
        </p:nvSpPr>
        <p:spPr>
          <a:xfrm>
            <a:off x="389763" y="5645525"/>
            <a:ext cx="26985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Lien vers la page de présentation des offres de service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BCF8CD9-7BD6-5FD7-D029-06D99C2E193E}"/>
              </a:ext>
            </a:extLst>
          </p:cNvPr>
          <p:cNvSpPr txBox="1"/>
          <p:nvPr/>
        </p:nvSpPr>
        <p:spPr>
          <a:xfrm>
            <a:off x="3386667" y="5568555"/>
            <a:ext cx="2353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Lien vers la page </a:t>
            </a:r>
          </a:p>
          <a:p>
            <a:pPr algn="ctr"/>
            <a:r>
              <a:rPr lang="fr-FR" dirty="0"/>
              <a:t>de la newsletter adhérents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A3FF660-8D36-142B-279A-E11937DB5CDB}"/>
              </a:ext>
            </a:extLst>
          </p:cNvPr>
          <p:cNvSpPr txBox="1"/>
          <p:nvPr/>
        </p:nvSpPr>
        <p:spPr>
          <a:xfrm>
            <a:off x="6210938" y="5528597"/>
            <a:ext cx="2353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Lien vers la page </a:t>
            </a:r>
          </a:p>
          <a:p>
            <a:pPr algn="ctr"/>
            <a:r>
              <a:rPr lang="fr-FR" dirty="0"/>
              <a:t>de la newsletter CFA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801E300-A9E8-D4CC-BF99-D57A3904625C}"/>
              </a:ext>
            </a:extLst>
          </p:cNvPr>
          <p:cNvSpPr txBox="1"/>
          <p:nvPr/>
        </p:nvSpPr>
        <p:spPr>
          <a:xfrm>
            <a:off x="9043470" y="5540899"/>
            <a:ext cx="2353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Formulaire pour laisser son contact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5D21F6-3471-41FA-1858-9E4686878534}"/>
              </a:ext>
            </a:extLst>
          </p:cNvPr>
          <p:cNvSpPr txBox="1"/>
          <p:nvPr/>
        </p:nvSpPr>
        <p:spPr>
          <a:xfrm>
            <a:off x="445040" y="221677"/>
            <a:ext cx="10847705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ook Italic" panose="020B0604020101020102" pitchFamily="34" charset="77"/>
              </a:rPr>
              <a:t>Fonctionnalités secondaires: promotion de l’activité</a:t>
            </a:r>
            <a:endParaRPr lang="fr-FR" sz="30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D26D616-817B-7745-1067-EB64D5ABC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19565"/>
            <a:ext cx="4114800" cy="302405"/>
          </a:xfrm>
        </p:spPr>
        <p:txBody>
          <a:bodyPr/>
          <a:lstStyle/>
          <a:p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Carte de visite virtuelle • Service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147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E94E9-1282-FDE7-8A38-F438EA291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996872-35C0-7499-EAA9-1A34D5A11FCD}"/>
              </a:ext>
            </a:extLst>
          </p:cNvPr>
          <p:cNvSpPr txBox="1"/>
          <p:nvPr/>
        </p:nvSpPr>
        <p:spPr>
          <a:xfrm>
            <a:off x="479425" y="338435"/>
            <a:ext cx="8988666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ook Italic" panose="020B0604020101020102" pitchFamily="34" charset="77"/>
              </a:rPr>
              <a:t>Fonctionnalités depuis le téléphone du détenteur </a:t>
            </a:r>
            <a:endParaRPr lang="fr-FR" sz="30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pic>
        <p:nvPicPr>
          <p:cNvPr id="20" name="Graphique 19" descr="Smartphone contour">
            <a:extLst>
              <a:ext uri="{FF2B5EF4-FFF2-40B4-BE49-F238E27FC236}">
                <a16:creationId xmlns:a16="http://schemas.microsoft.com/office/drawing/2014/main" id="{E9B0B823-5121-F145-F821-4A784D08D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7159" y="1014798"/>
            <a:ext cx="5424999" cy="594553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B4F6DDC-30C9-8585-E77B-8F323B77BBB2}"/>
              </a:ext>
            </a:extLst>
          </p:cNvPr>
          <p:cNvSpPr txBox="1"/>
          <p:nvPr/>
        </p:nvSpPr>
        <p:spPr>
          <a:xfrm>
            <a:off x="7734243" y="1503587"/>
            <a:ext cx="429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2D0F64"/>
                </a:solidFill>
              </a:rPr>
              <a:t>Nombre de vues de la carte</a:t>
            </a:r>
            <a:endParaRPr lang="fr-FR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FE8D57E-CB1F-41ED-9083-6378ECD193DE}"/>
              </a:ext>
            </a:extLst>
          </p:cNvPr>
          <p:cNvSpPr txBox="1"/>
          <p:nvPr/>
        </p:nvSpPr>
        <p:spPr>
          <a:xfrm>
            <a:off x="7898969" y="3183571"/>
            <a:ext cx="429303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solidFill>
                  <a:srgbClr val="2D0F64"/>
                </a:solidFill>
              </a:rPr>
              <a:t>Sélection de la carte souhaitée</a:t>
            </a:r>
            <a:br>
              <a:rPr lang="fr-FR" b="1" dirty="0">
                <a:solidFill>
                  <a:srgbClr val="2D0F64"/>
                </a:solidFill>
              </a:rPr>
            </a:br>
            <a:r>
              <a:rPr lang="fr-FR" b="1" dirty="0">
                <a:solidFill>
                  <a:srgbClr val="2D0F64"/>
                </a:solidFill>
              </a:rPr>
              <a:t>(blanc pour le portable et violet pour le numéro unique)</a:t>
            </a:r>
          </a:p>
        </p:txBody>
      </p:sp>
      <p:pic>
        <p:nvPicPr>
          <p:cNvPr id="5" name="Image 4" descr="Une image contenant texte, capture d’écran, Police, Marque&#10;&#10;Le contenu généré par l’IA peut être incorrect.">
            <a:extLst>
              <a:ext uri="{FF2B5EF4-FFF2-40B4-BE49-F238E27FC236}">
                <a16:creationId xmlns:a16="http://schemas.microsoft.com/office/drawing/2014/main" id="{BE9E1DB7-7A2C-4B94-63C0-E6ADF836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"/>
          <a:stretch/>
        </p:blipFill>
        <p:spPr>
          <a:xfrm>
            <a:off x="4605875" y="2041451"/>
            <a:ext cx="1907568" cy="3876170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CB5F864-7D1F-3E0D-ECEF-D64639A5B943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825416" y="1688253"/>
            <a:ext cx="1908827" cy="405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31FFFF8-0E79-9085-14F1-7F84317791F2}"/>
              </a:ext>
            </a:extLst>
          </p:cNvPr>
          <p:cNvCxnSpPr>
            <a:cxnSpLocks/>
          </p:cNvCxnSpPr>
          <p:nvPr/>
        </p:nvCxnSpPr>
        <p:spPr>
          <a:xfrm>
            <a:off x="5945898" y="3521333"/>
            <a:ext cx="19328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57614F0-E0C3-7885-8302-AFCFE53D24BB}"/>
              </a:ext>
            </a:extLst>
          </p:cNvPr>
          <p:cNvCxnSpPr>
            <a:cxnSpLocks/>
          </p:cNvCxnSpPr>
          <p:nvPr/>
        </p:nvCxnSpPr>
        <p:spPr>
          <a:xfrm flipH="1">
            <a:off x="3050710" y="4120267"/>
            <a:ext cx="1923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99C3633-9F68-2713-E237-578D3E134685}"/>
              </a:ext>
            </a:extLst>
          </p:cNvPr>
          <p:cNvSpPr txBox="1"/>
          <p:nvPr/>
        </p:nvSpPr>
        <p:spPr>
          <a:xfrm>
            <a:off x="1137425" y="3645236"/>
            <a:ext cx="237506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solidFill>
                  <a:srgbClr val="2D0F64"/>
                </a:solidFill>
              </a:rPr>
              <a:t>QR code à présenter pour accéder à la carte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139BB0D-15B9-DBBE-B2F3-BBF2F5B926A6}"/>
              </a:ext>
            </a:extLst>
          </p:cNvPr>
          <p:cNvCxnSpPr>
            <a:cxnSpLocks/>
          </p:cNvCxnSpPr>
          <p:nvPr/>
        </p:nvCxnSpPr>
        <p:spPr>
          <a:xfrm>
            <a:off x="5825416" y="5055966"/>
            <a:ext cx="19328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646511A-8CB0-2FB7-BDD6-2015BB515AA5}"/>
              </a:ext>
            </a:extLst>
          </p:cNvPr>
          <p:cNvSpPr txBox="1"/>
          <p:nvPr/>
        </p:nvSpPr>
        <p:spPr>
          <a:xfrm>
            <a:off x="7878726" y="4827222"/>
            <a:ext cx="429303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solidFill>
                  <a:srgbClr val="2D0F64"/>
                </a:solidFill>
              </a:rPr>
              <a:t>Bouton pour partager la carte par SMS ou par mail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E1332B5-58D2-E111-E988-27F07A76D5DE}"/>
              </a:ext>
            </a:extLst>
          </p:cNvPr>
          <p:cNvCxnSpPr>
            <a:cxnSpLocks/>
          </p:cNvCxnSpPr>
          <p:nvPr/>
        </p:nvCxnSpPr>
        <p:spPr>
          <a:xfrm flipH="1">
            <a:off x="2741981" y="5582773"/>
            <a:ext cx="1923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592C6EA5-4518-BAC3-7ABD-E93DCFD0BB90}"/>
              </a:ext>
            </a:extLst>
          </p:cNvPr>
          <p:cNvSpPr txBox="1"/>
          <p:nvPr/>
        </p:nvSpPr>
        <p:spPr>
          <a:xfrm>
            <a:off x="828696" y="5107742"/>
            <a:ext cx="237506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solidFill>
                  <a:srgbClr val="2D0F64"/>
                </a:solidFill>
              </a:rPr>
              <a:t>Accès aux autres fonctionnalités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F94D00-A71E-6BDD-F595-074D99BDB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19565"/>
            <a:ext cx="4114800" cy="302405"/>
          </a:xfrm>
        </p:spPr>
        <p:txBody>
          <a:bodyPr/>
          <a:lstStyle/>
          <a:p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Carte de visite virtuelle • Service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818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39D5F-877E-22A6-48FF-28BA7D72E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7ADC730-C598-1946-561F-ABC627221F26}"/>
              </a:ext>
            </a:extLst>
          </p:cNvPr>
          <p:cNvSpPr txBox="1"/>
          <p:nvPr/>
        </p:nvSpPr>
        <p:spPr>
          <a:xfrm>
            <a:off x="479425" y="338435"/>
            <a:ext cx="8988666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Les éléments personnalisés</a:t>
            </a:r>
            <a:endParaRPr lang="fr-FR" sz="30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5A66A71-D6C4-2C5B-1FA2-000A4AF365EA}"/>
              </a:ext>
            </a:extLst>
          </p:cNvPr>
          <p:cNvSpPr txBox="1"/>
          <p:nvPr/>
        </p:nvSpPr>
        <p:spPr>
          <a:xfrm>
            <a:off x="479425" y="1176808"/>
            <a:ext cx="48169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ircular Pro Black" panose="020B0604020101020102" pitchFamily="34" charset="77"/>
                <a:cs typeface="Circular Pro Black" panose="020B0604020101020102" pitchFamily="34" charset="77"/>
              </a:rPr>
              <a:t>Fond </a:t>
            </a:r>
            <a:r>
              <a:rPr lang="fr-FR" sz="2000" b="1" dirty="0" err="1">
                <a:latin typeface="Circular Pro Black" panose="020B0604020101020102" pitchFamily="34" charset="77"/>
                <a:cs typeface="Circular Pro Black" panose="020B0604020101020102" pitchFamily="34" charset="77"/>
              </a:rPr>
              <a:t>visio</a:t>
            </a:r>
            <a:r>
              <a:rPr lang="fr-FR" sz="2000" b="1" dirty="0">
                <a:latin typeface="Circular Pro Black" panose="020B0604020101020102" pitchFamily="34" charset="77"/>
                <a:cs typeface="Circular Pro Black" panose="020B0604020101020102" pitchFamily="34" charset="77"/>
              </a:rPr>
              <a:t> : </a:t>
            </a:r>
            <a:r>
              <a:rPr lang="fr-FR" sz="2000" dirty="0"/>
              <a:t>un fond </a:t>
            </a:r>
            <a:r>
              <a:rPr lang="fr-FR" sz="2000" dirty="0" err="1"/>
              <a:t>visio</a:t>
            </a:r>
            <a:r>
              <a:rPr lang="fr-FR" sz="2000" dirty="0"/>
              <a:t> Atlas personnalisé est disponible. Vous pouvez le télécharger directement depuis le back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ircular Pro Black" panose="020B0604020101020102" pitchFamily="34" charset="77"/>
                <a:cs typeface="Circular Pro Black" panose="020B0604020101020102" pitchFamily="34" charset="77"/>
              </a:rPr>
              <a:t>QR code :</a:t>
            </a:r>
            <a:r>
              <a:rPr lang="fr-FR" sz="2000" dirty="0">
                <a:latin typeface="Circular Pro Black" panose="020B0604020101020102" pitchFamily="34" charset="77"/>
                <a:cs typeface="Circular Pro Black" panose="020B0604020101020102" pitchFamily="34" charset="77"/>
              </a:rPr>
              <a:t> </a:t>
            </a:r>
            <a:r>
              <a:rPr lang="fr-FR" sz="2000" dirty="0">
                <a:cs typeface="Circular Pro Black" panose="020B0604020101020102" pitchFamily="34" charset="77"/>
              </a:rPr>
              <a:t>le QR code renvoyant vers votre carte de visite sera téléchargeable pour que vous puissiez l’utiliser seul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ircular Pro Black" panose="020B0604020101020102" pitchFamily="34" charset="77"/>
                <a:cs typeface="Circular Pro Black" panose="020B0604020101020102" pitchFamily="34" charset="77"/>
              </a:rPr>
              <a:t>Dépliant salon : </a:t>
            </a:r>
            <a:r>
              <a:rPr lang="fr-FR" sz="2000" dirty="0">
                <a:cs typeface="Circular Pro Black" panose="020B0604020101020102" pitchFamily="34" charset="77"/>
              </a:rPr>
              <a:t>vous pourrez également imprimer un dépliant salon, feuille A4 avec votre nom et votre QR code. Cette fiche pourra être ajoutée </a:t>
            </a:r>
            <a:r>
              <a:rPr lang="fr-FR" sz="2000">
                <a:cs typeface="Circular Pro Black" panose="020B0604020101020102" pitchFamily="34" charset="77"/>
              </a:rPr>
              <a:t>au verso  </a:t>
            </a:r>
            <a:r>
              <a:rPr lang="fr-FR" sz="2000" dirty="0">
                <a:cs typeface="Circular Pro Black" panose="020B0604020101020102" pitchFamily="34" charset="77"/>
              </a:rPr>
              <a:t>de vos badges exposant en salon pour partager votre QR code sans besoin de téléphone</a:t>
            </a:r>
            <a:endParaRPr lang="fr-FR" sz="2000" b="1" dirty="0">
              <a:latin typeface="Circular Pro Black" panose="020B0604020101020102" pitchFamily="34" charset="77"/>
              <a:cs typeface="Circular Pro Black" panose="020B0604020101020102" pitchFamily="34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373A7D-1286-AEA5-2E7D-7D8FC6E6CA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67" b="62667"/>
          <a:stretch/>
        </p:blipFill>
        <p:spPr>
          <a:xfrm>
            <a:off x="5296395" y="998679"/>
            <a:ext cx="6913542" cy="3842331"/>
          </a:xfrm>
          <a:prstGeom prst="rect">
            <a:avLst/>
          </a:prstGeom>
        </p:spPr>
      </p:pic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D09BDDB6-8A10-1D0B-4F2C-7D6BEAF0D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19565"/>
            <a:ext cx="4114800" cy="302405"/>
          </a:xfrm>
        </p:spPr>
        <p:txBody>
          <a:bodyPr/>
          <a:lstStyle/>
          <a:p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Carte de visite virtuelle • Service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0509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7FF0F-71CA-BD87-FCEF-EC7FE29AF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95C8BBA-1554-0F66-B019-C9113B757612}"/>
              </a:ext>
            </a:extLst>
          </p:cNvPr>
          <p:cNvSpPr txBox="1"/>
          <p:nvPr/>
        </p:nvSpPr>
        <p:spPr>
          <a:xfrm>
            <a:off x="479425" y="338435"/>
            <a:ext cx="8988666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ook Italic" panose="020B0604020101020102" pitchFamily="34" charset="77"/>
              </a:rPr>
              <a:t>Administration de l’outil</a:t>
            </a:r>
            <a:endParaRPr lang="fr-FR" sz="30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C2D2C8A-C2CE-AC39-45DF-496193710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96075"/>
              </p:ext>
            </p:extLst>
          </p:nvPr>
        </p:nvGraphicFramePr>
        <p:xfrm>
          <a:off x="1710778" y="1458516"/>
          <a:ext cx="7988069" cy="377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191">
                  <a:extLst>
                    <a:ext uri="{9D8B030D-6E8A-4147-A177-3AD203B41FA5}">
                      <a16:colId xmlns:a16="http://schemas.microsoft.com/office/drawing/2014/main" val="686715664"/>
                    </a:ext>
                  </a:extLst>
                </a:gridCol>
                <a:gridCol w="3252439">
                  <a:extLst>
                    <a:ext uri="{9D8B030D-6E8A-4147-A177-3AD203B41FA5}">
                      <a16:colId xmlns:a16="http://schemas.microsoft.com/office/drawing/2014/main" val="2865893833"/>
                    </a:ext>
                  </a:extLst>
                </a:gridCol>
                <a:gridCol w="3252439">
                  <a:extLst>
                    <a:ext uri="{9D8B030D-6E8A-4147-A177-3AD203B41FA5}">
                      <a16:colId xmlns:a16="http://schemas.microsoft.com/office/drawing/2014/main" val="1276106257"/>
                    </a:ext>
                  </a:extLst>
                </a:gridCol>
              </a:tblGrid>
              <a:tr h="456306">
                <a:tc>
                  <a:txBody>
                    <a:bodyPr/>
                    <a:lstStyle/>
                    <a:p>
                      <a:endParaRPr lang="fr-FR" sz="1200" b="0" i="0" dirty="0">
                        <a:latin typeface="Circular Std Book Italic" panose="020B0604020101020102" pitchFamily="34" charset="77"/>
                        <a:cs typeface="Circular Std Book Italic" panose="020B0604020101020102" pitchFamily="34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Administrateurs </a:t>
                      </a:r>
                      <a:br>
                        <a:rPr lang="fr-FR" sz="22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</a:br>
                      <a:r>
                        <a:rPr lang="fr-FR" sz="22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siège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i="0" dirty="0">
                          <a:solidFill>
                            <a:srgbClr val="7850DC"/>
                          </a:solidFill>
                          <a:latin typeface="Circular Std Black Italic" panose="020B0604020101020102" pitchFamily="34" charset="77"/>
                          <a:cs typeface="Circular Std Black Italic" panose="020B0604020101020102" pitchFamily="34" charset="77"/>
                        </a:rPr>
                        <a:t>Administrateurs régionaux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210102"/>
                  </a:ext>
                </a:extLst>
              </a:tr>
              <a:tr h="1003117"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Samia BORSALI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25641"/>
                  </a:ext>
                </a:extLst>
              </a:tr>
              <a:tr h="1003117"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Karen NDJEUDJI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24310"/>
                  </a:ext>
                </a:extLst>
              </a:tr>
              <a:tr h="558141"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Assistante DR et DR de chaque antenne 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500" b="1" i="0" dirty="0">
                          <a:latin typeface="Circular Std Black" panose="020B0604020101020102" pitchFamily="34" charset="77"/>
                          <a:cs typeface="Circular Std Black" panose="020B0604020101020102" pitchFamily="34" charset="77"/>
                        </a:rPr>
                        <a:t>X</a:t>
                      </a:r>
                    </a:p>
                    <a:p>
                      <a:pPr marL="136800" marR="0" lvl="0" indent="-136800" algn="ctr" defTabSz="9097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50D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500" b="1" i="0" dirty="0">
                        <a:latin typeface="Circular Std Black" panose="020B0604020101020102" pitchFamily="34" charset="77"/>
                        <a:cs typeface="Circular Std Black" panose="020B0604020101020102" pitchFamily="34" charset="77"/>
                      </a:endParaRPr>
                    </a:p>
                  </a:txBody>
                  <a:tcPr marL="180000" marR="180000" marT="0" marB="0" anchor="ctr">
                    <a:lnL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5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50D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43176"/>
                  </a:ext>
                </a:extLst>
              </a:tr>
            </a:tbl>
          </a:graphicData>
        </a:graphic>
      </p:graphicFrame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2C9A77B1-8B9E-F5AF-B703-F5014C643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19565"/>
            <a:ext cx="4114800" cy="302405"/>
          </a:xfrm>
        </p:spPr>
        <p:txBody>
          <a:bodyPr/>
          <a:lstStyle/>
          <a:p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Carte de visite virtuelle • Service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891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tlas">
      <a:majorFont>
        <a:latin typeface="Circular Std Book"/>
        <a:ea typeface=""/>
        <a:cs typeface=""/>
      </a:majorFont>
      <a:minorFont>
        <a:latin typeface="Circular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54137A234474A9DA563FA3331163A" ma:contentTypeVersion="15" ma:contentTypeDescription="Crée un document." ma:contentTypeScope="" ma:versionID="e1b4b00e6ffa5020bdd07baf386506dc">
  <xsd:schema xmlns:xsd="http://www.w3.org/2001/XMLSchema" xmlns:xs="http://www.w3.org/2001/XMLSchema" xmlns:p="http://schemas.microsoft.com/office/2006/metadata/properties" xmlns:ns2="bd724b11-f43f-450f-b014-34ceac171d31" xmlns:ns3="7bb7693c-da28-47d8-af59-604a0f35d887" targetNamespace="http://schemas.microsoft.com/office/2006/metadata/properties" ma:root="true" ma:fieldsID="11907b503ed7e0aaea4b1e5e5ca3517e" ns2:_="" ns3:_="">
    <xsd:import namespace="bd724b11-f43f-450f-b014-34ceac171d31"/>
    <xsd:import namespace="7bb7693c-da28-47d8-af59-604a0f35d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24b11-f43f-450f-b014-34ceac171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49b6ef3-b2ae-41b4-baa9-7342a8e6a0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7693c-da28-47d8-af59-604a0f35d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b7fd4ec-238d-45df-8ae0-fab9219408e0}" ma:internalName="TaxCatchAll" ma:showField="CatchAllData" ma:web="7bb7693c-da28-47d8-af59-604a0f35d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b7693c-da28-47d8-af59-604a0f35d887" xsi:nil="true"/>
    <lcf76f155ced4ddcb4097134ff3c332f xmlns="bd724b11-f43f-450f-b014-34ceac171d3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324E12-CD67-4B46-A175-0FB93B586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724b11-f43f-450f-b014-34ceac171d31"/>
    <ds:schemaRef ds:uri="7bb7693c-da28-47d8-af59-604a0f35d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6806CA-EF08-4CE8-B6A0-4593376AF63C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bd724b11-f43f-450f-b014-34ceac171d31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bb7693c-da28-47d8-af59-604a0f35d8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1D6E25-4CA6-4B04-B248-81EF184788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51837</TotalTime>
  <Words>738</Words>
  <Application>Microsoft Macintosh PowerPoint</Application>
  <PresentationFormat>Grand écran</PresentationFormat>
  <Paragraphs>135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Circular Pro Black</vt:lpstr>
      <vt:lpstr>Circular Std Black</vt:lpstr>
      <vt:lpstr>Circular Std Black Italic</vt:lpstr>
      <vt:lpstr>Circular Std Book</vt:lpstr>
      <vt:lpstr>Circular Std Book Italic</vt:lpstr>
      <vt:lpstr>Helvetica Neue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Rémi</dc:creator>
  <cp:lastModifiedBy>BORSALI Samia</cp:lastModifiedBy>
  <cp:revision>1157</cp:revision>
  <dcterms:created xsi:type="dcterms:W3CDTF">2021-05-11T14:18:12Z</dcterms:created>
  <dcterms:modified xsi:type="dcterms:W3CDTF">2025-04-08T13:46:28Z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0x01010007254137A234474A9DA563FA3331163A</vt:lpwstr>
  </property>
  <property fmtid="{D5CDD505-2E9C-101B-9397-08002B2CF9AE}" pid="3" name="MediaServiceImageTags">
    <vt:lpwstr/>
  </property>
</Properties>
</file>