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785" r:id="rId5"/>
    <p:sldId id="715" r:id="rId6"/>
    <p:sldId id="716" r:id="rId7"/>
    <p:sldId id="717" r:id="rId8"/>
    <p:sldId id="789" r:id="rId9"/>
    <p:sldId id="722" r:id="rId10"/>
    <p:sldId id="775" r:id="rId11"/>
    <p:sldId id="810" r:id="rId12"/>
    <p:sldId id="724" r:id="rId13"/>
    <p:sldId id="725" r:id="rId14"/>
    <p:sldId id="811" r:id="rId15"/>
    <p:sldId id="809" r:id="rId16"/>
    <p:sldId id="727" r:id="rId17"/>
    <p:sldId id="728" r:id="rId18"/>
    <p:sldId id="729" r:id="rId19"/>
    <p:sldId id="794" r:id="rId20"/>
    <p:sldId id="730" r:id="rId21"/>
    <p:sldId id="795" r:id="rId22"/>
    <p:sldId id="798" r:id="rId23"/>
    <p:sldId id="799" r:id="rId24"/>
    <p:sldId id="800" r:id="rId25"/>
    <p:sldId id="801" r:id="rId26"/>
    <p:sldId id="802" r:id="rId27"/>
    <p:sldId id="803" r:id="rId28"/>
    <p:sldId id="804" r:id="rId29"/>
    <p:sldId id="805" r:id="rId30"/>
    <p:sldId id="806" r:id="rId31"/>
    <p:sldId id="807" r:id="rId32"/>
    <p:sldId id="808" r:id="rId33"/>
    <p:sldId id="745" r:id="rId34"/>
    <p:sldId id="746" r:id="rId35"/>
    <p:sldId id="634" r:id="rId36"/>
    <p:sldId id="773" r:id="rId37"/>
    <p:sldId id="747" r:id="rId38"/>
    <p:sldId id="791" r:id="rId39"/>
    <p:sldId id="752" r:id="rId40"/>
    <p:sldId id="753" r:id="rId41"/>
    <p:sldId id="754" r:id="rId42"/>
    <p:sldId id="755" r:id="rId43"/>
    <p:sldId id="756" r:id="rId44"/>
    <p:sldId id="760" r:id="rId45"/>
    <p:sldId id="761" r:id="rId46"/>
    <p:sldId id="762" r:id="rId47"/>
    <p:sldId id="763" r:id="rId48"/>
    <p:sldId id="764" r:id="rId49"/>
    <p:sldId id="765" r:id="rId50"/>
    <p:sldId id="767" r:id="rId51"/>
    <p:sldId id="790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pos="7378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pos="7680" userDrawn="1">
          <p15:clr>
            <a:srgbClr val="A4A3A4"/>
          </p15:clr>
        </p15:guide>
        <p15:guide id="10" orient="horz" pos="4065" userDrawn="1">
          <p15:clr>
            <a:srgbClr val="A4A3A4"/>
          </p15:clr>
        </p15:guide>
        <p15:guide id="11" pos="166" userDrawn="1">
          <p15:clr>
            <a:srgbClr val="A4A3A4"/>
          </p15:clr>
        </p15:guide>
        <p15:guide id="12" pos="7514" userDrawn="1">
          <p15:clr>
            <a:srgbClr val="A4A3A4"/>
          </p15:clr>
        </p15:guide>
        <p15:guide id="13" orient="horz" pos="663" userDrawn="1">
          <p15:clr>
            <a:srgbClr val="A4A3A4"/>
          </p15:clr>
        </p15:guide>
        <p15:guide id="14" orient="horz" pos="504" userDrawn="1">
          <p15:clr>
            <a:srgbClr val="A4A3A4"/>
          </p15:clr>
        </p15:guide>
        <p15:guide id="15" orient="horz" pos="255" userDrawn="1">
          <p15:clr>
            <a:srgbClr val="A4A3A4"/>
          </p15:clr>
        </p15:guide>
        <p15:guide id="16" orient="horz" pos="39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105D3A-A25D-8BA7-A749-2CDE2D032D41}" name="NDJEUDJI Karen" initials="" userId="S::kndjeudji@fafiec.fr::8d71ee27-33c6-46fd-8356-b7134ab18291" providerId="AD"/>
  <p188:author id="{38CD4DA4-6B43-8F79-8C6D-F02CDBCAD834}" name="NDJEUDJI Karen" initials="" userId="S::kndjeudji@opco-atlas.fr::8d71ee27-33c6-46fd-8356-b7134ab18291" providerId="AD"/>
  <p188:author id="{81B1ADDB-9F81-A269-3D19-8DBF44137783}" name="CAMARA Hawa" initials="HC" userId="S::hcamara@opco-atlas.fr::0b15fcad-3b51-48af-969f-09045f391ca5" providerId="AD"/>
  <p188:author id="{248FC8E0-0F9B-AFD2-2E46-3AE0B373E46B}" name="CHEVALLIER Elora" initials="CE" userId="S::echevallier@fafiec.fr::fee21a46-3041-4f18-ac0a-f86b39039d19" providerId="AD"/>
  <p188:author id="{22497AEE-25D1-84F2-29FD-7B627C2BFDEF}" name="ROLLAND Lucie" initials="RL" userId="S::lrolland@opco-atlas.fr::2efcf797-f465-4295-ac88-d0613d6b54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0DC"/>
    <a:srgbClr val="2D0F64"/>
    <a:srgbClr val="E4DCF8"/>
    <a:srgbClr val="194626"/>
    <a:srgbClr val="36C868"/>
    <a:srgbClr val="CEC0F2"/>
    <a:srgbClr val="A084E6"/>
    <a:srgbClr val="C9B9F1"/>
    <a:srgbClr val="A185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7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8" y="1168"/>
      </p:cViewPr>
      <p:guideLst>
        <p:guide pos="3840"/>
        <p:guide orient="horz" pos="2260"/>
        <p:guide pos="302"/>
        <p:guide pos="7378"/>
        <p:guide orient="horz" pos="3929"/>
        <p:guide/>
        <p:guide pos="7680"/>
        <p:guide orient="horz" pos="4065"/>
        <p:guide pos="166"/>
        <p:guide pos="7514"/>
        <p:guide orient="horz" pos="663"/>
        <p:guide orient="horz" pos="504"/>
        <p:guide orient="horz" pos="255"/>
        <p:guide orient="horz" pos="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AD7B3-8AF2-4246-B18C-0FCA3D21B004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F46F7-BF73-4BD4-88A9-A55AAAC6AB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99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0D0E-656E-5914-9D85-C77060849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F0F191-2154-51F3-338F-2FB8BF309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BA63E1-224C-9C3B-EDA5-B71A336BA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0BCD9A-6967-CC8F-853B-B576B96DF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5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0ACC1-AD5B-90D8-0B01-99C900AED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C37F84-6920-E968-1BEB-2DF30FA39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CC45F4-5D21-3E13-54E7-2A19BE922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C26FFF-6373-1867-27A3-F19221FDE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55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9B343AB-7FE6-494A-B4E5-299D6B216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9"/>
          <a:stretch/>
        </p:blipFill>
        <p:spPr>
          <a:xfrm>
            <a:off x="2297726" y="-101550"/>
            <a:ext cx="9894274" cy="7099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16B116-77B1-42F0-A20D-C70A5C22A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90F493-B0FB-6F48-A30F-8CBC97F70803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FE473-41F2-164C-B774-511C4178C5CA}"/>
              </a:ext>
            </a:extLst>
          </p:cNvPr>
          <p:cNvSpPr/>
          <p:nvPr userDrawn="1"/>
        </p:nvSpPr>
        <p:spPr>
          <a:xfrm>
            <a:off x="1212000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FC194-763E-9D47-A877-51E33DCCE0BA}"/>
              </a:ext>
            </a:extLst>
          </p:cNvPr>
          <p:cNvSpPr/>
          <p:nvPr userDrawn="1"/>
        </p:nvSpPr>
        <p:spPr>
          <a:xfrm rot="16200000">
            <a:off x="6060000" y="-6059999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338E98-4905-EF45-910D-2B07610DDC8B}"/>
              </a:ext>
            </a:extLst>
          </p:cNvPr>
          <p:cNvSpPr/>
          <p:nvPr userDrawn="1"/>
        </p:nvSpPr>
        <p:spPr>
          <a:xfrm rot="16200000">
            <a:off x="6060000" y="726000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5184D1F-795D-49A0-8466-4E319443C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047498"/>
            <a:ext cx="4472939" cy="1454543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4DEAEFB-E4FC-4B90-AAC6-4115910D822E}"/>
              </a:ext>
            </a:extLst>
          </p:cNvPr>
          <p:cNvCxnSpPr>
            <a:cxnSpLocks/>
          </p:cNvCxnSpPr>
          <p:nvPr/>
        </p:nvCxnSpPr>
        <p:spPr>
          <a:xfrm flipH="1">
            <a:off x="1363981" y="2916644"/>
            <a:ext cx="4480558" cy="0"/>
          </a:xfrm>
          <a:prstGeom prst="line">
            <a:avLst/>
          </a:prstGeom>
          <a:ln w="9525">
            <a:solidFill>
              <a:srgbClr val="785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A82B0F-3C98-4BC7-B79E-E030CB30E4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55958"/>
            <a:ext cx="8305800" cy="15065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65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  <a:lvl2pPr marL="457200" indent="0">
              <a:buNone/>
              <a:defRPr sz="6500"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2pPr>
            <a:lvl3pPr marL="914400" indent="0">
              <a:buNone/>
              <a:defRPr sz="6500"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3pPr>
            <a:lvl4pPr marL="1371600" indent="0">
              <a:buNone/>
              <a:defRPr sz="6500"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4pPr>
            <a:lvl5pPr marL="1828800" indent="0">
              <a:buNone/>
              <a:defRPr sz="6500"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5pPr>
          </a:lstStyle>
          <a:p>
            <a:pPr lvl="0"/>
            <a:r>
              <a:rPr lang="fr-FR"/>
              <a:t>Titre principal</a:t>
            </a:r>
          </a:p>
          <a:p>
            <a:pPr lvl="0"/>
            <a:r>
              <a:rPr lang="fr-FR"/>
              <a:t>de la présentation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190909-6C71-4A3D-B245-98E7B180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4884190"/>
            <a:ext cx="8305800" cy="83661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  <a:br>
              <a:rPr lang="fr-FR"/>
            </a:br>
            <a:r>
              <a:rPr lang="fr-FR"/>
              <a:t>de la présentation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901DC6A-FC05-4DA3-9677-F41795DE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925" y="6208928"/>
            <a:ext cx="692925" cy="2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B5FE55D-1965-4F29-8502-8A1E4B6AA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8" t="2156" r="55123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AFC65D-7427-4016-8430-2EAF4CD245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4FFD30-F24C-4D33-9C2B-826CA3BB83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F664E64E-3FC0-4215-947C-45C638153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E59F2-864D-4618-8545-2998BE2D6833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FBCA9A49-15FA-4D24-8FF3-1EC3C2F9D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998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5C548D8-61D5-4661-8897-0D9F6A15C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" t="2156" r="45630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EE740B-DCB2-4E6B-AC46-B0911CE550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884B934-022E-4E44-8AEC-8B833ADF53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E3D2E066-2019-450C-9582-DB6B399B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553CEA-F5BC-4FE1-BC8C-083E5E6BB38D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D20684A0-7F8C-4FD1-BE9D-880FE475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6584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C818BF-5275-41F9-A0BB-9C8D5FE71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2156" r="30052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41B224-1256-4A5D-8200-7BA4141460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DDB708-9116-4A00-B1BB-A1503F38C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38493BB-3610-4E28-B836-179898E97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B04235-4EFE-482E-ABBB-42E13B55B7B6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B0A416F-D2EE-4626-AE97-8940F1802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6756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B1C3E82-A8F3-42E6-8278-E96AA7E96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2156" r="21544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2AA3C2-64F7-4911-8565-5A38067397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6C8474-C27E-48B4-9394-F66707C9C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89535CDA-F486-4A16-92F3-CAF15E778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E2DF79-3BE2-4DEF-90BB-7E204ECF6BA7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0E1A9D59-9931-4E61-B675-6D8EFA63E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938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691194D-3DD1-4315-8D9A-840BE0650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8" t="2156" r="8207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DD673A-9A53-4B74-A608-C2E8C9E107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82B76B-2DDE-491A-84B5-C34F57FB0E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100D0295-49A9-4D84-92E8-404EF8308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EE849-BD8D-43B5-9ECD-52543ED36815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6BEA3FCC-36C7-4128-ACC5-6CAB6448C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4643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E613018-43BC-4944-9830-24FFDF62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5" t="2156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A05E4-119E-420D-8867-3BAF6420D2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6A30AB-C418-4455-9C6E-0342BF670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89B4DDF-731E-4676-BAE0-9CF4E12A5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F8DABD-14F9-41F1-9622-949C92C8C8DF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0918768B-3440-4205-A39E-C22A12452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2600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 Neutr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9B343AB-7FE6-494A-B4E5-299D6B216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9"/>
          <a:stretch/>
        </p:blipFill>
        <p:spPr>
          <a:xfrm>
            <a:off x="2297726" y="-101550"/>
            <a:ext cx="9894274" cy="7099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16B116-77B1-42F0-A20D-C70A5C22A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01FAF6-6E5C-4A70-B024-CA0772AC05F6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3C62E6-5D55-42F9-8491-A5711C8E5BF8}"/>
              </a:ext>
            </a:extLst>
          </p:cNvPr>
          <p:cNvSpPr/>
          <p:nvPr userDrawn="1"/>
        </p:nvSpPr>
        <p:spPr>
          <a:xfrm>
            <a:off x="1212000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584217-F077-41A8-929E-61EF2CB98440}"/>
              </a:ext>
            </a:extLst>
          </p:cNvPr>
          <p:cNvSpPr/>
          <p:nvPr userDrawn="1"/>
        </p:nvSpPr>
        <p:spPr>
          <a:xfrm rot="16200000">
            <a:off x="6060000" y="-6059999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600EA-B2B9-4851-9246-3042E50052D8}"/>
              </a:ext>
            </a:extLst>
          </p:cNvPr>
          <p:cNvSpPr/>
          <p:nvPr userDrawn="1"/>
        </p:nvSpPr>
        <p:spPr>
          <a:xfrm rot="16200000">
            <a:off x="6060000" y="726000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 Neut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4E834B-4F17-41EB-B1FA-BCFF742D4530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82FBAD-9EF8-4BDA-A4A2-76C3D3D92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770E5A-24F9-48ED-8F17-AA6435F85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02CB2A1A-701A-4364-B36C-82988B067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4028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 Neutr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4A8E75C-89C3-48F7-BCDA-93A741B9F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6ACFE41-FA5F-4A58-A9DB-8E727E4A5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9AB9A5B8-0AF3-4A32-BA79-D24B652A4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4BA062-1F76-4973-9ABF-446C3ECB0BA2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26D8F6-7EAA-4E60-A554-3007C59DFFC7}"/>
              </a:ext>
            </a:extLst>
          </p:cNvPr>
          <p:cNvSpPr/>
          <p:nvPr userDrawn="1"/>
        </p:nvSpPr>
        <p:spPr>
          <a:xfrm>
            <a:off x="1212000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641A98-9B21-42BA-ADD8-87A846FC9377}"/>
              </a:ext>
            </a:extLst>
          </p:cNvPr>
          <p:cNvSpPr/>
          <p:nvPr userDrawn="1"/>
        </p:nvSpPr>
        <p:spPr>
          <a:xfrm rot="16200000">
            <a:off x="6060000" y="-6059999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8F6A1-3701-4227-BEF7-A968C90A1DA6}"/>
              </a:ext>
            </a:extLst>
          </p:cNvPr>
          <p:cNvSpPr/>
          <p:nvPr userDrawn="1"/>
        </p:nvSpPr>
        <p:spPr>
          <a:xfrm rot="16200000">
            <a:off x="6060000" y="726000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0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 Neut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064EC-92A1-4460-865B-18D58FA1D7B0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9441D-2012-438C-89AA-551EAC8B0BCD}"/>
              </a:ext>
            </a:extLst>
          </p:cNvPr>
          <p:cNvSpPr/>
          <p:nvPr userDrawn="1"/>
        </p:nvSpPr>
        <p:spPr>
          <a:xfrm>
            <a:off x="1212000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A0C128-CEF6-43A1-B5E3-C20863D446A2}"/>
              </a:ext>
            </a:extLst>
          </p:cNvPr>
          <p:cNvSpPr/>
          <p:nvPr userDrawn="1"/>
        </p:nvSpPr>
        <p:spPr>
          <a:xfrm rot="16200000">
            <a:off x="6060000" y="-6059999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5AFE3-4166-4010-B178-9467F9A5A107}"/>
              </a:ext>
            </a:extLst>
          </p:cNvPr>
          <p:cNvSpPr/>
          <p:nvPr userDrawn="1"/>
        </p:nvSpPr>
        <p:spPr>
          <a:xfrm rot="16200000">
            <a:off x="6060000" y="726000"/>
            <a:ext cx="72000" cy="12191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1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58A0442-5337-42BA-9216-03C23E04A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9" t="2156" r="84614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C85D99-0BA8-4244-84F2-07FEDCC519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722713-24E9-4D78-B16E-A74FBB03E989}"/>
              </a:ext>
            </a:extLst>
          </p:cNvPr>
          <p:cNvSpPr/>
          <p:nvPr userDrawn="1"/>
        </p:nvSpPr>
        <p:spPr>
          <a:xfrm>
            <a:off x="0" y="0"/>
            <a:ext cx="72000" cy="6857999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A2C2ACF-34F4-4F68-B15C-0C1AF4E86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83"/>
            <a:ext cx="406871" cy="132309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EE72821-8DA6-4B3D-8C6D-576502DA0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D046FE84-3C60-44B3-B9BC-75B193AED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552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34DAF4B-B219-41DD-A1C4-C194F4A33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33" t="2156" r="78348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DF317A-FD6E-4087-9B0D-142369496F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3C3BED-26B1-49FA-9683-C010E8F1B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A0E468F-857E-4C7C-947A-7CC1361A0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66717D-B881-4715-B688-49C194D8EDE0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88C3C301-C673-4ED3-9E6D-A3C4F69B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9212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DEAA920-9E2B-4A4D-9D56-59FB3322A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35" t="2156" r="69150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260063-67DA-4EA5-9832-46811F6CAC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786670-C2EC-480B-8E61-A7E54596F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5D1E9A77-040D-438C-81B5-21CDA81DC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C221D-8EA6-48EB-9E90-D5EBADE07E35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603D4890-8BC3-4301-9B21-45DDD1AF0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083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 Slid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DD2E252-FFA8-48CF-9AB9-01C597285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41" t="2156" r="63056" b="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23DA77-E03A-4AD8-B478-CA5F2E7F72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9BEA9A-112A-4EF7-BEE0-97F9FDED3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4937" y="6565106"/>
            <a:ext cx="406871" cy="132462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BBAB85D-1268-4E1F-992B-EC4F4FB19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339" y="6537751"/>
            <a:ext cx="502597" cy="18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fld id="{DDAF5D77-13CD-4DDF-AD8B-048DB9FADB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4144A1-94F0-4AAC-9077-BDF601BE46E8}"/>
              </a:ext>
            </a:extLst>
          </p:cNvPr>
          <p:cNvSpPr/>
          <p:nvPr userDrawn="1"/>
        </p:nvSpPr>
        <p:spPr>
          <a:xfrm>
            <a:off x="0" y="-2"/>
            <a:ext cx="72000" cy="6858001"/>
          </a:xfrm>
          <a:prstGeom prst="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5B2A07BA-1067-4E47-A02E-EA99FC600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2272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535B72A-9606-43D9-A8CF-C56053A7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376535"/>
            <a:ext cx="11245851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81B1FB-70F2-497B-B424-070600855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CABBF5-F291-43E2-B65D-6D1ACED2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4114800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defRPr>
            </a:lvl1pPr>
          </a:lstStyle>
          <a:p>
            <a:r>
              <a:rPr lang="fr-FR"/>
              <a:t>Titre de la présentation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</a:t>
            </a:r>
            <a:r>
              <a:rPr lang="fr-FR"/>
              <a:t> </a:t>
            </a:r>
            <a:r>
              <a:rPr lang="fr-FR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Sous 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F7D43-E4A7-455F-A6B5-7E5BE685D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9AEF-9C9D-4C0A-B4F3-6F78B87E72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33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2" r:id="rId3"/>
    <p:sldLayoutId id="2147483704" r:id="rId4"/>
    <p:sldLayoutId id="2147483673" r:id="rId5"/>
    <p:sldLayoutId id="214748370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Circular Std Book Italic" panose="020B0604020101020102" pitchFamily="34" charset="0"/>
          <a:ea typeface="+mj-ea"/>
          <a:cs typeface="Circular Std Book Italic" panose="020B0604020101020102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opco-atlas.fr/JOA-le-studio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infantes@opco-atlas.fr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finfantes@opco-atlas.fr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godey@opco-atlas.fr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abadie@opco-atlas.fr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tondellier@opco-atlas.fr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hyperlink" Target="mailto:jpenso@opco-atlas.f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rasamison@opco-atlas.fr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chateau@opco-atlas.fr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calmessanti@opco-atlas.fr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calmessanti@opco-atlas.fr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hyperlink" Target="https://www.opco-atlas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hyperlink" Target="https://www.linkedin.com/company/opco-atlas/" TargetMode="External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opco-atlas.fr/entreprise/declaration-en-ligne/collecte-de-vos-contributions-formation-et-taxe-apprentissage.html#question-reponse-faq-4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40.xml"/><Relationship Id="rId7" Type="http://schemas.openxmlformats.org/officeDocument/2006/relationships/slide" Target="slide44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6.png"/><Relationship Id="rId7" Type="http://schemas.openxmlformats.org/officeDocument/2006/relationships/image" Target="../media/image16.png"/><Relationship Id="rId2" Type="http://schemas.openxmlformats.org/officeDocument/2006/relationships/hyperlink" Target="https://www.opco-atlas.fr/criteres-financement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image" Target="../media/image17.png"/><Relationship Id="rId2" Type="http://schemas.openxmlformats.org/officeDocument/2006/relationships/hyperlink" Target="https://www.opco-atlas.fr/criteres-financement.html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image" Target="../media/image17.png"/><Relationship Id="rId2" Type="http://schemas.openxmlformats.org/officeDocument/2006/relationships/hyperlink" Target="https://www.opco-atlas.fr/criteres-financement.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image" Target="../media/image17.png"/><Relationship Id="rId2" Type="http://schemas.openxmlformats.org/officeDocument/2006/relationships/hyperlink" Target="https://www.opco-atlas.fr/criteres-financement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image" Target="../media/image17.png"/><Relationship Id="rId2" Type="http://schemas.openxmlformats.org/officeDocument/2006/relationships/hyperlink" Target="https://www.francecompetences.fr/fiche/16-09-2019-le-referentiel-sur-les-niveaux-de-prise-en-charge-des-contrats-dapprentissage-est-pa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6.png"/><Relationship Id="rId7" Type="http://schemas.openxmlformats.org/officeDocument/2006/relationships/image" Target="../media/image16.png"/><Relationship Id="rId2" Type="http://schemas.openxmlformats.org/officeDocument/2006/relationships/hyperlink" Target="https://www.moncompteformation.gouv.fr/espace-prive/html/#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opco-atlas.fr/entreprise/preparation-ope-emploi-collective.html" TargetMode="External"/><Relationship Id="rId7" Type="http://schemas.openxmlformats.org/officeDocument/2006/relationships/image" Target="../media/image87.png"/><Relationship Id="rId2" Type="http://schemas.openxmlformats.org/officeDocument/2006/relationships/hyperlink" Target="https://www.opco-atlas.fr/criteres-financement.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86.png"/><Relationship Id="rId9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LHQ0vWW-Y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hyperlink" Target="https://youtu.be/hmLHQ0vWW-Y" TargetMode="Externa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269F5B-5C95-2541-8CDB-272B562E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826425"/>
            <a:ext cx="4472939" cy="1454543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7D65011-A938-F541-8FAD-1482D8DF41A5}"/>
              </a:ext>
            </a:extLst>
          </p:cNvPr>
          <p:cNvCxnSpPr>
            <a:cxnSpLocks/>
          </p:cNvCxnSpPr>
          <p:nvPr/>
        </p:nvCxnSpPr>
        <p:spPr>
          <a:xfrm flipH="1">
            <a:off x="1363981" y="2695571"/>
            <a:ext cx="4480558" cy="0"/>
          </a:xfrm>
          <a:prstGeom prst="line">
            <a:avLst/>
          </a:prstGeom>
          <a:ln w="9525">
            <a:solidFill>
              <a:srgbClr val="785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9222923-E66C-CA4E-996F-058F4F1D7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925" y="6208928"/>
            <a:ext cx="692925" cy="225330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ADED87C8-6847-F54B-8C29-F4499224C83F}"/>
              </a:ext>
            </a:extLst>
          </p:cNvPr>
          <p:cNvSpPr txBox="1">
            <a:spLocks/>
          </p:cNvSpPr>
          <p:nvPr/>
        </p:nvSpPr>
        <p:spPr>
          <a:xfrm>
            <a:off x="1371600" y="2978810"/>
            <a:ext cx="8305800" cy="1506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400"/>
              </a:lnSpc>
              <a:buNone/>
            </a:pPr>
            <a:r>
              <a:rPr lang="fr-FR" sz="6500" b="1">
                <a:solidFill>
                  <a:srgbClr val="2D0F64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Opérateur </a:t>
            </a:r>
            <a:br>
              <a:rPr lang="fr-FR" sz="6500" b="1">
                <a:solidFill>
                  <a:srgbClr val="2D0F64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6500" b="1">
                <a:solidFill>
                  <a:srgbClr val="2D0F64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de compétences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EF2A092-3932-2042-B345-50E0C76DB2C0}"/>
              </a:ext>
            </a:extLst>
          </p:cNvPr>
          <p:cNvSpPr txBox="1">
            <a:spLocks/>
          </p:cNvSpPr>
          <p:nvPr/>
        </p:nvSpPr>
        <p:spPr>
          <a:xfrm>
            <a:off x="1371600" y="4731791"/>
            <a:ext cx="8478456" cy="15065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/>
              <a:t>des métiers de l'assurance, de la banque </a:t>
            </a:r>
            <a:br>
              <a:rPr lang="fr-FR"/>
            </a:br>
            <a:r>
              <a:rPr lang="fr-FR"/>
              <a:t>&amp; de la finance, du conseil, de l'expertise </a:t>
            </a:r>
            <a:br>
              <a:rPr lang="fr-FR"/>
            </a:br>
            <a:r>
              <a:rPr lang="fr-FR"/>
              <a:t>comptable &amp; du commissariat aux comptes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DFD6B-E9D4-C227-71D3-301A24342FFB}"/>
              </a:ext>
            </a:extLst>
          </p:cNvPr>
          <p:cNvSpPr/>
          <p:nvPr/>
        </p:nvSpPr>
        <p:spPr>
          <a:xfrm>
            <a:off x="-1" y="6596037"/>
            <a:ext cx="233943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fr-FR" sz="900" dirty="0">
                <a:solidFill>
                  <a:schemeClr val="bg1">
                    <a:lumMod val="50000"/>
                  </a:schemeClr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Service Communication • Juillet 2025 </a:t>
            </a:r>
          </a:p>
        </p:txBody>
      </p:sp>
    </p:spTree>
    <p:extLst>
      <p:ext uri="{BB962C8B-B14F-4D97-AF65-F5344CB8AC3E}">
        <p14:creationId xmlns:p14="http://schemas.microsoft.com/office/powerpoint/2010/main" val="359877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929DF6-0CC1-453A-951A-21BFFFAB3677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Promouvoir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métiers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Faciliter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30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recrutements</a:t>
            </a:r>
            <a:endParaRPr lang="fr-FR" sz="30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18F76E-24D0-4FF4-98E0-1661BCD4969A}"/>
              </a:ext>
            </a:extLst>
          </p:cNvPr>
          <p:cNvSpPr txBox="1"/>
          <p:nvPr/>
        </p:nvSpPr>
        <p:spPr>
          <a:xfrm>
            <a:off x="2260094" y="2880671"/>
            <a:ext cx="4320000" cy="20928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et les secteurs représentés par Atlas</a:t>
            </a: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br>
              <a: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endParaRPr lang="fr-FR" sz="1200">
              <a:solidFill>
                <a:srgbClr val="7850DC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 des candidats à l’embauche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3B9589-C559-40BD-9818-329F22871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939" y="2319423"/>
            <a:ext cx="771184" cy="7711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DDD482-79C6-4F2A-96B2-7B2C7D50B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201" y="4019824"/>
            <a:ext cx="817922" cy="60175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E3B2C5F-A5A5-814C-8861-C3A42BF56561}"/>
              </a:ext>
            </a:extLst>
          </p:cNvPr>
          <p:cNvSpPr/>
          <p:nvPr/>
        </p:nvSpPr>
        <p:spPr>
          <a:xfrm>
            <a:off x="2220541" y="2370674"/>
            <a:ext cx="2416453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Valoriser les métiers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D8D0B9F-E647-B749-84F6-03C715756B56}"/>
              </a:ext>
            </a:extLst>
          </p:cNvPr>
          <p:cNvSpPr/>
          <p:nvPr/>
        </p:nvSpPr>
        <p:spPr>
          <a:xfrm>
            <a:off x="2220541" y="3859200"/>
            <a:ext cx="3292753" cy="734003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Favoriser la mise en relation </a:t>
            </a:r>
            <a:b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des entreprises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039A3B-2940-9E41-A693-3765DA2B23CF}"/>
              </a:ext>
            </a:extLst>
          </p:cNvPr>
          <p:cNvSpPr txBox="1"/>
          <p:nvPr/>
        </p:nvSpPr>
        <p:spPr>
          <a:xfrm>
            <a:off x="7375234" y="2880671"/>
            <a:ext cx="280957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 la maîtrise d’apprentissage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43593D3-760C-7C48-960E-E79B589D3377}"/>
              </a:ext>
            </a:extLst>
          </p:cNvPr>
          <p:cNvSpPr/>
          <p:nvPr/>
        </p:nvSpPr>
        <p:spPr>
          <a:xfrm>
            <a:off x="7335680" y="2370674"/>
            <a:ext cx="2809575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Accompagner le tutorat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47E890-2F86-794F-9315-12A2DEEF2F1C}"/>
              </a:ext>
            </a:extLst>
          </p:cNvPr>
          <p:cNvSpPr txBox="1"/>
          <p:nvPr/>
        </p:nvSpPr>
        <p:spPr>
          <a:xfrm>
            <a:off x="7375234" y="4372193"/>
            <a:ext cx="329467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qui garantissent la réussite des parcours en alternance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5376975-766B-A740-9DF9-9F9A71ADBBFC}"/>
              </a:ext>
            </a:extLst>
          </p:cNvPr>
          <p:cNvSpPr/>
          <p:nvPr/>
        </p:nvSpPr>
        <p:spPr>
          <a:xfrm>
            <a:off x="7335680" y="3862196"/>
            <a:ext cx="3664014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Agir sur l’ensemble des facteurs</a:t>
            </a:r>
            <a:endParaRPr lang="fr-FR">
              <a:solidFill>
                <a:srgbClr val="2D0F64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0E78ED9-1A54-6046-8C26-22E8B4BA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241" y="2337217"/>
            <a:ext cx="618284" cy="69534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B355B3A-8A5F-C446-BD51-6B97EB51C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001" y="3985135"/>
            <a:ext cx="721524" cy="671134"/>
          </a:xfrm>
          <a:prstGeom prst="rect">
            <a:avLst/>
          </a:prstGeom>
        </p:spPr>
      </p:pic>
      <p:sp>
        <p:nvSpPr>
          <p:cNvPr id="26" name="Espace réservé du pied de page 1">
            <a:extLst>
              <a:ext uri="{FF2B5EF4-FFF2-40B4-BE49-F238E27FC236}">
                <a16:creationId xmlns:a16="http://schemas.microsoft.com/office/drawing/2014/main" id="{A4758AEA-A893-6443-802F-86E9C9C2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9677D841-6BC3-3470-1FE4-150E3C8FDE99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4698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9492-C3CB-1C25-0B35-D638B9A9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291F5B37-0784-12A4-34A7-88F07870E17A}"/>
              </a:ext>
            </a:extLst>
          </p:cNvPr>
          <p:cNvGrpSpPr/>
          <p:nvPr/>
        </p:nvGrpSpPr>
        <p:grpSpPr>
          <a:xfrm>
            <a:off x="-119388" y="1194634"/>
            <a:ext cx="6342159" cy="2807827"/>
            <a:chOff x="198112" y="1194634"/>
            <a:chExt cx="6342159" cy="28078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FB0479-F4BC-8808-FB58-F2CB2C088735}"/>
                </a:ext>
              </a:extLst>
            </p:cNvPr>
            <p:cNvSpPr/>
            <p:nvPr/>
          </p:nvSpPr>
          <p:spPr>
            <a:xfrm>
              <a:off x="1160490" y="1194634"/>
              <a:ext cx="3149737" cy="20360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E0FB352-E11D-EA0F-D9C7-7818CAE0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0489" y="1326782"/>
              <a:ext cx="3149737" cy="1771728"/>
            </a:xfrm>
            <a:prstGeom prst="rect">
              <a:avLst/>
            </a:prstGeom>
          </p:spPr>
        </p:pic>
        <p:sp>
          <p:nvSpPr>
            <p:cNvPr id="13" name="Triangle 16">
              <a:extLst>
                <a:ext uri="{FF2B5EF4-FFF2-40B4-BE49-F238E27FC236}">
                  <a16:creationId xmlns:a16="http://schemas.microsoft.com/office/drawing/2014/main" id="{F5065236-BADE-F464-BB8F-5017B20A5C63}"/>
                </a:ext>
              </a:extLst>
            </p:cNvPr>
            <p:cNvSpPr/>
            <p:nvPr/>
          </p:nvSpPr>
          <p:spPr>
            <a:xfrm rot="5400000">
              <a:off x="1509532" y="1655360"/>
              <a:ext cx="311131" cy="211471"/>
            </a:xfrm>
            <a:prstGeom prst="triangle">
              <a:avLst>
                <a:gd name="adj" fmla="val 522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8A60FC2-1CCE-912E-0295-E133F2972919}"/>
                </a:ext>
              </a:extLst>
            </p:cNvPr>
            <p:cNvSpPr/>
            <p:nvPr/>
          </p:nvSpPr>
          <p:spPr>
            <a:xfrm>
              <a:off x="1374333" y="1496181"/>
              <a:ext cx="529830" cy="52983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image2.png">
              <a:extLst>
                <a:ext uri="{FF2B5EF4-FFF2-40B4-BE49-F238E27FC236}">
                  <a16:creationId xmlns:a16="http://schemas.microsoft.com/office/drawing/2014/main" id="{44E2FA29-F47A-A0B2-3E03-E9DAEA4C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12" y="1208434"/>
              <a:ext cx="4994029" cy="27940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E10E5E9-53CC-7C64-D212-A1EBFD4A88FA}"/>
                </a:ext>
              </a:extLst>
            </p:cNvPr>
            <p:cNvSpPr txBox="1"/>
            <p:nvPr/>
          </p:nvSpPr>
          <p:spPr>
            <a:xfrm>
              <a:off x="4653014" y="1783063"/>
              <a:ext cx="1887257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25 portraits</a:t>
              </a:r>
              <a:b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200">
                  <a:latin typeface="+mj-lt"/>
                  <a:cs typeface="Circular Std Black Italic" panose="020B0A04020101010102" pitchFamily="34" charset="0"/>
                </a:rPr>
                <a:t>d'alternants</a:t>
              </a:r>
            </a:p>
            <a:p>
              <a:pPr lvl="0">
                <a:defRPr/>
              </a:pPr>
              <a: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—</a:t>
              </a:r>
              <a:br>
                <a:rPr lang="fr-FR" sz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4 millions de vues </a:t>
              </a:r>
              <a:br>
                <a:rPr lang="fr-FR" sz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sur les réseaux sociaux</a:t>
              </a:r>
            </a:p>
          </p:txBody>
        </p:sp>
      </p:grpSp>
      <p:sp>
        <p:nvSpPr>
          <p:cNvPr id="15" name="Haut de page">
            <a:extLst>
              <a:ext uri="{FF2B5EF4-FFF2-40B4-BE49-F238E27FC236}">
                <a16:creationId xmlns:a16="http://schemas.microsoft.com/office/drawing/2014/main" id="{20D9BF2A-07BD-966F-562A-A15F962C87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Promouvoir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métiers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Faciliter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30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recrutements</a:t>
            </a:r>
            <a:endParaRPr lang="fr-FR" sz="30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2FABD60-FADC-2FD2-2DC8-BB7702B8E1F8}"/>
              </a:ext>
            </a:extLst>
          </p:cNvPr>
          <p:cNvGrpSpPr/>
          <p:nvPr/>
        </p:nvGrpSpPr>
        <p:grpSpPr>
          <a:xfrm>
            <a:off x="-125126" y="3797758"/>
            <a:ext cx="6283994" cy="2794027"/>
            <a:chOff x="49899" y="3954114"/>
            <a:chExt cx="6283994" cy="2794027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B1D10B4-B560-B315-6845-A399FBA670E3}"/>
                </a:ext>
              </a:extLst>
            </p:cNvPr>
            <p:cNvGrpSpPr/>
            <p:nvPr/>
          </p:nvGrpSpPr>
          <p:grpSpPr>
            <a:xfrm>
              <a:off x="49899" y="3954114"/>
              <a:ext cx="4994029" cy="2794027"/>
              <a:chOff x="3174661" y="1440293"/>
              <a:chExt cx="9330083" cy="5219935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6CA5CA57-ABF9-4846-3F3C-632D191A2DF9}"/>
                  </a:ext>
                </a:extLst>
              </p:cNvPr>
              <p:cNvGrpSpPr/>
              <p:nvPr/>
            </p:nvGrpSpPr>
            <p:grpSpPr>
              <a:xfrm>
                <a:off x="4928013" y="1619253"/>
                <a:ext cx="5876219" cy="3798453"/>
                <a:chOff x="4928013" y="1619253"/>
                <a:chExt cx="5876219" cy="3798453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E9D99B7-3CC6-B004-757F-CC68850DC421}"/>
                    </a:ext>
                  </a:extLst>
                </p:cNvPr>
                <p:cNvSpPr/>
                <p:nvPr/>
              </p:nvSpPr>
              <p:spPr>
                <a:xfrm>
                  <a:off x="4928013" y="1619253"/>
                  <a:ext cx="5876219" cy="3798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" name="Image 21" descr="Une image contenant texte, capture d’écran, intérieur, personne&#10;&#10;Description générée automatiquement">
                  <a:extLst>
                    <a:ext uri="{FF2B5EF4-FFF2-40B4-BE49-F238E27FC236}">
                      <a16:creationId xmlns:a16="http://schemas.microsoft.com/office/drawing/2014/main" id="{B94FAC8C-95D8-3E22-D330-FD0A73AF3A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28013" y="1686835"/>
                  <a:ext cx="5876217" cy="3217227"/>
                </a:xfrm>
                <a:prstGeom prst="rect">
                  <a:avLst/>
                </a:prstGeom>
              </p:spPr>
            </p:pic>
          </p:grpSp>
          <p:pic>
            <p:nvPicPr>
              <p:cNvPr id="20" name="image2.png">
                <a:extLst>
                  <a:ext uri="{FF2B5EF4-FFF2-40B4-BE49-F238E27FC236}">
                    <a16:creationId xmlns:a16="http://schemas.microsoft.com/office/drawing/2014/main" id="{326FF3E6-B26F-395D-74D1-CF7F5B70A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4661" y="1440293"/>
                <a:ext cx="9330083" cy="521993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F562A5B-9332-5644-A9B0-25C8D632734F}"/>
                </a:ext>
              </a:extLst>
            </p:cNvPr>
            <p:cNvSpPr txBox="1"/>
            <p:nvPr/>
          </p:nvSpPr>
          <p:spPr>
            <a:xfrm>
              <a:off x="4446636" y="4259081"/>
              <a:ext cx="1887257" cy="162211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>
                <a:defRPr/>
              </a:pPr>
              <a:r>
                <a:rPr lang="fr-FR" sz="1200">
                  <a:latin typeface="Circular Std Book Italic"/>
                  <a:cs typeface="Circular Std Book Italic" panose="020B0604020101020102" pitchFamily="34" charset="0"/>
                </a:rPr>
                <a:t>4 sites dédiés à l'alternance </a:t>
              </a:r>
              <a:br>
                <a:rPr lang="fr-FR" sz="1200">
                  <a:latin typeface="Circular Std Book Italic"/>
                  <a:cs typeface="Circular Std Book Italic" panose="020B0604020101020102" pitchFamily="34" charset="0"/>
                </a:rPr>
              </a:br>
              <a:r>
                <a:rPr lang="fr-FR" sz="1200">
                  <a:latin typeface="Circular Std Book Italic"/>
                  <a:cs typeface="Circular Std Book Italic" panose="020B0604020101020102" pitchFamily="34" charset="0"/>
                </a:rPr>
                <a:t>et à la promotion </a:t>
              </a:r>
              <a:b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latin typeface="Circular Std Book Italic"/>
                  <a:cs typeface="Circular Std Book Italic" panose="020B0604020101020102" pitchFamily="34" charset="0"/>
                </a:rPr>
                <a:t>des métiers :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jassuremonfutur.fr jecompte.fr jinvestismonavenir.fr concepteursdavenir.fr</a:t>
              </a:r>
            </a:p>
          </p:txBody>
        </p:sp>
      </p:grpSp>
      <p:sp>
        <p:nvSpPr>
          <p:cNvPr id="32" name="Espace réservé du pied de page 1">
            <a:extLst>
              <a:ext uri="{FF2B5EF4-FFF2-40B4-BE49-F238E27FC236}">
                <a16:creationId xmlns:a16="http://schemas.microsoft.com/office/drawing/2014/main" id="{59C0CE62-78A9-8002-CD78-0C486EC85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6B71B51F-8174-EA09-3BB7-FA79AAD0B405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/>
              <a:t>16/07/2025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F82FC5-F2C9-648C-1035-C6633C395370}"/>
              </a:ext>
            </a:extLst>
          </p:cNvPr>
          <p:cNvGrpSpPr/>
          <p:nvPr/>
        </p:nvGrpSpPr>
        <p:grpSpPr>
          <a:xfrm>
            <a:off x="5558713" y="1194634"/>
            <a:ext cx="6459068" cy="2807827"/>
            <a:chOff x="5739917" y="1044871"/>
            <a:chExt cx="6316088" cy="2794027"/>
          </a:xfrm>
        </p:grpSpPr>
        <p:pic>
          <p:nvPicPr>
            <p:cNvPr id="59" name="image2.png">
              <a:extLst>
                <a:ext uri="{FF2B5EF4-FFF2-40B4-BE49-F238E27FC236}">
                  <a16:creationId xmlns:a16="http://schemas.microsoft.com/office/drawing/2014/main" id="{31E11CD8-BFA2-4BD4-5799-768D47E72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917" y="1044871"/>
              <a:ext cx="4994029" cy="27940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1ED2F3-5068-1291-1321-3EAB2299BB80}"/>
                </a:ext>
              </a:extLst>
            </p:cNvPr>
            <p:cNvSpPr/>
            <p:nvPr/>
          </p:nvSpPr>
          <p:spPr>
            <a:xfrm>
              <a:off x="6676224" y="1136121"/>
              <a:ext cx="3149738" cy="20360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472C869-7D7C-A860-2CBC-B7DA3601E504}"/>
                </a:ext>
              </a:extLst>
            </p:cNvPr>
            <p:cNvSpPr txBox="1"/>
            <p:nvPr/>
          </p:nvSpPr>
          <p:spPr>
            <a:xfrm>
              <a:off x="10168748" y="1724550"/>
              <a:ext cx="1887257" cy="92333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lvl="0">
                <a:defRPr/>
              </a:pPr>
              <a: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7 émissions JOA le Studio</a:t>
              </a:r>
              <a:br>
                <a:rPr lang="fr-FR" sz="1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200">
                  <a:latin typeface="+mj-lt"/>
                  <a:cs typeface="Circular Std Black Italic" panose="020B0A04020101010102" pitchFamily="34" charset="0"/>
                </a:rPr>
                <a:t>sur nos secteurs</a:t>
              </a:r>
            </a:p>
            <a:p>
              <a:pPr>
                <a:defRPr/>
              </a:pPr>
              <a:r>
                <a:rPr lang="fr-FR" sz="1200">
                  <a:latin typeface="Circular Std Book Italic"/>
                  <a:cs typeface="Circular Std Book Italic" panose="020B0604020101020102" pitchFamily="34" charset="0"/>
                </a:rPr>
                <a:t>—</a:t>
              </a:r>
              <a:b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solidFill>
                    <a:srgbClr val="7850DC"/>
                  </a:solidFill>
                  <a:latin typeface="Circular Std Black Italic"/>
                  <a:cs typeface="Circular Std Book Italic" panose="020B0604020101020102" pitchFamily="34" charset="0"/>
                </a:rPr>
                <a:t>110 000 vues</a:t>
              </a:r>
              <a:r>
                <a:rPr lang="fr-FR" sz="1200">
                  <a:solidFill>
                    <a:srgbClr val="7850DC"/>
                  </a:solidFill>
                  <a:latin typeface="Circular Std Black Italic"/>
                  <a:cs typeface="Circular Std Black Italic" panose="020B0A04020101010102" pitchFamily="34" charset="0"/>
                </a:rPr>
                <a:t> </a:t>
              </a:r>
              <a:b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latin typeface="Circular Std Book Italic"/>
                  <a:cs typeface="Circular Std Book Italic" panose="020B0604020101020102" pitchFamily="34" charset="0"/>
                </a:rPr>
                <a:t>sur notre chaîne YouTube</a:t>
              </a:r>
            </a:p>
          </p:txBody>
        </p:sp>
        <p:pic>
          <p:nvPicPr>
            <p:cNvPr id="40" name="Image 39">
              <a:hlinkClick r:id="rId6"/>
              <a:extLst>
                <a:ext uri="{FF2B5EF4-FFF2-40B4-BE49-F238E27FC236}">
                  <a16:creationId xmlns:a16="http://schemas.microsoft.com/office/drawing/2014/main" id="{C773777D-BF67-659D-9A43-74198E116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24406"/>
            <a:stretch/>
          </p:blipFill>
          <p:spPr>
            <a:xfrm>
              <a:off x="6657542" y="1268269"/>
              <a:ext cx="3158289" cy="1771727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6B444212-4B2F-ABB7-65CA-E0683E55F0F0}"/>
              </a:ext>
            </a:extLst>
          </p:cNvPr>
          <p:cNvGrpSpPr/>
          <p:nvPr/>
        </p:nvGrpSpPr>
        <p:grpSpPr>
          <a:xfrm>
            <a:off x="6414664" y="3818294"/>
            <a:ext cx="5166880" cy="3021989"/>
            <a:chOff x="6414664" y="3818294"/>
            <a:chExt cx="5166880" cy="3021989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9062F0E0-9FF0-49BB-CD28-CE1A26C62CE7}"/>
                </a:ext>
              </a:extLst>
            </p:cNvPr>
            <p:cNvGrpSpPr/>
            <p:nvPr/>
          </p:nvGrpSpPr>
          <p:grpSpPr>
            <a:xfrm>
              <a:off x="6414664" y="3826800"/>
              <a:ext cx="3588438" cy="2577768"/>
              <a:chOff x="6414664" y="3826800"/>
              <a:chExt cx="3588438" cy="2577768"/>
            </a:xfrm>
          </p:grpSpPr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9422091-9317-0C50-8EE5-B170E4F4E3B8}"/>
                  </a:ext>
                </a:extLst>
              </p:cNvPr>
              <p:cNvSpPr txBox="1"/>
              <p:nvPr/>
            </p:nvSpPr>
            <p:spPr>
              <a:xfrm>
                <a:off x="7836481" y="4012238"/>
                <a:ext cx="2166621" cy="118068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fr-FR" sz="1200">
                    <a:solidFill>
                      <a:srgbClr val="7850DC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10 témoignages </a:t>
                </a:r>
                <a:br>
                  <a:rPr lang="fr-FR" sz="1200">
                    <a:solidFill>
                      <a:srgbClr val="7850DC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</a:br>
                <a:r>
                  <a:rPr lang="fr-FR" sz="1200">
                    <a:latin typeface="+mj-lt"/>
                    <a:cs typeface="Circular Std Black Italic" panose="020B0A04020101010102" pitchFamily="34" charset="0"/>
                  </a:rPr>
                  <a:t>de reconversions</a:t>
                </a:r>
              </a:p>
              <a:p>
                <a:pPr lvl="0">
                  <a:defRPr/>
                </a:pPr>
                <a:r>
                  <a:rPr lang="fr-FR" sz="1200"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—</a:t>
                </a:r>
                <a:br>
                  <a:rPr lang="fr-FR" sz="1200" u="sng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</a:br>
                <a:r>
                  <a:rPr lang="fr-FR" sz="1200">
                    <a:solidFill>
                      <a:srgbClr val="7850DC"/>
                    </a:solidFill>
                    <a:latin typeface="Circular Std Black Italic" panose="020B0A04020101010102" pitchFamily="34" charset="0"/>
                    <a:cs typeface="Circular Std Book Italic" panose="020B0604020101020102" pitchFamily="34" charset="0"/>
                  </a:rPr>
                  <a:t>Le podcast Nouvel Itinéraire</a:t>
                </a:r>
                <a:br>
                  <a:rPr lang="fr-FR" sz="1200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</a:br>
                <a:r>
                  <a:rPr lang="fr-FR" sz="1200"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disponible sur 5 plateformes d’écoute</a:t>
                </a:r>
              </a:p>
            </p:txBody>
          </p:sp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E8C88519-92CF-00C4-EE96-1466D37B2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4664" y="3826800"/>
                <a:ext cx="1277648" cy="2577768"/>
              </a:xfrm>
              <a:prstGeom prst="rect">
                <a:avLst/>
              </a:prstGeom>
            </p:spPr>
          </p:pic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0C3CFE9D-14C0-8097-6CDC-87871DD0817B}"/>
                </a:ext>
              </a:extLst>
            </p:cNvPr>
            <p:cNvGrpSpPr/>
            <p:nvPr/>
          </p:nvGrpSpPr>
          <p:grpSpPr>
            <a:xfrm>
              <a:off x="8036872" y="3818294"/>
              <a:ext cx="3544672" cy="3021989"/>
              <a:chOff x="8036872" y="3818294"/>
              <a:chExt cx="3544672" cy="3021989"/>
            </a:xfrm>
          </p:grpSpPr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E5BFE9C-1903-A5AE-FE12-B9323F15B2F3}"/>
                  </a:ext>
                </a:extLst>
              </p:cNvPr>
              <p:cNvSpPr txBox="1"/>
              <p:nvPr/>
            </p:nvSpPr>
            <p:spPr>
              <a:xfrm>
                <a:off x="8036872" y="5362955"/>
                <a:ext cx="2166621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r">
                  <a:defRPr/>
                </a:pPr>
                <a:r>
                  <a:rPr lang="fr-FR" sz="1200">
                    <a:latin typeface="Circular Std Black Italic"/>
                    <a:cs typeface="Circular Std Black Italic" panose="020B0A04020101010102" pitchFamily="34" charset="0"/>
                  </a:rPr>
                  <a:t>Notre compte @orientationAtlas, </a:t>
                </a:r>
                <a:endParaRPr lang="fr-FR"/>
              </a:p>
              <a:p>
                <a:pPr algn="r">
                  <a:defRPr/>
                </a:pPr>
                <a:r>
                  <a:rPr lang="fr-FR" sz="1200">
                    <a:latin typeface="Circular Std Black Italic"/>
                    <a:cs typeface="Circular Std Black Italic" panose="020B0A04020101010102" pitchFamily="34" charset="0"/>
                  </a:rPr>
                  <a:t>dédié à l’alternance </a:t>
                </a:r>
                <a:br>
                  <a:rPr lang="fr-FR" sz="1200">
                    <a:latin typeface="Circular Std Black Italic"/>
                    <a:cs typeface="Circular Std Black Italic" panose="020B0A04020101010102" pitchFamily="34" charset="0"/>
                  </a:rPr>
                </a:br>
                <a:r>
                  <a:rPr lang="fr-FR" sz="1200">
                    <a:latin typeface="Circular Std Black Italic"/>
                    <a:cs typeface="Circular Std Black Italic" panose="020B0A04020101010102" pitchFamily="34" charset="0"/>
                  </a:rPr>
                  <a:t>et à la promotion des métiers</a:t>
                </a:r>
                <a:endParaRPr lang="fr-FR"/>
              </a:p>
              <a:p>
                <a:pPr lvl="0" algn="r">
                  <a:defRPr/>
                </a:pPr>
                <a:r>
                  <a:rPr lang="fr-FR" sz="1200"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—</a:t>
                </a:r>
                <a:br>
                  <a:rPr lang="fr-FR" sz="1200" u="sng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</a:br>
                <a:r>
                  <a:rPr lang="fr-FR" sz="1200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Instagram</a:t>
                </a:r>
              </a:p>
              <a:p>
                <a:pPr lvl="0" algn="r">
                  <a:defRPr/>
                </a:pPr>
                <a:r>
                  <a:rPr lang="fr-FR" sz="1200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Pinterest</a:t>
                </a:r>
              </a:p>
              <a:p>
                <a:pPr lvl="0" algn="r">
                  <a:defRPr/>
                </a:pPr>
                <a:r>
                  <a:rPr lang="fr-FR" sz="1200" err="1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TikTo</a:t>
                </a:r>
                <a:r>
                  <a:rPr lang="fr-FR" sz="1200" u="sng" err="1">
                    <a:solidFill>
                      <a:srgbClr val="7850DC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k</a:t>
                </a:r>
                <a:br>
                  <a:rPr lang="fr-FR" sz="1200"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</a:br>
                <a:endPara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endParaRPr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237A533A-6F7B-2A67-121D-B148878F8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3896" y="3818294"/>
                <a:ext cx="1277648" cy="2577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099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41271-4E19-33C2-C17C-A3AC6D26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AEED2D4-BDD7-E3EB-CDCD-BB76F2A5B669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Promouvoir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métiers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Faciliter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30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recrutements</a:t>
            </a:r>
            <a:endParaRPr lang="fr-FR" sz="30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1816FB9-FBF5-1188-3769-7472C4675C4B}"/>
              </a:ext>
            </a:extLst>
          </p:cNvPr>
          <p:cNvSpPr txBox="1"/>
          <p:nvPr/>
        </p:nvSpPr>
        <p:spPr>
          <a:xfrm>
            <a:off x="6489578" y="2713018"/>
            <a:ext cx="4292850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fr-FR" sz="1200">
                <a:solidFill>
                  <a:srgbClr val="7850DC"/>
                </a:solidFill>
                <a:latin typeface="Circular Std Black Italic"/>
                <a:cs typeface="Circular Std Black Italic" panose="020B0A04020101010102" pitchFamily="34" charset="0"/>
              </a:rPr>
              <a:t>Un jobboard, simple et rapide, </a:t>
            </a:r>
            <a:r>
              <a:rPr lang="fr-FR" sz="1200">
                <a:solidFill>
                  <a:srgbClr val="000000"/>
                </a:solidFill>
                <a:latin typeface="Circular Std Book"/>
                <a:cs typeface="Circular Std Black Italic" panose="020B0A04020101010102" pitchFamily="34" charset="0"/>
              </a:rPr>
              <a:t>permettant d'accompagner</a:t>
            </a:r>
            <a:r>
              <a:rPr lang="fr-FR" sz="1200">
                <a:latin typeface="+mj-lt"/>
                <a:cs typeface="Circular Std Black Italic" panose="020B0604020101020102" pitchFamily="34" charset="77"/>
              </a:rPr>
              <a:t> les </a:t>
            </a:r>
            <a:r>
              <a:rPr lang="fr-FR" sz="1200" dirty="0">
                <a:latin typeface="+mj-lt"/>
                <a:cs typeface="Circular Std Black Italic" panose="020B0604020101020102" pitchFamily="34" charset="77"/>
              </a:rPr>
              <a:t>entreprises </a:t>
            </a:r>
            <a:r>
              <a:rPr lang="fr-FR" sz="1200">
                <a:latin typeface="+mj-lt"/>
                <a:cs typeface="Circular Std Black Italic" panose="020B0604020101020102" pitchFamily="34" charset="77"/>
              </a:rPr>
              <a:t>du périmètre d'Atlas et les</a:t>
            </a:r>
            <a:r>
              <a:rPr lang="fr-FR" sz="1200" dirty="0">
                <a:latin typeface="+mj-lt"/>
                <a:cs typeface="Circular Std Black Italic" panose="020B0604020101020102" pitchFamily="34" charset="77"/>
              </a:rPr>
              <a:t> </a:t>
            </a:r>
            <a:r>
              <a:rPr lang="fr-FR" sz="1200">
                <a:latin typeface="+mj-lt"/>
                <a:cs typeface="Circular Std Black Italic" panose="020B0604020101020102" pitchFamily="34" charset="77"/>
              </a:rPr>
              <a:t>potentiels </a:t>
            </a:r>
            <a:r>
              <a:rPr lang="fr-FR" sz="1200" dirty="0">
                <a:latin typeface="+mj-lt"/>
                <a:cs typeface="Circular Std Black Italic" panose="020B0604020101020102" pitchFamily="34" charset="77"/>
              </a:rPr>
              <a:t>candidats</a:t>
            </a:r>
            <a:endParaRPr lang="fr-FR" sz="1200">
              <a:latin typeface="+mj-lt"/>
              <a:cs typeface="Circular Std Book Italic" panose="020B0604020101020102" pitchFamily="34" charset="0"/>
            </a:endParaRPr>
          </a:p>
        </p:txBody>
      </p:sp>
      <p:sp>
        <p:nvSpPr>
          <p:cNvPr id="32" name="Espace réservé du pied de page 1">
            <a:extLst>
              <a:ext uri="{FF2B5EF4-FFF2-40B4-BE49-F238E27FC236}">
                <a16:creationId xmlns:a16="http://schemas.microsoft.com/office/drawing/2014/main" id="{C612FDD0-1EBF-F87B-DD36-669080AA2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 dirty="0"/>
              <a:t>Opérateur de compétences </a:t>
            </a:r>
            <a:r>
              <a:rPr lang="fr-FR" dirty="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0CFF85A-D29D-F29A-EB06-F8CD6BAE20D5}"/>
              </a:ext>
            </a:extLst>
          </p:cNvPr>
          <p:cNvSpPr txBox="1"/>
          <p:nvPr/>
        </p:nvSpPr>
        <p:spPr>
          <a:xfrm>
            <a:off x="2276253" y="5553998"/>
            <a:ext cx="28711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fr-FR" sz="12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mobilisation par </a:t>
            </a:r>
            <a:r>
              <a:rPr lang="fr-FR" sz="1200" dirty="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Atlas</a:t>
            </a:r>
            <a:r>
              <a:rPr lang="fr-FR" sz="12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de toutes </a:t>
            </a:r>
            <a:br>
              <a:rPr lang="fr-FR" sz="12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parties prenantes </a:t>
            </a:r>
            <a:r>
              <a:rPr lang="fr-FR" sz="1200" dirty="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pour promouvoir, dynamiser et développer l'alternance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D88169-7AFC-C735-A004-4666236DA7F5}"/>
              </a:ext>
            </a:extLst>
          </p:cNvPr>
          <p:cNvSpPr txBox="1"/>
          <p:nvPr/>
        </p:nvSpPr>
        <p:spPr>
          <a:xfrm>
            <a:off x="2309073" y="2900050"/>
            <a:ext cx="31539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fr-FR" sz="12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Rencontres au sein d’établissements scolaires </a:t>
            </a:r>
          </a:p>
          <a:p>
            <a:pPr lvl="0">
              <a:defRPr/>
            </a:pPr>
            <a:r>
              <a:rPr lang="fr-FR" sz="1200" b="1" dirty="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pour faire découvrir des secteurs d’avenirs et promouvoir l’alternance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5560BCBB-DB85-7D38-36C3-690E16517EC4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4BBE0FC6-E0A3-65F4-3FC4-5E59E94D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97" y="1287419"/>
            <a:ext cx="4779027" cy="1610265"/>
          </a:xfrm>
          <a:prstGeom prst="rect">
            <a:avLst/>
          </a:prstGeom>
        </p:spPr>
      </p:pic>
      <p:pic>
        <p:nvPicPr>
          <p:cNvPr id="23" name="Image 2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36EBC8C9-FBD9-F584-0F23-09B4766E6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97" y="3661556"/>
            <a:ext cx="2541872" cy="1821675"/>
          </a:xfrm>
          <a:prstGeom prst="rect">
            <a:avLst/>
          </a:prstGeom>
        </p:spPr>
      </p:pic>
      <p:pic>
        <p:nvPicPr>
          <p:cNvPr id="26" name="Image 25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8845E189-9C1B-8A8D-A808-5E9F37B30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77" y="3661556"/>
            <a:ext cx="2399949" cy="184496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28A9E5A-CD61-98C8-B5A2-FCCDC24A0FC5}"/>
              </a:ext>
            </a:extLst>
          </p:cNvPr>
          <p:cNvSpPr txBox="1"/>
          <p:nvPr/>
        </p:nvSpPr>
        <p:spPr>
          <a:xfrm>
            <a:off x="6489577" y="5553998"/>
            <a:ext cx="3928419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fr-FR" sz="1200">
                <a:latin typeface="Circular Std Black Italic"/>
                <a:cs typeface="Circular Std Black Italic" panose="020B0A04020101010102" pitchFamily="34" charset="0"/>
              </a:rPr>
              <a:t>Une initiative </a:t>
            </a:r>
            <a:r>
              <a:rPr lang="fr-FR" sz="1200">
                <a:solidFill>
                  <a:srgbClr val="7850DC"/>
                </a:solidFill>
                <a:latin typeface="Circular Std Black Italic"/>
                <a:cs typeface="Circular Std Black Italic" panose="020B0A04020101010102" pitchFamily="34" charset="0"/>
              </a:rPr>
              <a:t>permettant un échange constructif entre différents acteurs autour du recrutement inclusif. </a:t>
            </a:r>
          </a:p>
        </p:txBody>
      </p:sp>
      <p:pic>
        <p:nvPicPr>
          <p:cNvPr id="33" name="Image 32" descr="Une image contenant Graphique, capture d’écran, Caractère coloré, graphisme&#10;&#10;Description générée automatiquement">
            <a:extLst>
              <a:ext uri="{FF2B5EF4-FFF2-40B4-BE49-F238E27FC236}">
                <a16:creationId xmlns:a16="http://schemas.microsoft.com/office/drawing/2014/main" id="{B36E6F4A-0EFE-8E06-92F5-654BEFC1F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3" y="961038"/>
            <a:ext cx="2624520" cy="18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8E26151-07AA-4A85-AA95-F2CAD20302E6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Anticiper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évolutions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Innover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30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pour la formation</a:t>
            </a:r>
            <a:endParaRPr lang="fr-FR" sz="30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3E4D6E-7036-473B-9350-8616464D5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778" y="2014907"/>
            <a:ext cx="726991" cy="5876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38AC0E-7754-4AE1-B515-543BD90C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815" y="3379834"/>
            <a:ext cx="712954" cy="693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3EE685-9B2E-419F-A268-D5A8D46DC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697" y="1923158"/>
            <a:ext cx="685802" cy="7711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44E6F8-3BE4-4D24-B19C-6B7E55999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4999" y="3316069"/>
            <a:ext cx="725500" cy="6385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0F4983-A146-4B86-85F7-66633E293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697" y="4570178"/>
            <a:ext cx="696694" cy="7711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E81420-7797-8D4D-8471-3976F4B14A72}"/>
              </a:ext>
            </a:extLst>
          </p:cNvPr>
          <p:cNvSpPr txBox="1"/>
          <p:nvPr/>
        </p:nvSpPr>
        <p:spPr>
          <a:xfrm>
            <a:off x="2098740" y="2492303"/>
            <a:ext cx="368042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branches (conduite des observatoires)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5B9C447-AA21-9340-95F8-90FF879A617D}"/>
              </a:ext>
            </a:extLst>
          </p:cNvPr>
          <p:cNvSpPr/>
          <p:nvPr/>
        </p:nvSpPr>
        <p:spPr>
          <a:xfrm>
            <a:off x="2059187" y="1963932"/>
            <a:ext cx="2768097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Soutenir la prospective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256D4D8-5A85-4146-9EA2-254B0B2063BF}"/>
              </a:ext>
            </a:extLst>
          </p:cNvPr>
          <p:cNvSpPr/>
          <p:nvPr/>
        </p:nvSpPr>
        <p:spPr>
          <a:xfrm>
            <a:off x="2059187" y="3265068"/>
            <a:ext cx="3241935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Formaliser les cartographies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5421B3-224D-9A46-919B-1BEA0F74AC12}"/>
              </a:ext>
            </a:extLst>
          </p:cNvPr>
          <p:cNvSpPr txBox="1"/>
          <p:nvPr/>
        </p:nvSpPr>
        <p:spPr>
          <a:xfrm>
            <a:off x="2098740" y="3796447"/>
            <a:ext cx="368042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 les référentiels des métiers,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compétences et des formations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15D1961-DBE6-EB48-9A79-769ACC0316FD}"/>
              </a:ext>
            </a:extLst>
          </p:cNvPr>
          <p:cNvSpPr txBox="1"/>
          <p:nvPr/>
        </p:nvSpPr>
        <p:spPr>
          <a:xfrm>
            <a:off x="7213880" y="2473929"/>
            <a:ext cx="375789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pour répondre aux besoins de compétences</a:t>
            </a:r>
            <a:endParaRPr lang="fr-FR" sz="14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C4F9CE6D-EB09-814C-ADEC-4E69A8CC26A6}"/>
              </a:ext>
            </a:extLst>
          </p:cNvPr>
          <p:cNvSpPr/>
          <p:nvPr/>
        </p:nvSpPr>
        <p:spPr>
          <a:xfrm>
            <a:off x="7174326" y="1963932"/>
            <a:ext cx="3175357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Construire les certifications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5EFAC2C7-D0E0-CB45-AF46-0BDB6361766A}"/>
              </a:ext>
            </a:extLst>
          </p:cNvPr>
          <p:cNvSpPr/>
          <p:nvPr/>
        </p:nvSpPr>
        <p:spPr>
          <a:xfrm>
            <a:off x="7174327" y="3265068"/>
            <a:ext cx="3490151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Accompagner les programmes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E3A027C-C64A-5E4C-B87A-B2AB83F9F3E4}"/>
              </a:ext>
            </a:extLst>
          </p:cNvPr>
          <p:cNvSpPr/>
          <p:nvPr/>
        </p:nvSpPr>
        <p:spPr>
          <a:xfrm>
            <a:off x="7185220" y="4595509"/>
            <a:ext cx="2838078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Développer l’innovation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DFEBEB2-BD08-974C-9A57-0F82958BCDDF}"/>
              </a:ext>
            </a:extLst>
          </p:cNvPr>
          <p:cNvSpPr txBox="1"/>
          <p:nvPr/>
        </p:nvSpPr>
        <p:spPr>
          <a:xfrm>
            <a:off x="7213880" y="3796447"/>
            <a:ext cx="375789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pilotes au sein des entreprises</a:t>
            </a:r>
            <a:endParaRPr lang="fr-FR" sz="14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74D5B13-4898-7F49-8A0D-C32CBE2B750F}"/>
              </a:ext>
            </a:extLst>
          </p:cNvPr>
          <p:cNvSpPr txBox="1"/>
          <p:nvPr/>
        </p:nvSpPr>
        <p:spPr>
          <a:xfrm>
            <a:off x="7224772" y="5118965"/>
            <a:ext cx="264112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pédagogique des CFA</a:t>
            </a:r>
            <a:endParaRPr lang="fr-FR" sz="14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1" name="Espace réservé du pied de page 1">
            <a:extLst>
              <a:ext uri="{FF2B5EF4-FFF2-40B4-BE49-F238E27FC236}">
                <a16:creationId xmlns:a16="http://schemas.microsoft.com/office/drawing/2014/main" id="{4BDBC7B8-D030-744B-B257-6F03FB8F4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584759A-AB5D-5069-01CA-5EE64F93A4B0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063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29803694-2088-6547-A2D1-13D4A995B062}"/>
              </a:ext>
            </a:extLst>
          </p:cNvPr>
          <p:cNvGrpSpPr/>
          <p:nvPr/>
        </p:nvGrpSpPr>
        <p:grpSpPr>
          <a:xfrm>
            <a:off x="4829951" y="3633669"/>
            <a:ext cx="7184640" cy="3147882"/>
            <a:chOff x="4397465" y="3647399"/>
            <a:chExt cx="7184640" cy="3147882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AE342FD-24D1-FD85-E178-8E5D69731BCF}"/>
                </a:ext>
              </a:extLst>
            </p:cNvPr>
            <p:cNvGrpSpPr/>
            <p:nvPr/>
          </p:nvGrpSpPr>
          <p:grpSpPr>
            <a:xfrm>
              <a:off x="4397465" y="3647399"/>
              <a:ext cx="7184640" cy="3147882"/>
              <a:chOff x="4397465" y="3647399"/>
              <a:chExt cx="7184640" cy="3147882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FF4BA4E2-0E45-4321-B4FB-5394B20FAE81}"/>
                  </a:ext>
                </a:extLst>
              </p:cNvPr>
              <p:cNvGrpSpPr/>
              <p:nvPr/>
            </p:nvGrpSpPr>
            <p:grpSpPr>
              <a:xfrm>
                <a:off x="4397465" y="4052426"/>
                <a:ext cx="7184640" cy="2742855"/>
                <a:chOff x="4085937" y="4067614"/>
                <a:chExt cx="7266020" cy="2794027"/>
              </a:xfrm>
            </p:grpSpPr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C20307E8-2327-4DF0-AEA5-7732CFC4123D}"/>
                    </a:ext>
                  </a:extLst>
                </p:cNvPr>
                <p:cNvGrpSpPr/>
                <p:nvPr/>
              </p:nvGrpSpPr>
              <p:grpSpPr>
                <a:xfrm>
                  <a:off x="4085937" y="4067614"/>
                  <a:ext cx="4994029" cy="2794027"/>
                  <a:chOff x="3174661" y="1440295"/>
                  <a:chExt cx="9330083" cy="5219936"/>
                </a:xfrm>
              </p:grpSpPr>
              <p:pic>
                <p:nvPicPr>
                  <p:cNvPr id="47" name="image2.png">
                    <a:extLst>
                      <a:ext uri="{FF2B5EF4-FFF2-40B4-BE49-F238E27FC236}">
                        <a16:creationId xmlns:a16="http://schemas.microsoft.com/office/drawing/2014/main" id="{29FEEACD-B9BF-4197-B9A4-11A81AE95F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174661" y="1440295"/>
                    <a:ext cx="9330083" cy="5219936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DF72C711-D504-4E88-8932-9A76DC34E8DF}"/>
                      </a:ext>
                    </a:extLst>
                  </p:cNvPr>
                  <p:cNvSpPr/>
                  <p:nvPr/>
                </p:nvSpPr>
                <p:spPr>
                  <a:xfrm>
                    <a:off x="4928013" y="1619253"/>
                    <a:ext cx="5876219" cy="379845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46" name="Groupe 45">
                    <a:extLst>
                      <a:ext uri="{FF2B5EF4-FFF2-40B4-BE49-F238E27FC236}">
                        <a16:creationId xmlns:a16="http://schemas.microsoft.com/office/drawing/2014/main" id="{59172D21-1EA7-4564-9314-53ECA4C6101D}"/>
                      </a:ext>
                    </a:extLst>
                  </p:cNvPr>
                  <p:cNvGrpSpPr/>
                  <p:nvPr/>
                </p:nvGrpSpPr>
                <p:grpSpPr>
                  <a:xfrm>
                    <a:off x="8972859" y="2515698"/>
                    <a:ext cx="988462" cy="988462"/>
                    <a:chOff x="5302250" y="2165350"/>
                    <a:chExt cx="988462" cy="988462"/>
                  </a:xfrm>
                </p:grpSpPr>
                <p:sp>
                  <p:nvSpPr>
                    <p:cNvPr id="48" name="Triangle 23">
                      <a:extLst>
                        <a:ext uri="{FF2B5EF4-FFF2-40B4-BE49-F238E27FC236}">
                          <a16:creationId xmlns:a16="http://schemas.microsoft.com/office/drawing/2014/main" id="{2E2A84ED-22E6-4D61-893F-4F1897FE349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554480" y="2462318"/>
                      <a:ext cx="580453" cy="394525"/>
                    </a:xfrm>
                    <a:prstGeom prst="triangle">
                      <a:avLst>
                        <a:gd name="adj" fmla="val 52289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" name="Ellipse 48">
                      <a:extLst>
                        <a:ext uri="{FF2B5EF4-FFF2-40B4-BE49-F238E27FC236}">
                          <a16:creationId xmlns:a16="http://schemas.microsoft.com/office/drawing/2014/main" id="{9BE99969-00F2-4D99-9F9B-0D5C09413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2250" y="2165350"/>
                      <a:ext cx="988462" cy="98846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36BF4C0B-B85B-4D45-A9DD-EC766852FF47}"/>
                    </a:ext>
                  </a:extLst>
                </p:cNvPr>
                <p:cNvSpPr txBox="1"/>
                <p:nvPr/>
              </p:nvSpPr>
              <p:spPr>
                <a:xfrm>
                  <a:off x="8499650" y="5062812"/>
                  <a:ext cx="2852307" cy="11286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t">
                  <a:spAutoFit/>
                </a:bodyPr>
                <a:lstStyle/>
                <a:p>
                  <a:pPr lvl="0">
                    <a:defRPr/>
                  </a:pPr>
                  <a:br>
                    <a:rPr lang="fr-FR" sz="1200">
                      <a:latin typeface="Circular Std Book Italic" panose="020B0604020101020102" pitchFamily="34" charset="0"/>
                      <a:cs typeface="Circular Std Book Italic" panose="020B0604020101020102" pitchFamily="34" charset="0"/>
                    </a:rPr>
                  </a:br>
                  <a:r>
                    <a:rPr lang="fr-FR" sz="1200">
                      <a:solidFill>
                        <a:srgbClr val="7850DC"/>
                      </a:solidFill>
                      <a:latin typeface="Circular Std Book Italic"/>
                      <a:cs typeface="Circular Std Book Italic" panose="020B0604020101020102" pitchFamily="34" charset="0"/>
                    </a:rPr>
                    <a:t>14 CFA engagés, innovants et lauréats de l’appel à projets </a:t>
                  </a:r>
                  <a:r>
                    <a:rPr lang="fr-FR" sz="1200">
                      <a:latin typeface="Circular Std Book Italic"/>
                      <a:cs typeface="Circular Std Book Italic" panose="020B0604020101020102" pitchFamily="34" charset="0"/>
                    </a:rPr>
                    <a:t>Atlas, mis à l’honneur à travers une websérie nationale pour valoriser leurs initiatives et incarner l’avenir de la formation en alternance.</a:t>
                  </a:r>
                </a:p>
              </p:txBody>
            </p:sp>
          </p:grpSp>
          <p:pic>
            <p:nvPicPr>
              <p:cNvPr id="26" name="Image 25" descr="Une image contenant texte, Police, Graphique, graphisme&#10;&#10;Description générée automatiquement">
                <a:extLst>
                  <a:ext uri="{FF2B5EF4-FFF2-40B4-BE49-F238E27FC236}">
                    <a16:creationId xmlns:a16="http://schemas.microsoft.com/office/drawing/2014/main" id="{71901176-4E73-5C61-42A2-63E4CD76D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5465" y="3647399"/>
                <a:ext cx="1843134" cy="1863728"/>
              </a:xfrm>
              <a:prstGeom prst="rect">
                <a:avLst/>
              </a:prstGeom>
            </p:spPr>
          </p:pic>
        </p:grpSp>
        <p:pic>
          <p:nvPicPr>
            <p:cNvPr id="15" name="Image 14" descr="Une image contenant habits, personne, Visage humain, sourire&#10;&#10;Description générée automatiquement">
              <a:extLst>
                <a:ext uri="{FF2B5EF4-FFF2-40B4-BE49-F238E27FC236}">
                  <a16:creationId xmlns:a16="http://schemas.microsoft.com/office/drawing/2014/main" id="{2699F245-40DD-FD2C-AB3B-BEC0050FD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r="1845"/>
            <a:stretch/>
          </p:blipFill>
          <p:spPr>
            <a:xfrm>
              <a:off x="5363107" y="4175979"/>
              <a:ext cx="3034467" cy="1913801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0069E3F-F5C6-FA2E-8711-CA22367B2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31" t="18426" r="12209" b="8868"/>
          <a:stretch/>
        </p:blipFill>
        <p:spPr>
          <a:xfrm>
            <a:off x="815100" y="2505342"/>
            <a:ext cx="3114827" cy="1962262"/>
          </a:xfrm>
          <a:prstGeom prst="rect">
            <a:avLst/>
          </a:prstGeom>
        </p:spPr>
      </p:pic>
      <p:sp>
        <p:nvSpPr>
          <p:cNvPr id="23" name="Espace réservé du pied de page 1">
            <a:extLst>
              <a:ext uri="{FF2B5EF4-FFF2-40B4-BE49-F238E27FC236}">
                <a16:creationId xmlns:a16="http://schemas.microsoft.com/office/drawing/2014/main" id="{C559AB5F-6343-BB4D-95D4-4AD3904C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3E6DAB-0293-A744-9085-A5F934D86445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Anticiper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évolutions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Innover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30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pour la formation</a:t>
            </a:r>
            <a:endParaRPr lang="fr-FR" sz="30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239ACAE-894C-13E3-864A-258E9C194C14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/>
              <a:t>16/07/2025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84D2416-2157-7700-EEAB-413CCF786D88}"/>
              </a:ext>
            </a:extLst>
          </p:cNvPr>
          <p:cNvGrpSpPr/>
          <p:nvPr/>
        </p:nvGrpSpPr>
        <p:grpSpPr>
          <a:xfrm>
            <a:off x="4829951" y="1101880"/>
            <a:ext cx="7287613" cy="2742855"/>
            <a:chOff x="4085937" y="4067613"/>
            <a:chExt cx="7370159" cy="279402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6B21A2C-7840-0574-2FB9-FD71AE6CAB04}"/>
                </a:ext>
              </a:extLst>
            </p:cNvPr>
            <p:cNvGrpSpPr/>
            <p:nvPr/>
          </p:nvGrpSpPr>
          <p:grpSpPr>
            <a:xfrm>
              <a:off x="4085937" y="4067613"/>
              <a:ext cx="4994029" cy="2794027"/>
              <a:chOff x="3174661" y="1440293"/>
              <a:chExt cx="9330083" cy="521993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0063CA-752E-62B4-D18A-3AA3058877A7}"/>
                  </a:ext>
                </a:extLst>
              </p:cNvPr>
              <p:cNvSpPr/>
              <p:nvPr/>
            </p:nvSpPr>
            <p:spPr>
              <a:xfrm>
                <a:off x="4928013" y="1619253"/>
                <a:ext cx="5876219" cy="379845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542275AE-424D-47FE-F9EB-F34869E0C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8011" y="1865792"/>
                <a:ext cx="5876218" cy="3305373"/>
              </a:xfrm>
              <a:prstGeom prst="rect">
                <a:avLst/>
              </a:prstGeom>
            </p:spPr>
          </p:pic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C7C23CDD-7FEC-FC41-84B6-B3B3D24E93A3}"/>
                  </a:ext>
                </a:extLst>
              </p:cNvPr>
              <p:cNvGrpSpPr/>
              <p:nvPr/>
            </p:nvGrpSpPr>
            <p:grpSpPr>
              <a:xfrm>
                <a:off x="8972859" y="2515698"/>
                <a:ext cx="988462" cy="988462"/>
                <a:chOff x="5302250" y="2165350"/>
                <a:chExt cx="988462" cy="988462"/>
              </a:xfrm>
            </p:grpSpPr>
            <p:sp>
              <p:nvSpPr>
                <p:cNvPr id="12" name="Triangle 23">
                  <a:extLst>
                    <a:ext uri="{FF2B5EF4-FFF2-40B4-BE49-F238E27FC236}">
                      <a16:creationId xmlns:a16="http://schemas.microsoft.com/office/drawing/2014/main" id="{8C838C96-0E12-EC07-C52F-3D6194ED739E}"/>
                    </a:ext>
                  </a:extLst>
                </p:cNvPr>
                <p:cNvSpPr/>
                <p:nvPr/>
              </p:nvSpPr>
              <p:spPr>
                <a:xfrm rot="5400000">
                  <a:off x="5554480" y="2462318"/>
                  <a:ext cx="580453" cy="394525"/>
                </a:xfrm>
                <a:prstGeom prst="triangle">
                  <a:avLst>
                    <a:gd name="adj" fmla="val 5228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id="{176D0401-9E45-CDC2-B1E3-E5CC183F054A}"/>
                    </a:ext>
                  </a:extLst>
                </p:cNvPr>
                <p:cNvSpPr/>
                <p:nvPr/>
              </p:nvSpPr>
              <p:spPr>
                <a:xfrm>
                  <a:off x="5302250" y="2165350"/>
                  <a:ext cx="988462" cy="988462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1" name="image2.png">
                <a:extLst>
                  <a:ext uri="{FF2B5EF4-FFF2-40B4-BE49-F238E27FC236}">
                    <a16:creationId xmlns:a16="http://schemas.microsoft.com/office/drawing/2014/main" id="{C1A7DC3C-B48E-1DAC-C225-0CB0470B9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74661" y="1440293"/>
                <a:ext cx="9330083" cy="521993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D772043-DBE0-5F72-27BD-8DCF4C51A541}"/>
                </a:ext>
              </a:extLst>
            </p:cNvPr>
            <p:cNvSpPr txBox="1"/>
            <p:nvPr/>
          </p:nvSpPr>
          <p:spPr>
            <a:xfrm>
              <a:off x="8603789" y="4643235"/>
              <a:ext cx="2852307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fr-FR" sz="12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Horizons Atlas</a:t>
              </a:r>
              <a:br>
                <a:rPr lang="fr-FR" sz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200"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10 interviews paritaires pour promouvoir les besoins et les enjeux des branches professionnelles auprès des parties prenantes de l’alternance et des acteurs socio-économiques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2166B09-48DE-9C9C-0481-46DEF905BD97}"/>
              </a:ext>
            </a:extLst>
          </p:cNvPr>
          <p:cNvGrpSpPr/>
          <p:nvPr/>
        </p:nvGrpSpPr>
        <p:grpSpPr>
          <a:xfrm>
            <a:off x="484347" y="1281222"/>
            <a:ext cx="4335982" cy="4782803"/>
            <a:chOff x="422563" y="1102736"/>
            <a:chExt cx="4335982" cy="4782803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DB1CED6-C991-7F10-BA3A-F82BF1088BD7}"/>
                </a:ext>
              </a:extLst>
            </p:cNvPr>
            <p:cNvGrpSpPr/>
            <p:nvPr/>
          </p:nvGrpSpPr>
          <p:grpSpPr>
            <a:xfrm>
              <a:off x="422563" y="4714040"/>
              <a:ext cx="4335982" cy="1171499"/>
              <a:chOff x="422563" y="4714040"/>
              <a:chExt cx="4335982" cy="1171499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8C06B14-EF75-3ACC-56A5-F15D3B5E76EB}"/>
                  </a:ext>
                </a:extLst>
              </p:cNvPr>
              <p:cNvSpPr txBox="1"/>
              <p:nvPr/>
            </p:nvSpPr>
            <p:spPr>
              <a:xfrm>
                <a:off x="465695" y="5516207"/>
                <a:ext cx="42928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>
                  <a:defRPr/>
                </a:pPr>
                <a:r>
                  <a:rPr lang="fr-FR" sz="1200">
                    <a:solidFill>
                      <a:srgbClr val="7850DC"/>
                    </a:solidFill>
                    <a:latin typeface="Circular Std Black Italic"/>
                    <a:cs typeface="Circular Std Black Italic" panose="020B0A04020101010102" pitchFamily="34" charset="0"/>
                  </a:rPr>
                  <a:t>Une série de web émission pour anticiper les besoins </a:t>
                </a:r>
                <a:br>
                  <a:rPr lang="fr-FR" sz="1200">
                    <a:solidFill>
                      <a:srgbClr val="7850DC"/>
                    </a:solidFill>
                    <a:latin typeface="Circular Std Black Italic"/>
                    <a:cs typeface="Circular Std Black Italic" panose="020B0A04020101010102" pitchFamily="34" charset="0"/>
                  </a:rPr>
                </a:br>
                <a:r>
                  <a:rPr lang="fr-FR" sz="1200">
                    <a:solidFill>
                      <a:srgbClr val="7850DC"/>
                    </a:solidFill>
                    <a:latin typeface="Circular Std Black Italic"/>
                    <a:cs typeface="Circular Std Black Italic" panose="020B0A04020101010102" pitchFamily="34" charset="0"/>
                  </a:rPr>
                  <a:t>et les évolutions de nos secteurs</a:t>
                </a:r>
              </a:p>
            </p:txBody>
          </p:sp>
          <p:pic>
            <p:nvPicPr>
              <p:cNvPr id="4" name="Image 3" descr="Une image contenant Police, Graphique, capture d’écran, graphisme&#10;&#10;Description générée automatiquement">
                <a:extLst>
                  <a:ext uri="{FF2B5EF4-FFF2-40B4-BE49-F238E27FC236}">
                    <a16:creationId xmlns:a16="http://schemas.microsoft.com/office/drawing/2014/main" id="{DE12E613-DBC4-F677-DB4A-E59A4137E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563" y="4714040"/>
                <a:ext cx="3681509" cy="711343"/>
              </a:xfrm>
              <a:prstGeom prst="rect">
                <a:avLst/>
              </a:prstGeom>
            </p:spPr>
          </p:pic>
        </p:grp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8E53D43-D4E5-407B-90D2-76A67A2E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5" y="1102736"/>
              <a:ext cx="3578254" cy="572834"/>
            </a:xfrm>
            <a:prstGeom prst="rect">
              <a:avLst/>
            </a:prstGeom>
          </p:spPr>
        </p:pic>
      </p:grpSp>
      <p:pic>
        <p:nvPicPr>
          <p:cNvPr id="16" name="image2.png" descr="Une image contenant ordinateur, capture d’écran, Périphérique de sortie, Écran plat&#10;&#10;Le contenu généré par l’IA peut être incorrect.">
            <a:extLst>
              <a:ext uri="{FF2B5EF4-FFF2-40B4-BE49-F238E27FC236}">
                <a16:creationId xmlns:a16="http://schemas.microsoft.com/office/drawing/2014/main" id="{D50999D8-29F5-FC3D-DFC7-947AC61B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244" y="2377088"/>
            <a:ext cx="4938095" cy="27428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5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7ED2B63-5CFB-4659-990F-7E9DADD5404F}"/>
              </a:ext>
            </a:extLst>
          </p:cNvPr>
          <p:cNvGrpSpPr/>
          <p:nvPr/>
        </p:nvGrpSpPr>
        <p:grpSpPr>
          <a:xfrm>
            <a:off x="451925" y="2549025"/>
            <a:ext cx="4282502" cy="1573890"/>
            <a:chOff x="6035219" y="1727535"/>
            <a:chExt cx="4282502" cy="157389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93031FA-35A9-4386-A133-6BA9B84A8E99}"/>
                </a:ext>
              </a:extLst>
            </p:cNvPr>
            <p:cNvSpPr txBox="1"/>
            <p:nvPr/>
          </p:nvSpPr>
          <p:spPr>
            <a:xfrm>
              <a:off x="6035219" y="1727535"/>
              <a:ext cx="4282502" cy="1308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fr-FR" sz="8500" spc="-300">
                  <a:ln>
                    <a:solidFill>
                      <a:srgbClr val="2D0F64"/>
                    </a:solidFill>
                  </a:ln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103 006</a:t>
              </a:r>
              <a:endParaRPr lang="fr-FR" sz="8500" spc="-300" baseline="30000">
                <a:ln>
                  <a:solidFill>
                    <a:srgbClr val="2D0F64"/>
                  </a:solidFill>
                </a:ln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E3475E-96CE-45DC-AEA4-EFA72995BFD9}"/>
                </a:ext>
              </a:extLst>
            </p:cNvPr>
            <p:cNvSpPr txBox="1"/>
            <p:nvPr/>
          </p:nvSpPr>
          <p:spPr>
            <a:xfrm>
              <a:off x="6068501" y="2962871"/>
              <a:ext cx="1864634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bénéficiaires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0A63BD6-E260-42A6-9A52-625C89C975DA}"/>
              </a:ext>
            </a:extLst>
          </p:cNvPr>
          <p:cNvGrpSpPr/>
          <p:nvPr/>
        </p:nvGrpSpPr>
        <p:grpSpPr>
          <a:xfrm>
            <a:off x="479425" y="4427588"/>
            <a:ext cx="3956874" cy="1593870"/>
            <a:chOff x="6035219" y="1727535"/>
            <a:chExt cx="3956874" cy="159387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339420A-F8A7-448B-BA5B-A4AA9421BBD2}"/>
                </a:ext>
              </a:extLst>
            </p:cNvPr>
            <p:cNvSpPr txBox="1"/>
            <p:nvPr/>
          </p:nvSpPr>
          <p:spPr>
            <a:xfrm>
              <a:off x="6035219" y="1727535"/>
              <a:ext cx="3956874" cy="1308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fr-FR" sz="8500" spc="-300">
                  <a:ln>
                    <a:solidFill>
                      <a:srgbClr val="2D0F64"/>
                    </a:solidFill>
                  </a:ln>
                  <a:noFill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104 806 </a:t>
              </a:r>
              <a:endParaRPr lang="fr-FR" sz="8500" spc="-300" baseline="30000">
                <a:ln>
                  <a:solidFill>
                    <a:srgbClr val="2D0F64"/>
                  </a:solidFill>
                </a:ln>
                <a:noFill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F93857B-80E4-476F-BC12-5E9FF5A44637}"/>
                </a:ext>
              </a:extLst>
            </p:cNvPr>
            <p:cNvSpPr txBox="1"/>
            <p:nvPr/>
          </p:nvSpPr>
          <p:spPr>
            <a:xfrm>
              <a:off x="6047875" y="2982851"/>
              <a:ext cx="3110517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contrats en alternance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8D00FBC-A2C9-4634-9CEB-273BCC650D92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Atlas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 en actions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0B4B4C-254F-4B3A-B616-D847E0DA0BBB}"/>
              </a:ext>
            </a:extLst>
          </p:cNvPr>
          <p:cNvCxnSpPr>
            <a:cxnSpLocks/>
          </p:cNvCxnSpPr>
          <p:nvPr/>
        </p:nvCxnSpPr>
        <p:spPr>
          <a:xfrm>
            <a:off x="4834681" y="1154010"/>
            <a:ext cx="0" cy="4971206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D2D1DDF-DC88-4807-8C19-63876D97AA96}"/>
              </a:ext>
            </a:extLst>
          </p:cNvPr>
          <p:cNvGrpSpPr/>
          <p:nvPr/>
        </p:nvGrpSpPr>
        <p:grpSpPr>
          <a:xfrm>
            <a:off x="5246258" y="1886188"/>
            <a:ext cx="3062369" cy="2909042"/>
            <a:chOff x="5493160" y="2770863"/>
            <a:chExt cx="3062369" cy="3039474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5F2F7C2-4453-4E88-AF35-B9F2FCC4CACA}"/>
                </a:ext>
              </a:extLst>
            </p:cNvPr>
            <p:cNvGrpSpPr/>
            <p:nvPr/>
          </p:nvGrpSpPr>
          <p:grpSpPr>
            <a:xfrm>
              <a:off x="5497077" y="2770863"/>
              <a:ext cx="3058452" cy="1058627"/>
              <a:chOff x="5497077" y="2770863"/>
              <a:chExt cx="3058452" cy="1058627"/>
            </a:xfrm>
          </p:grpSpPr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A64ABC8-71D6-4E1E-8C1C-3A3DAEF64117}"/>
                  </a:ext>
                </a:extLst>
              </p:cNvPr>
              <p:cNvSpPr txBox="1"/>
              <p:nvPr/>
            </p:nvSpPr>
            <p:spPr>
              <a:xfrm>
                <a:off x="5497077" y="2770863"/>
                <a:ext cx="3058452" cy="9233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fr-FR" sz="6000" spc="-300">
                    <a:solidFill>
                      <a:srgbClr val="2D0F64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11 823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11C5C69-2083-43B3-8911-8B474BDA9D22}"/>
                  </a:ext>
                </a:extLst>
              </p:cNvPr>
              <p:cNvSpPr txBox="1"/>
              <p:nvPr/>
            </p:nvSpPr>
            <p:spPr>
              <a:xfrm>
                <a:off x="5524255" y="3614046"/>
                <a:ext cx="286309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Organismes et CFA partenaires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EBCF430-0326-443D-8027-434B6CC83939}"/>
                </a:ext>
              </a:extLst>
            </p:cNvPr>
            <p:cNvGrpSpPr/>
            <p:nvPr/>
          </p:nvGrpSpPr>
          <p:grpSpPr>
            <a:xfrm>
              <a:off x="5493160" y="4519391"/>
              <a:ext cx="2582382" cy="1290946"/>
              <a:chOff x="5493160" y="4270310"/>
              <a:chExt cx="2582382" cy="1290946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C765F35-AD8D-4018-A435-645B6E6747DE}"/>
                  </a:ext>
                </a:extLst>
              </p:cNvPr>
              <p:cNvSpPr txBox="1"/>
              <p:nvPr/>
            </p:nvSpPr>
            <p:spPr>
              <a:xfrm>
                <a:off x="5493160" y="4270310"/>
                <a:ext cx="1742649" cy="9233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fr-FR" sz="6000" spc="-300">
                    <a:solidFill>
                      <a:srgbClr val="2D0F64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1 118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6D4649E-F697-468E-BA71-405B967974AD}"/>
                  </a:ext>
                </a:extLst>
              </p:cNvPr>
              <p:cNvSpPr txBox="1"/>
              <p:nvPr/>
            </p:nvSpPr>
            <p:spPr>
              <a:xfrm>
                <a:off x="5524256" y="5130369"/>
                <a:ext cx="2551286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diagnostics </a:t>
                </a:r>
                <a:b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</a:br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et accompagnements RH</a:t>
                </a:r>
                <a:endParaRPr lang="fr-FR" sz="2000"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B6D2E66-BD48-4A30-9D49-D2A6920B738A}"/>
              </a:ext>
            </a:extLst>
          </p:cNvPr>
          <p:cNvSpPr/>
          <p:nvPr/>
        </p:nvSpPr>
        <p:spPr>
          <a:xfrm>
            <a:off x="8843691" y="2388571"/>
            <a:ext cx="2863102" cy="2502084"/>
          </a:xfrm>
          <a:prstGeom prst="roundRect">
            <a:avLst>
              <a:gd name="adj" fmla="val 7350"/>
            </a:avLst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180000" rtlCol="0" anchor="ctr">
            <a:spAutoFit/>
          </a:bodyPr>
          <a:lstStyle/>
          <a:p>
            <a:pPr algn="ctr"/>
            <a:r>
              <a:rPr lang="fr-FR" sz="40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89%</a:t>
            </a:r>
          </a:p>
          <a:p>
            <a:pPr algn="ctr"/>
            <a:r>
              <a:rPr lang="fr-FR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des adhérents satisfaits des services d’Atlas</a:t>
            </a:r>
          </a:p>
          <a:p>
            <a:pPr algn="ctr"/>
            <a:endParaRPr lang="fr-FR">
              <a:solidFill>
                <a:prstClr val="white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algn="ctr"/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</a:t>
            </a:r>
            <a:r>
              <a:rPr lang="fr-FR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3 adhérents sur 4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white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sont satisfaits des offres de service d’Atlas </a:t>
            </a:r>
          </a:p>
        </p:txBody>
      </p:sp>
      <p:sp>
        <p:nvSpPr>
          <p:cNvPr id="29" name="Espace réservé du pied de page 1">
            <a:extLst>
              <a:ext uri="{FF2B5EF4-FFF2-40B4-BE49-F238E27FC236}">
                <a16:creationId xmlns:a16="http://schemas.microsoft.com/office/drawing/2014/main" id="{AEEF2653-F7BA-2E42-9984-B3FD38F0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F22F38A-6C01-BAB4-0D18-9694378AAB2F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/>
              <a:t>16/07/2025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B225E48-A7AF-8BFD-9E04-1BB804B72374}"/>
              </a:ext>
            </a:extLst>
          </p:cNvPr>
          <p:cNvGrpSpPr/>
          <p:nvPr/>
        </p:nvGrpSpPr>
        <p:grpSpPr>
          <a:xfrm>
            <a:off x="332589" y="730045"/>
            <a:ext cx="4266842" cy="1921076"/>
            <a:chOff x="518920" y="1594565"/>
            <a:chExt cx="4266842" cy="1921076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C432EE3-357E-B8FB-35F1-5738E8AAAABC}"/>
                </a:ext>
              </a:extLst>
            </p:cNvPr>
            <p:cNvSpPr txBox="1"/>
            <p:nvPr/>
          </p:nvSpPr>
          <p:spPr>
            <a:xfrm>
              <a:off x="518920" y="1594565"/>
              <a:ext cx="3763921" cy="1308050"/>
            </a:xfrm>
            <a:prstGeom prst="rect">
              <a:avLst/>
            </a:prstGeom>
            <a:noFill/>
          </p:spPr>
          <p:txBody>
            <a:bodyPr wrap="square" lIns="144000" tIns="0" rIns="0" bIns="0" anchor="ctr">
              <a:spAutoFit/>
            </a:bodyPr>
            <a:lstStyle/>
            <a:p>
              <a:r>
                <a:rPr lang="fr-FR" sz="8500" spc="-300">
                  <a:ln>
                    <a:solidFill>
                      <a:srgbClr val="2D0F64"/>
                    </a:solidFill>
                  </a:ln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  <a:t>1 448,6</a:t>
              </a:r>
              <a:endParaRPr lang="fr-FR" sz="8500" spc="-300" baseline="30000">
                <a:ln>
                  <a:solidFill>
                    <a:srgbClr val="2D0F64"/>
                  </a:solidFill>
                </a:ln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EA77823-6F24-5F9F-E0D5-1C793715F508}"/>
                </a:ext>
              </a:extLst>
            </p:cNvPr>
            <p:cNvSpPr txBox="1"/>
            <p:nvPr/>
          </p:nvSpPr>
          <p:spPr>
            <a:xfrm>
              <a:off x="601871" y="2746200"/>
              <a:ext cx="4183891" cy="769441"/>
            </a:xfrm>
            <a:prstGeom prst="rect">
              <a:avLst/>
            </a:prstGeom>
            <a:noFill/>
          </p:spPr>
          <p:txBody>
            <a:bodyPr wrap="square" lIns="180000" tIns="0" rIns="0" bIns="0">
              <a:spAutoFit/>
            </a:bodyPr>
            <a:lstStyle/>
            <a:p>
              <a:r>
                <a:rPr lang="fr-FR" sz="2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millions d’€ </a:t>
              </a:r>
            </a:p>
            <a:p>
              <a:r>
                <a:rPr lang="fr-FR" sz="14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de financements pour la formation professionnelle </a:t>
              </a:r>
              <a:br>
                <a:rPr lang="fr-FR" sz="14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</a:br>
              <a:r>
                <a:rPr lang="fr-FR" sz="14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et l’alternance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3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9D3F9B9-E348-99EB-7A6B-7C46A2732BD1}"/>
              </a:ext>
            </a:extLst>
          </p:cNvPr>
          <p:cNvSpPr txBox="1"/>
          <p:nvPr/>
        </p:nvSpPr>
        <p:spPr>
          <a:xfrm>
            <a:off x="1068151" y="1619163"/>
            <a:ext cx="4282502" cy="130805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fr-FR" sz="8500" spc="-300">
                <a:ln>
                  <a:solidFill>
                    <a:srgbClr val="2D0F64"/>
                  </a:solidFill>
                </a:ln>
                <a:noFill/>
                <a:latin typeface="Circular Std Book Italic"/>
                <a:cs typeface="Circular Std Book Italic" panose="020B0604020101020102" pitchFamily="34" charset="0"/>
              </a:rPr>
              <a:t>99%</a:t>
            </a:r>
            <a:endParaRPr lang="fr-FR" sz="8500" spc="-300" baseline="30000">
              <a:ln>
                <a:solidFill>
                  <a:srgbClr val="2D0F64"/>
                </a:solidFill>
              </a:ln>
              <a:noFill/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679330-A4D8-4A05-B03E-5FB83514FCBD}"/>
              </a:ext>
            </a:extLst>
          </p:cNvPr>
          <p:cNvSpPr txBox="1"/>
          <p:nvPr/>
        </p:nvSpPr>
        <p:spPr>
          <a:xfrm>
            <a:off x="914303" y="2819101"/>
            <a:ext cx="3234816" cy="553998"/>
          </a:xfrm>
          <a:prstGeom prst="rect">
            <a:avLst/>
          </a:prstGeom>
          <a:noFill/>
        </p:spPr>
        <p:txBody>
          <a:bodyPr wrap="square" lIns="180000" tIns="0" rIns="0" bIns="0" anchor="t">
            <a:spAutoFit/>
          </a:bodyPr>
          <a:lstStyle/>
          <a:p>
            <a:r>
              <a:rPr lang="fr-FR" sz="1400">
                <a:solidFill>
                  <a:srgbClr val="2D0F64"/>
                </a:solidFill>
                <a:latin typeface="Circular Std Book Italic"/>
              </a:rPr>
              <a:t>d'alternants</a:t>
            </a:r>
          </a:p>
          <a:p>
            <a:r>
              <a:rPr lang="fr-FR" sz="2200">
                <a:solidFill>
                  <a:srgbClr val="7850DC"/>
                </a:solidFill>
                <a:latin typeface="Circular Std Black Italic"/>
                <a:cs typeface="Circular Std Book Italic" panose="020B0604020101020102" pitchFamily="34" charset="77"/>
              </a:rPr>
              <a:t>relevant du Supérieur</a:t>
            </a:r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7ED2B63-5CFB-4659-990F-7E9DADD5404F}"/>
              </a:ext>
            </a:extLst>
          </p:cNvPr>
          <p:cNvGrpSpPr/>
          <p:nvPr/>
        </p:nvGrpSpPr>
        <p:grpSpPr>
          <a:xfrm>
            <a:off x="4825142" y="1621372"/>
            <a:ext cx="4282502" cy="1573890"/>
            <a:chOff x="6035219" y="1727535"/>
            <a:chExt cx="4282502" cy="157389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93031FA-35A9-4386-A133-6BA9B84A8E99}"/>
                </a:ext>
              </a:extLst>
            </p:cNvPr>
            <p:cNvSpPr txBox="1"/>
            <p:nvPr/>
          </p:nvSpPr>
          <p:spPr>
            <a:xfrm>
              <a:off x="6035219" y="1727535"/>
              <a:ext cx="4282502" cy="1308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fr-FR" sz="8500" spc="-300">
                  <a:ln>
                    <a:solidFill>
                      <a:srgbClr val="2D0F64"/>
                    </a:solidFill>
                  </a:ln>
                  <a:noFill/>
                  <a:latin typeface="Circular Std Book Italic"/>
                  <a:cs typeface="Circular Std Book Italic" panose="020B0604020101020102" pitchFamily="34" charset="0"/>
                </a:rPr>
                <a:t>2 958</a:t>
              </a:r>
              <a:endParaRPr lang="fr-FR" sz="8500" spc="-300" baseline="30000">
                <a:ln>
                  <a:solidFill>
                    <a:srgbClr val="2D0F64"/>
                  </a:solidFill>
                </a:ln>
                <a:noFill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E3475E-96CE-45DC-AEA4-EFA72995BFD9}"/>
                </a:ext>
              </a:extLst>
            </p:cNvPr>
            <p:cNvSpPr txBox="1"/>
            <p:nvPr/>
          </p:nvSpPr>
          <p:spPr>
            <a:xfrm>
              <a:off x="6068501" y="2962871"/>
              <a:ext cx="2460981" cy="338554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fr-FR" sz="2200">
                  <a:solidFill>
                    <a:srgbClr val="7850DC"/>
                  </a:solidFill>
                  <a:latin typeface="Circular Std Black Italic"/>
                  <a:cs typeface="Circular Std Black Italic" panose="020B0A04020101010102" pitchFamily="34" charset="0"/>
                </a:rPr>
                <a:t>CFA partenaires</a:t>
              </a:r>
              <a:endPara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8D00FBC-A2C9-4634-9CEB-273BCC650D92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fr-FR" sz="3000" b="1">
                <a:latin typeface="Circular Std Book Italic"/>
              </a:rPr>
              <a:t>L'Alternance</a:t>
            </a:r>
            <a:r>
              <a:rPr lang="fr-FR" sz="3000">
                <a:latin typeface="Circular Std Book Italic"/>
              </a:rPr>
              <a:t> dans le périmètre d'Atlas</a:t>
            </a:r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0B4B4C-254F-4B3A-B616-D847E0DA0BBB}"/>
              </a:ext>
            </a:extLst>
          </p:cNvPr>
          <p:cNvCxnSpPr>
            <a:cxnSpLocks/>
          </p:cNvCxnSpPr>
          <p:nvPr/>
        </p:nvCxnSpPr>
        <p:spPr>
          <a:xfrm flipH="1" flipV="1">
            <a:off x="781724" y="3905478"/>
            <a:ext cx="7001565" cy="5357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5F2F7C2-4453-4E88-AF35-B9F2FCC4CACA}"/>
              </a:ext>
            </a:extLst>
          </p:cNvPr>
          <p:cNvGrpSpPr/>
          <p:nvPr/>
        </p:nvGrpSpPr>
        <p:grpSpPr>
          <a:xfrm>
            <a:off x="3052504" y="4298074"/>
            <a:ext cx="3058452" cy="1274070"/>
            <a:chOff x="5497077" y="2770863"/>
            <a:chExt cx="3058452" cy="1274070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A64ABC8-71D6-4E1E-8C1C-3A3DAEF64117}"/>
                </a:ext>
              </a:extLst>
            </p:cNvPr>
            <p:cNvSpPr txBox="1"/>
            <p:nvPr/>
          </p:nvSpPr>
          <p:spPr>
            <a:xfrm>
              <a:off x="5497077" y="2770863"/>
              <a:ext cx="3058452" cy="92333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fr-FR" sz="6000" spc="-300">
                  <a:solidFill>
                    <a:srgbClr val="2D0F64"/>
                  </a:solidFill>
                  <a:latin typeface="Circular Std Book Italic"/>
                </a:rPr>
                <a:t>80%</a:t>
              </a:r>
              <a:endParaRPr lang="fr-FR" sz="60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11C5C69-2083-43B3-8911-8B474BDA9D22}"/>
                </a:ext>
              </a:extLst>
            </p:cNvPr>
            <p:cNvSpPr txBox="1"/>
            <p:nvPr/>
          </p:nvSpPr>
          <p:spPr>
            <a:xfrm>
              <a:off x="5524255" y="3614046"/>
              <a:ext cx="2863099" cy="43088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fr-FR" sz="1400" dirty="0">
                  <a:latin typeface="Circular Std Book Italic"/>
                </a:rPr>
                <a:t>d'alternants en emploi 6 mois après leur formation</a:t>
              </a:r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B6D2E66-BD48-4A30-9D49-D2A6920B738A}"/>
              </a:ext>
            </a:extLst>
          </p:cNvPr>
          <p:cNvSpPr/>
          <p:nvPr/>
        </p:nvSpPr>
        <p:spPr>
          <a:xfrm>
            <a:off x="8843691" y="1988968"/>
            <a:ext cx="2863102" cy="3013577"/>
          </a:xfrm>
          <a:prstGeom prst="roundRect">
            <a:avLst>
              <a:gd name="adj" fmla="val 7350"/>
            </a:avLst>
          </a:prstGeom>
          <a:noFill/>
          <a:ln w="12700">
            <a:solidFill>
              <a:srgbClr val="785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180000" rtlCol="0" anchor="ctr">
            <a:spAutoFit/>
          </a:bodyPr>
          <a:lstStyle/>
          <a:p>
            <a:pPr algn="ctr"/>
            <a:r>
              <a:rPr lang="fr-FR" sz="4000">
                <a:solidFill>
                  <a:srgbClr val="2D0F64"/>
                </a:solidFill>
                <a:latin typeface="Circular Std Black Italic"/>
                <a:cs typeface="Circular Std Black Italic" panose="020B0A04020101010102" pitchFamily="34" charset="0"/>
              </a:rPr>
              <a:t>93% </a:t>
            </a:r>
            <a:br>
              <a:rPr lang="fr-FR" sz="4000">
                <a:latin typeface="Circular Std Black Italic"/>
                <a:cs typeface="Circular Std Black Italic" panose="020B0A04020101010102" pitchFamily="34" charset="0"/>
              </a:rPr>
            </a:br>
            <a:r>
              <a:rPr lang="fr-FR">
                <a:solidFill>
                  <a:srgbClr val="2D0F64"/>
                </a:solidFill>
                <a:latin typeface="Circular Std Black Italic"/>
                <a:cs typeface="Circular Std Black Italic" panose="020B0A04020101010102" pitchFamily="34" charset="0"/>
              </a:rPr>
              <a:t>des étudiants</a:t>
            </a:r>
          </a:p>
          <a:p>
            <a:pPr algn="ctr"/>
            <a:r>
              <a:rPr lang="fr-FR">
                <a:solidFill>
                  <a:srgbClr val="2D0F64"/>
                </a:solidFill>
                <a:latin typeface="Circular Std Black Italic"/>
                <a:cs typeface="Circular Std Black Italic" panose="020B0A04020101010102" pitchFamily="34" charset="0"/>
              </a:rPr>
              <a:t>sont satisfaits d'avoir suivi une formation en alternance</a:t>
            </a:r>
            <a:endParaRPr lang="fr-FR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algn="ctr"/>
            <a:endParaRPr lang="fr-FR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algn="ctr"/>
            <a:r>
              <a:rPr lang="fr-FR">
                <a:solidFill>
                  <a:srgbClr val="2D0F64"/>
                </a:solidFill>
                <a:latin typeface="Circular Std Black Italic"/>
                <a:cs typeface="Circular Std Black Italic" panose="020B0A04020101010102" pitchFamily="34" charset="0"/>
              </a:rPr>
              <a:t> 81</a:t>
            </a: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lack Italic"/>
                <a:cs typeface="Circular Std Black Italic" panose="020B0A04020101010102" pitchFamily="34" charset="0"/>
              </a:rPr>
              <a:t>%</a:t>
            </a:r>
            <a:br>
              <a:rPr lang="fr-FR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srgbClr val="2D0F64"/>
                </a:solidFill>
                <a:latin typeface="Circular Std Book Italic"/>
                <a:cs typeface="Circular Std Black Italic" panose="020B0A04020101010102" pitchFamily="34" charset="0"/>
              </a:rPr>
              <a:t>jugent la formation déterminante dans leur situation 6 ou 24 mois après</a:t>
            </a:r>
            <a:endParaRPr lang="fr-FR" sz="1400">
              <a:solidFill>
                <a:srgbClr val="2D0F64"/>
              </a:solidFill>
              <a:latin typeface="Circular Std Book Italic"/>
              <a:cs typeface="Circular Std Book Italic" panose="020B0604020101020102" pitchFamily="34" charset="0"/>
            </a:endParaRPr>
          </a:p>
        </p:txBody>
      </p:sp>
      <p:sp>
        <p:nvSpPr>
          <p:cNvPr id="29" name="Espace réservé du pied de page 1">
            <a:extLst>
              <a:ext uri="{FF2B5EF4-FFF2-40B4-BE49-F238E27FC236}">
                <a16:creationId xmlns:a16="http://schemas.microsoft.com/office/drawing/2014/main" id="{AEEF2653-F7BA-2E42-9984-B3FD38F0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C51E25B-861E-248D-DA5D-4A0D4DD73EA6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4368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6BFD62-4ABD-473D-8F3F-DC45A14302A8}"/>
              </a:ext>
            </a:extLst>
          </p:cNvPr>
          <p:cNvSpPr txBox="1"/>
          <p:nvPr/>
        </p:nvSpPr>
        <p:spPr>
          <a:xfrm>
            <a:off x="479425" y="338435"/>
            <a:ext cx="10667546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Un partenaire privilégié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acteurs</a:t>
            </a:r>
            <a:b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institutionnels de l’emploi</a:t>
            </a:r>
            <a:endParaRPr lang="fr-FR" sz="3000" b="1"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93A3B2-BD17-4B32-9B73-FA8D7114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49" y="3554586"/>
            <a:ext cx="2689979" cy="10680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66DD80-BD4E-4317-AE3C-BA5FDE22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42" y="2179851"/>
            <a:ext cx="2006209" cy="1249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FCF034-BAAC-4069-ACA4-5CF6537C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814" y="2112453"/>
            <a:ext cx="1894522" cy="133752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965090B-08C4-4162-B949-4A9E6E7F49DF}"/>
              </a:ext>
            </a:extLst>
          </p:cNvPr>
          <p:cNvSpPr txBox="1"/>
          <p:nvPr/>
        </p:nvSpPr>
        <p:spPr>
          <a:xfrm>
            <a:off x="479425" y="3156863"/>
            <a:ext cx="2885567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En 2024, 32 conventionnements</a:t>
            </a:r>
            <a:r>
              <a:rPr lang="fr-FR" sz="14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avec nos partenaires institutionnels (Etat, Régions, Pôle emploi,…), </a:t>
            </a:r>
            <a:br>
              <a:rPr lang="fr-FR" sz="14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pour un montant total de 26 M€</a:t>
            </a:r>
          </a:p>
        </p:txBody>
      </p:sp>
      <p:sp>
        <p:nvSpPr>
          <p:cNvPr id="14" name="Espace réservé du pied de page 1">
            <a:extLst>
              <a:ext uri="{FF2B5EF4-FFF2-40B4-BE49-F238E27FC236}">
                <a16:creationId xmlns:a16="http://schemas.microsoft.com/office/drawing/2014/main" id="{106D9B50-2DA5-EF48-B487-D53A18AC9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BE36ABD-4B85-7DDD-5478-FEB528B82E3F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pic>
        <p:nvPicPr>
          <p:cNvPr id="15" name="Image 14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F8AA5589-A955-1C9B-8BBE-B6BB72FB8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15" y="2186541"/>
            <a:ext cx="2074982" cy="1333917"/>
          </a:xfrm>
          <a:prstGeom prst="rect">
            <a:avLst/>
          </a:prstGeom>
        </p:spPr>
      </p:pic>
      <p:pic>
        <p:nvPicPr>
          <p:cNvPr id="21" name="Image 20" descr="Une image contenant papillon, fleur&#10;&#10;Description générée automatiquement">
            <a:extLst>
              <a:ext uri="{FF2B5EF4-FFF2-40B4-BE49-F238E27FC236}">
                <a16:creationId xmlns:a16="http://schemas.microsoft.com/office/drawing/2014/main" id="{8E6FE7B7-EC01-16E1-0010-4385D898C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28" y="4886844"/>
            <a:ext cx="2202359" cy="1224981"/>
          </a:xfrm>
          <a:prstGeom prst="rect">
            <a:avLst/>
          </a:prstGeom>
        </p:spPr>
      </p:pic>
      <p:pic>
        <p:nvPicPr>
          <p:cNvPr id="23" name="Image 2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023DEF2-61A0-8A57-EBEB-35AF69F0C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b="19267"/>
          <a:stretch/>
        </p:blipFill>
        <p:spPr>
          <a:xfrm>
            <a:off x="7250086" y="4739538"/>
            <a:ext cx="1984103" cy="1208890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F64D9281-368E-F749-406E-D4EAEF596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7763" y="3850001"/>
            <a:ext cx="2485687" cy="477251"/>
          </a:xfrm>
          <a:prstGeom prst="rect">
            <a:avLst/>
          </a:prstGeom>
        </p:spPr>
      </p:pic>
      <p:pic>
        <p:nvPicPr>
          <p:cNvPr id="27" name="Image 26" descr="Une image contenant texte, Police, carte de visite, logo&#10;&#10;Description générée automatiquement">
            <a:extLst>
              <a:ext uri="{FF2B5EF4-FFF2-40B4-BE49-F238E27FC236}">
                <a16:creationId xmlns:a16="http://schemas.microsoft.com/office/drawing/2014/main" id="{3E7E1A1E-49E8-5F48-C65B-D028699BDD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37" y="4778997"/>
            <a:ext cx="1757737" cy="1129974"/>
          </a:xfrm>
          <a:prstGeom prst="rect">
            <a:avLst/>
          </a:prstGeom>
        </p:spPr>
      </p:pic>
      <p:pic>
        <p:nvPicPr>
          <p:cNvPr id="5" name="Image 4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6FD4840C-025D-8D33-0B85-E6A3F82DDE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05" y="1059650"/>
            <a:ext cx="2108484" cy="756891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320745B-84F5-CB9F-CBC6-F46B0297D2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69" y="815344"/>
            <a:ext cx="1984104" cy="1041655"/>
          </a:xfrm>
          <a:prstGeom prst="rect">
            <a:avLst/>
          </a:prstGeom>
        </p:spPr>
      </p:pic>
      <p:pic>
        <p:nvPicPr>
          <p:cNvPr id="12" name="Image 11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550D00D9-C10E-4290-A8D2-BD3E41EAA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82" y="941548"/>
            <a:ext cx="1880513" cy="1057788"/>
          </a:xfrm>
          <a:prstGeom prst="rect">
            <a:avLst/>
          </a:prstGeom>
        </p:spPr>
      </p:pic>
      <p:pic>
        <p:nvPicPr>
          <p:cNvPr id="8" name="Image 7" descr="Une image contenant texte, logo, Police, graphisme&#10;&#10;Description générée automatiquement">
            <a:extLst>
              <a:ext uri="{FF2B5EF4-FFF2-40B4-BE49-F238E27FC236}">
                <a16:creationId xmlns:a16="http://schemas.microsoft.com/office/drawing/2014/main" id="{E1880776-690E-006C-93A1-44F762319D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13" y="3603699"/>
            <a:ext cx="1523650" cy="9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DBE4-B579-1CFE-82B6-26FA88DF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texte&#10;&#10;Description générée automatiquement avec une confiance moyenne">
            <a:extLst>
              <a:ext uri="{FF2B5EF4-FFF2-40B4-BE49-F238E27FC236}">
                <a16:creationId xmlns:a16="http://schemas.microsoft.com/office/drawing/2014/main" id="{44C9AB9B-7089-E4F2-6EC5-C1AF18D00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11" y="24145"/>
            <a:ext cx="6136105" cy="68580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0619740D-59BD-91F3-3277-95C73688E21F}"/>
              </a:ext>
            </a:extLst>
          </p:cNvPr>
          <p:cNvSpPr/>
          <p:nvPr/>
        </p:nvSpPr>
        <p:spPr>
          <a:xfrm>
            <a:off x="9924125" y="2737529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110BB9-9E08-9CBA-29F9-C3B9C05B0CF1}"/>
              </a:ext>
            </a:extLst>
          </p:cNvPr>
          <p:cNvSpPr/>
          <p:nvPr/>
        </p:nvSpPr>
        <p:spPr>
          <a:xfrm>
            <a:off x="8081085" y="2278119"/>
            <a:ext cx="100559" cy="1005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3460119-F457-9DB1-7B9F-25DF67AF3820}"/>
              </a:ext>
            </a:extLst>
          </p:cNvPr>
          <p:cNvSpPr txBox="1"/>
          <p:nvPr/>
        </p:nvSpPr>
        <p:spPr>
          <a:xfrm>
            <a:off x="479425" y="338435"/>
            <a:ext cx="4760504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Une présence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au plus près </a:t>
            </a:r>
            <a:b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bassins d’emploi</a:t>
            </a:r>
            <a:endParaRPr lang="fr-FR" sz="3000" b="1"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C1B7665-C9EA-B86B-D280-E2DBF0619F9E}"/>
              </a:ext>
            </a:extLst>
          </p:cNvPr>
          <p:cNvGrpSpPr/>
          <p:nvPr/>
        </p:nvGrpSpPr>
        <p:grpSpPr>
          <a:xfrm>
            <a:off x="702386" y="1974802"/>
            <a:ext cx="3556674" cy="2886647"/>
            <a:chOff x="767799" y="2094858"/>
            <a:chExt cx="3556674" cy="2886647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139490B9-7814-6D1A-1AE8-3A6BC24D31D5}"/>
                </a:ext>
              </a:extLst>
            </p:cNvPr>
            <p:cNvGrpSpPr/>
            <p:nvPr/>
          </p:nvGrpSpPr>
          <p:grpSpPr>
            <a:xfrm>
              <a:off x="767799" y="2094858"/>
              <a:ext cx="2096958" cy="923330"/>
              <a:chOff x="1390108" y="2094858"/>
              <a:chExt cx="2096958" cy="923330"/>
            </a:xfrm>
          </p:grpSpPr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12E6BE8-4652-B83D-3517-32DFD792E0BA}"/>
                  </a:ext>
                </a:extLst>
              </p:cNvPr>
              <p:cNvSpPr txBox="1"/>
              <p:nvPr/>
            </p:nvSpPr>
            <p:spPr>
              <a:xfrm>
                <a:off x="1390108" y="2094858"/>
                <a:ext cx="815887" cy="9233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fr-FR" sz="6000" spc="-300">
                    <a:solidFill>
                      <a:srgbClr val="2D0F64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11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5FC30A08-BA03-BCCE-A946-9E3BD7D64E53}"/>
                  </a:ext>
                </a:extLst>
              </p:cNvPr>
              <p:cNvSpPr txBox="1"/>
              <p:nvPr/>
            </p:nvSpPr>
            <p:spPr>
              <a:xfrm>
                <a:off x="1929292" y="2500283"/>
                <a:ext cx="1557774" cy="215444"/>
              </a:xfrm>
              <a:prstGeom prst="rect">
                <a:avLst/>
              </a:prstGeom>
              <a:noFill/>
            </p:spPr>
            <p:txBody>
              <a:bodyPr wrap="square" lIns="180000" tIns="0" rIns="0" bIns="0" anchor="ctr">
                <a:spAutoFit/>
              </a:bodyPr>
              <a:lstStyle/>
              <a:p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délégations</a:t>
                </a:r>
                <a:endParaRPr lang="fr-FR" sz="2000"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4CE1CC75-4A1A-CC52-681D-F4FD1783D08D}"/>
                </a:ext>
              </a:extLst>
            </p:cNvPr>
            <p:cNvGrpSpPr/>
            <p:nvPr/>
          </p:nvGrpSpPr>
          <p:grpSpPr>
            <a:xfrm>
              <a:off x="977157" y="3064834"/>
              <a:ext cx="2251839" cy="923330"/>
              <a:chOff x="1599466" y="3154305"/>
              <a:chExt cx="2251839" cy="923330"/>
            </a:xfrm>
          </p:grpSpPr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2DA6DBF-FFFC-AFFC-3BE3-6DAF52F5E2CD}"/>
                  </a:ext>
                </a:extLst>
              </p:cNvPr>
              <p:cNvSpPr txBox="1"/>
              <p:nvPr/>
            </p:nvSpPr>
            <p:spPr>
              <a:xfrm>
                <a:off x="1599466" y="3154305"/>
                <a:ext cx="142965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fr-FR" sz="6000" spc="-300">
                    <a:solidFill>
                      <a:srgbClr val="2D0F64"/>
                    </a:solidFill>
                    <a:latin typeface="Circular Std Book Italic" panose="020B0604020101020102" pitchFamily="34" charset="0"/>
                    <a:cs typeface="Circular Std Book Italic" panose="020B0604020101020102" pitchFamily="34" charset="0"/>
                  </a:rPr>
                  <a:t>29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C728AAF-F53E-BA60-23E3-481B6D22025C}"/>
                  </a:ext>
                </a:extLst>
              </p:cNvPr>
              <p:cNvSpPr txBox="1"/>
              <p:nvPr/>
            </p:nvSpPr>
            <p:spPr>
              <a:xfrm>
                <a:off x="2293531" y="3465941"/>
                <a:ext cx="1557774" cy="430887"/>
              </a:xfrm>
              <a:prstGeom prst="rect">
                <a:avLst/>
              </a:prstGeom>
              <a:noFill/>
            </p:spPr>
            <p:txBody>
              <a:bodyPr wrap="square" lIns="180000" tIns="0" rIns="0" bIns="0" anchor="ctr">
                <a:spAutoFit/>
              </a:bodyPr>
              <a:lstStyle/>
              <a:p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représentations régionales</a:t>
                </a:r>
                <a:endParaRPr lang="fr-FR" sz="2000"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B3A75AFA-76DB-B2ED-AC28-CDA8271D6899}"/>
                </a:ext>
              </a:extLst>
            </p:cNvPr>
            <p:cNvGrpSpPr/>
            <p:nvPr/>
          </p:nvGrpSpPr>
          <p:grpSpPr>
            <a:xfrm>
              <a:off x="977156" y="4058175"/>
              <a:ext cx="3347317" cy="923330"/>
              <a:chOff x="1599465" y="4485963"/>
              <a:chExt cx="3347317" cy="923330"/>
            </a:xfrm>
          </p:grpSpPr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356C148E-7F0E-32A2-D9B1-090A01A9153B}"/>
                  </a:ext>
                </a:extLst>
              </p:cNvPr>
              <p:cNvSpPr txBox="1"/>
              <p:nvPr/>
            </p:nvSpPr>
            <p:spPr>
              <a:xfrm>
                <a:off x="1599465" y="4485963"/>
                <a:ext cx="2143317" cy="92333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fr-FR" sz="6000" spc="-300">
                    <a:solidFill>
                      <a:srgbClr val="2D0F64"/>
                    </a:solidFill>
                    <a:latin typeface="Circular Std Book Italic"/>
                    <a:cs typeface="Circular Std Book Italic" panose="020B0604020101020102" pitchFamily="34" charset="0"/>
                  </a:rPr>
                  <a:t>360</a:t>
                </a:r>
                <a:endParaRPr lang="fr-FR" sz="6000" spc="-30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2FAA4A8-1DFA-98FD-47A0-4C2BABDAA4A3}"/>
                  </a:ext>
                </a:extLst>
              </p:cNvPr>
              <p:cNvSpPr txBox="1"/>
              <p:nvPr/>
            </p:nvSpPr>
            <p:spPr>
              <a:xfrm>
                <a:off x="2749484" y="4670693"/>
                <a:ext cx="2197298" cy="646331"/>
              </a:xfrm>
              <a:prstGeom prst="rect">
                <a:avLst/>
              </a:prstGeom>
              <a:noFill/>
            </p:spPr>
            <p:txBody>
              <a:bodyPr wrap="square" lIns="180000" tIns="0" rIns="0" bIns="0" anchor="ctr">
                <a:spAutoFit/>
              </a:bodyPr>
              <a:lstStyle/>
              <a:p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collaborateurs dont </a:t>
                </a:r>
                <a:b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</a:br>
                <a:r>
                  <a:rPr lang="fr-FR" sz="1400" b="1">
                    <a:latin typeface="Circular Std Black Italic" panose="020B0604020101020102" pitchFamily="34" charset="77"/>
                    <a:cs typeface="Circular Std Black Italic" panose="020B0604020101020102" pitchFamily="34" charset="77"/>
                  </a:rPr>
                  <a:t>80%</a:t>
                </a:r>
                <a:r>
                  <a:rPr lang="fr-FR" sz="1400"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 dédiés au conseil aux entreprises</a:t>
                </a:r>
                <a:endParaRPr lang="fr-FR" sz="2000"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</p:grpSp>
      <p:sp>
        <p:nvSpPr>
          <p:cNvPr id="66" name="Rectangle 30">
            <a:extLst>
              <a:ext uri="{FF2B5EF4-FFF2-40B4-BE49-F238E27FC236}">
                <a16:creationId xmlns:a16="http://schemas.microsoft.com/office/drawing/2014/main" id="{AA22D358-9D44-B444-AA7C-DF721E56A9DC}"/>
              </a:ext>
            </a:extLst>
          </p:cNvPr>
          <p:cNvSpPr/>
          <p:nvPr/>
        </p:nvSpPr>
        <p:spPr>
          <a:xfrm rot="16200000">
            <a:off x="998699" y="1953978"/>
            <a:ext cx="3437286" cy="3174877"/>
          </a:xfrm>
          <a:custGeom>
            <a:avLst/>
            <a:gdLst>
              <a:gd name="connsiteX0" fmla="*/ 0 w 5786271"/>
              <a:gd name="connsiteY0" fmla="*/ 0 h 2942706"/>
              <a:gd name="connsiteX1" fmla="*/ 5786271 w 5786271"/>
              <a:gd name="connsiteY1" fmla="*/ 0 h 2942706"/>
              <a:gd name="connsiteX2" fmla="*/ 5786271 w 5786271"/>
              <a:gd name="connsiteY2" fmla="*/ 2942706 h 2942706"/>
              <a:gd name="connsiteX3" fmla="*/ 0 w 5786271"/>
              <a:gd name="connsiteY3" fmla="*/ 2942706 h 2942706"/>
              <a:gd name="connsiteX4" fmla="*/ 0 w 5786271"/>
              <a:gd name="connsiteY4" fmla="*/ 0 h 2942706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5786271 w 5786271"/>
              <a:gd name="connsiteY2" fmla="*/ 0 h 2942706"/>
              <a:gd name="connsiteX3" fmla="*/ 5786271 w 5786271"/>
              <a:gd name="connsiteY3" fmla="*/ 2942706 h 2942706"/>
              <a:gd name="connsiteX4" fmla="*/ 0 w 5786271"/>
              <a:gd name="connsiteY4" fmla="*/ 2942706 h 2942706"/>
              <a:gd name="connsiteX5" fmla="*/ 0 w 5786271"/>
              <a:gd name="connsiteY5" fmla="*/ 0 h 2942706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5626598 w 5786271"/>
              <a:gd name="connsiteY2" fmla="*/ 692 h 2942706"/>
              <a:gd name="connsiteX3" fmla="*/ 5786271 w 5786271"/>
              <a:gd name="connsiteY3" fmla="*/ 0 h 2942706"/>
              <a:gd name="connsiteX4" fmla="*/ 5786271 w 5786271"/>
              <a:gd name="connsiteY4" fmla="*/ 2942706 h 2942706"/>
              <a:gd name="connsiteX5" fmla="*/ 0 w 5786271"/>
              <a:gd name="connsiteY5" fmla="*/ 2942706 h 2942706"/>
              <a:gd name="connsiteX6" fmla="*/ 0 w 5786271"/>
              <a:gd name="connsiteY6" fmla="*/ 0 h 2942706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2569073 w 5786271"/>
              <a:gd name="connsiteY2" fmla="*/ 692 h 2942706"/>
              <a:gd name="connsiteX3" fmla="*/ 5626598 w 5786271"/>
              <a:gd name="connsiteY3" fmla="*/ 692 h 2942706"/>
              <a:gd name="connsiteX4" fmla="*/ 5786271 w 5786271"/>
              <a:gd name="connsiteY4" fmla="*/ 0 h 2942706"/>
              <a:gd name="connsiteX5" fmla="*/ 5786271 w 5786271"/>
              <a:gd name="connsiteY5" fmla="*/ 2942706 h 2942706"/>
              <a:gd name="connsiteX6" fmla="*/ 0 w 5786271"/>
              <a:gd name="connsiteY6" fmla="*/ 2942706 h 2942706"/>
              <a:gd name="connsiteX7" fmla="*/ 0 w 5786271"/>
              <a:gd name="connsiteY7" fmla="*/ 0 h 2942706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5626598 w 5786271"/>
              <a:gd name="connsiteY2" fmla="*/ 692 h 2942706"/>
              <a:gd name="connsiteX3" fmla="*/ 5786271 w 5786271"/>
              <a:gd name="connsiteY3" fmla="*/ 0 h 2942706"/>
              <a:gd name="connsiteX4" fmla="*/ 5786271 w 5786271"/>
              <a:gd name="connsiteY4" fmla="*/ 2942706 h 2942706"/>
              <a:gd name="connsiteX5" fmla="*/ 0 w 5786271"/>
              <a:gd name="connsiteY5" fmla="*/ 2942706 h 2942706"/>
              <a:gd name="connsiteX6" fmla="*/ 0 w 5786271"/>
              <a:gd name="connsiteY6" fmla="*/ 0 h 2942706"/>
              <a:gd name="connsiteX0" fmla="*/ 0 w 5786271"/>
              <a:gd name="connsiteY0" fmla="*/ 1689 h 2944395"/>
              <a:gd name="connsiteX1" fmla="*/ 171154 w 5786271"/>
              <a:gd name="connsiteY1" fmla="*/ 2381 h 2944395"/>
              <a:gd name="connsiteX2" fmla="*/ 1795167 w 5786271"/>
              <a:gd name="connsiteY2" fmla="*/ 0 h 2944395"/>
              <a:gd name="connsiteX3" fmla="*/ 5626598 w 5786271"/>
              <a:gd name="connsiteY3" fmla="*/ 2381 h 2944395"/>
              <a:gd name="connsiteX4" fmla="*/ 5786271 w 5786271"/>
              <a:gd name="connsiteY4" fmla="*/ 1689 h 2944395"/>
              <a:gd name="connsiteX5" fmla="*/ 5786271 w 5786271"/>
              <a:gd name="connsiteY5" fmla="*/ 2944395 h 2944395"/>
              <a:gd name="connsiteX6" fmla="*/ 0 w 5786271"/>
              <a:gd name="connsiteY6" fmla="*/ 2944395 h 2944395"/>
              <a:gd name="connsiteX7" fmla="*/ 0 w 5786271"/>
              <a:gd name="connsiteY7" fmla="*/ 1689 h 2944395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5626598 w 5786271"/>
              <a:gd name="connsiteY2" fmla="*/ 692 h 2942706"/>
              <a:gd name="connsiteX3" fmla="*/ 5786271 w 5786271"/>
              <a:gd name="connsiteY3" fmla="*/ 0 h 2942706"/>
              <a:gd name="connsiteX4" fmla="*/ 5786271 w 5786271"/>
              <a:gd name="connsiteY4" fmla="*/ 2942706 h 2942706"/>
              <a:gd name="connsiteX5" fmla="*/ 0 w 5786271"/>
              <a:gd name="connsiteY5" fmla="*/ 2942706 h 2942706"/>
              <a:gd name="connsiteX6" fmla="*/ 0 w 5786271"/>
              <a:gd name="connsiteY6" fmla="*/ 0 h 2942706"/>
              <a:gd name="connsiteX0" fmla="*/ 0 w 5786271"/>
              <a:gd name="connsiteY0" fmla="*/ 1689 h 2944395"/>
              <a:gd name="connsiteX1" fmla="*/ 171154 w 5786271"/>
              <a:gd name="connsiteY1" fmla="*/ 2381 h 2944395"/>
              <a:gd name="connsiteX2" fmla="*/ 1790404 w 5786271"/>
              <a:gd name="connsiteY2" fmla="*/ 0 h 2944395"/>
              <a:gd name="connsiteX3" fmla="*/ 5626598 w 5786271"/>
              <a:gd name="connsiteY3" fmla="*/ 2381 h 2944395"/>
              <a:gd name="connsiteX4" fmla="*/ 5786271 w 5786271"/>
              <a:gd name="connsiteY4" fmla="*/ 1689 h 2944395"/>
              <a:gd name="connsiteX5" fmla="*/ 5786271 w 5786271"/>
              <a:gd name="connsiteY5" fmla="*/ 2944395 h 2944395"/>
              <a:gd name="connsiteX6" fmla="*/ 0 w 5786271"/>
              <a:gd name="connsiteY6" fmla="*/ 2944395 h 2944395"/>
              <a:gd name="connsiteX7" fmla="*/ 0 w 5786271"/>
              <a:gd name="connsiteY7" fmla="*/ 1689 h 2944395"/>
              <a:gd name="connsiteX0" fmla="*/ 0 w 5786271"/>
              <a:gd name="connsiteY0" fmla="*/ 0 h 2942706"/>
              <a:gd name="connsiteX1" fmla="*/ 171154 w 5786271"/>
              <a:gd name="connsiteY1" fmla="*/ 692 h 2942706"/>
              <a:gd name="connsiteX2" fmla="*/ 5626598 w 5786271"/>
              <a:gd name="connsiteY2" fmla="*/ 692 h 2942706"/>
              <a:gd name="connsiteX3" fmla="*/ 5786271 w 5786271"/>
              <a:gd name="connsiteY3" fmla="*/ 0 h 2942706"/>
              <a:gd name="connsiteX4" fmla="*/ 5786271 w 5786271"/>
              <a:gd name="connsiteY4" fmla="*/ 2942706 h 2942706"/>
              <a:gd name="connsiteX5" fmla="*/ 0 w 5786271"/>
              <a:gd name="connsiteY5" fmla="*/ 2942706 h 2942706"/>
              <a:gd name="connsiteX6" fmla="*/ 0 w 5786271"/>
              <a:gd name="connsiteY6" fmla="*/ 0 h 2942706"/>
              <a:gd name="connsiteX0" fmla="*/ 5626598 w 5786271"/>
              <a:gd name="connsiteY0" fmla="*/ 692 h 2942706"/>
              <a:gd name="connsiteX1" fmla="*/ 5786271 w 5786271"/>
              <a:gd name="connsiteY1" fmla="*/ 0 h 2942706"/>
              <a:gd name="connsiteX2" fmla="*/ 5786271 w 5786271"/>
              <a:gd name="connsiteY2" fmla="*/ 2942706 h 2942706"/>
              <a:gd name="connsiteX3" fmla="*/ 0 w 5786271"/>
              <a:gd name="connsiteY3" fmla="*/ 2942706 h 2942706"/>
              <a:gd name="connsiteX4" fmla="*/ 0 w 5786271"/>
              <a:gd name="connsiteY4" fmla="*/ 0 h 2942706"/>
              <a:gd name="connsiteX5" fmla="*/ 262594 w 5786271"/>
              <a:gd name="connsiteY5" fmla="*/ 92132 h 2942706"/>
              <a:gd name="connsiteX0" fmla="*/ 5626598 w 5786271"/>
              <a:gd name="connsiteY0" fmla="*/ 692 h 2942706"/>
              <a:gd name="connsiteX1" fmla="*/ 5786271 w 5786271"/>
              <a:gd name="connsiteY1" fmla="*/ 0 h 2942706"/>
              <a:gd name="connsiteX2" fmla="*/ 5786271 w 5786271"/>
              <a:gd name="connsiteY2" fmla="*/ 2942706 h 2942706"/>
              <a:gd name="connsiteX3" fmla="*/ 0 w 5786271"/>
              <a:gd name="connsiteY3" fmla="*/ 2942706 h 2942706"/>
              <a:gd name="connsiteX4" fmla="*/ 0 w 5786271"/>
              <a:gd name="connsiteY4" fmla="*/ 0 h 2942706"/>
              <a:gd name="connsiteX5" fmla="*/ 229257 w 5786271"/>
              <a:gd name="connsiteY5" fmla="*/ 4026 h 2942706"/>
              <a:gd name="connsiteX0" fmla="*/ 5626598 w 5786271"/>
              <a:gd name="connsiteY0" fmla="*/ 692 h 2942706"/>
              <a:gd name="connsiteX1" fmla="*/ 5786271 w 5786271"/>
              <a:gd name="connsiteY1" fmla="*/ 0 h 2942706"/>
              <a:gd name="connsiteX2" fmla="*/ 5786271 w 5786271"/>
              <a:gd name="connsiteY2" fmla="*/ 2942706 h 2942706"/>
              <a:gd name="connsiteX3" fmla="*/ 0 w 5786271"/>
              <a:gd name="connsiteY3" fmla="*/ 2942706 h 2942706"/>
              <a:gd name="connsiteX4" fmla="*/ 0 w 5786271"/>
              <a:gd name="connsiteY4" fmla="*/ 0 h 2942706"/>
              <a:gd name="connsiteX5" fmla="*/ 229257 w 5786271"/>
              <a:gd name="connsiteY5" fmla="*/ 1644 h 2942706"/>
              <a:gd name="connsiteX0" fmla="*/ 5626598 w 5786271"/>
              <a:gd name="connsiteY0" fmla="*/ 1429 h 2943443"/>
              <a:gd name="connsiteX1" fmla="*/ 5786271 w 5786271"/>
              <a:gd name="connsiteY1" fmla="*/ 737 h 2943443"/>
              <a:gd name="connsiteX2" fmla="*/ 5786271 w 5786271"/>
              <a:gd name="connsiteY2" fmla="*/ 2943443 h 2943443"/>
              <a:gd name="connsiteX3" fmla="*/ 0 w 5786271"/>
              <a:gd name="connsiteY3" fmla="*/ 2943443 h 2943443"/>
              <a:gd name="connsiteX4" fmla="*/ 0 w 5786271"/>
              <a:gd name="connsiteY4" fmla="*/ 737 h 2943443"/>
              <a:gd name="connsiteX5" fmla="*/ 122727 w 5786271"/>
              <a:gd name="connsiteY5" fmla="*/ 0 h 2943443"/>
              <a:gd name="connsiteX0" fmla="*/ 4169781 w 5786271"/>
              <a:gd name="connsiteY0" fmla="*/ 4604 h 2943443"/>
              <a:gd name="connsiteX1" fmla="*/ 5786271 w 5786271"/>
              <a:gd name="connsiteY1" fmla="*/ 737 h 2943443"/>
              <a:gd name="connsiteX2" fmla="*/ 5786271 w 5786271"/>
              <a:gd name="connsiteY2" fmla="*/ 2943443 h 2943443"/>
              <a:gd name="connsiteX3" fmla="*/ 0 w 5786271"/>
              <a:gd name="connsiteY3" fmla="*/ 2943443 h 2943443"/>
              <a:gd name="connsiteX4" fmla="*/ 0 w 5786271"/>
              <a:gd name="connsiteY4" fmla="*/ 737 h 2943443"/>
              <a:gd name="connsiteX5" fmla="*/ 122727 w 5786271"/>
              <a:gd name="connsiteY5" fmla="*/ 0 h 2943443"/>
              <a:gd name="connsiteX0" fmla="*/ 4388773 w 5786271"/>
              <a:gd name="connsiteY0" fmla="*/ 1429 h 2943443"/>
              <a:gd name="connsiteX1" fmla="*/ 5786271 w 5786271"/>
              <a:gd name="connsiteY1" fmla="*/ 737 h 2943443"/>
              <a:gd name="connsiteX2" fmla="*/ 5786271 w 5786271"/>
              <a:gd name="connsiteY2" fmla="*/ 2943443 h 2943443"/>
              <a:gd name="connsiteX3" fmla="*/ 0 w 5786271"/>
              <a:gd name="connsiteY3" fmla="*/ 2943443 h 2943443"/>
              <a:gd name="connsiteX4" fmla="*/ 0 w 5786271"/>
              <a:gd name="connsiteY4" fmla="*/ 737 h 2943443"/>
              <a:gd name="connsiteX5" fmla="*/ 122727 w 5786271"/>
              <a:gd name="connsiteY5" fmla="*/ 0 h 2943443"/>
              <a:gd name="connsiteX0" fmla="*/ 5457017 w 5786271"/>
              <a:gd name="connsiteY0" fmla="*/ 1429 h 2943443"/>
              <a:gd name="connsiteX1" fmla="*/ 5786271 w 5786271"/>
              <a:gd name="connsiteY1" fmla="*/ 737 h 2943443"/>
              <a:gd name="connsiteX2" fmla="*/ 5786271 w 5786271"/>
              <a:gd name="connsiteY2" fmla="*/ 2943443 h 2943443"/>
              <a:gd name="connsiteX3" fmla="*/ 0 w 5786271"/>
              <a:gd name="connsiteY3" fmla="*/ 2943443 h 2943443"/>
              <a:gd name="connsiteX4" fmla="*/ 0 w 5786271"/>
              <a:gd name="connsiteY4" fmla="*/ 737 h 2943443"/>
              <a:gd name="connsiteX5" fmla="*/ 122727 w 5786271"/>
              <a:gd name="connsiteY5" fmla="*/ 0 h 2943443"/>
              <a:gd name="connsiteX0" fmla="*/ 5457017 w 5786271"/>
              <a:gd name="connsiteY0" fmla="*/ 692 h 2942706"/>
              <a:gd name="connsiteX1" fmla="*/ 5786271 w 5786271"/>
              <a:gd name="connsiteY1" fmla="*/ 0 h 2942706"/>
              <a:gd name="connsiteX2" fmla="*/ 5786271 w 5786271"/>
              <a:gd name="connsiteY2" fmla="*/ 2942706 h 2942706"/>
              <a:gd name="connsiteX3" fmla="*/ 0 w 5786271"/>
              <a:gd name="connsiteY3" fmla="*/ 2942706 h 2942706"/>
              <a:gd name="connsiteX4" fmla="*/ 0 w 5786271"/>
              <a:gd name="connsiteY4" fmla="*/ 0 h 2942706"/>
              <a:gd name="connsiteX5" fmla="*/ 447544 w 5786271"/>
              <a:gd name="connsiteY5" fmla="*/ 2804 h 294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6271" h="2942706">
                <a:moveTo>
                  <a:pt x="5457017" y="692"/>
                </a:moveTo>
                <a:lnTo>
                  <a:pt x="5786271" y="0"/>
                </a:lnTo>
                <a:lnTo>
                  <a:pt x="5786271" y="2942706"/>
                </a:lnTo>
                <a:lnTo>
                  <a:pt x="0" y="2942706"/>
                </a:lnTo>
                <a:lnTo>
                  <a:pt x="0" y="0"/>
                </a:lnTo>
                <a:lnTo>
                  <a:pt x="447544" y="2804"/>
                </a:lnTo>
              </a:path>
            </a:pathLst>
          </a:custGeom>
          <a:noFill/>
          <a:ln w="6350"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43F3199-B858-94C4-8F09-8909534B7723}"/>
              </a:ext>
            </a:extLst>
          </p:cNvPr>
          <p:cNvSpPr txBox="1"/>
          <p:nvPr/>
        </p:nvSpPr>
        <p:spPr>
          <a:xfrm>
            <a:off x="954348" y="5644529"/>
            <a:ext cx="359669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Entreprises :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01 43 46 01 10 </a:t>
            </a:r>
          </a:p>
          <a:p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Organismes de formation : 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01 43 46 01 60</a:t>
            </a:r>
          </a:p>
        </p:txBody>
      </p:sp>
      <p:sp>
        <p:nvSpPr>
          <p:cNvPr id="68" name="Espace réservé du pied de page 1">
            <a:extLst>
              <a:ext uri="{FF2B5EF4-FFF2-40B4-BE49-F238E27FC236}">
                <a16:creationId xmlns:a16="http://schemas.microsoft.com/office/drawing/2014/main" id="{229DAED6-7B2E-4242-5F37-A1ADD47CA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F576DAD-E33A-F0E1-455C-F3754B2712F8}"/>
              </a:ext>
            </a:extLst>
          </p:cNvPr>
          <p:cNvSpPr txBox="1"/>
          <p:nvPr/>
        </p:nvSpPr>
        <p:spPr>
          <a:xfrm>
            <a:off x="8751352" y="1497429"/>
            <a:ext cx="824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Reims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419D84-197B-D7A3-10BA-A12D6032A788}"/>
              </a:ext>
            </a:extLst>
          </p:cNvPr>
          <p:cNvSpPr/>
          <p:nvPr/>
        </p:nvSpPr>
        <p:spPr>
          <a:xfrm>
            <a:off x="8095835" y="1640354"/>
            <a:ext cx="59068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Paris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C42548A-8E5D-FB74-FF40-D7309566F35C}"/>
              </a:ext>
            </a:extLst>
          </p:cNvPr>
          <p:cNvSpPr/>
          <p:nvPr/>
        </p:nvSpPr>
        <p:spPr>
          <a:xfrm>
            <a:off x="8192405" y="517558"/>
            <a:ext cx="54023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Lille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16987322-4311-ACCF-2E01-5C3D82AF058F}"/>
              </a:ext>
            </a:extLst>
          </p:cNvPr>
          <p:cNvSpPr txBox="1"/>
          <p:nvPr/>
        </p:nvSpPr>
        <p:spPr>
          <a:xfrm>
            <a:off x="9426304" y="1712543"/>
            <a:ext cx="92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Nancy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1FC2CE8-6293-4345-3F77-FA60F847A3E6}"/>
              </a:ext>
            </a:extLst>
          </p:cNvPr>
          <p:cNvSpPr/>
          <p:nvPr/>
        </p:nvSpPr>
        <p:spPr>
          <a:xfrm>
            <a:off x="10084279" y="1564523"/>
            <a:ext cx="105666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Strasbourg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80078BF-2D97-B729-E4C3-A99CA1AF8E1A}"/>
              </a:ext>
            </a:extLst>
          </p:cNvPr>
          <p:cNvSpPr/>
          <p:nvPr/>
        </p:nvSpPr>
        <p:spPr>
          <a:xfrm>
            <a:off x="8933230" y="3927900"/>
            <a:ext cx="56849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Lyon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17B8253-0E92-1777-E70C-9A54695C4B9B}"/>
              </a:ext>
            </a:extLst>
          </p:cNvPr>
          <p:cNvSpPr/>
          <p:nvPr/>
        </p:nvSpPr>
        <p:spPr>
          <a:xfrm>
            <a:off x="6709659" y="3936054"/>
            <a:ext cx="94865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Bordeaux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4EB9B60-D955-51DA-7A1D-48BBC44249C7}"/>
              </a:ext>
            </a:extLst>
          </p:cNvPr>
          <p:cNvSpPr/>
          <p:nvPr/>
        </p:nvSpPr>
        <p:spPr>
          <a:xfrm>
            <a:off x="7316112" y="5338813"/>
            <a:ext cx="948656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Toulouse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4B5BE9-B603-BF82-3005-B3A1CC0E4D43}"/>
              </a:ext>
            </a:extLst>
          </p:cNvPr>
          <p:cNvSpPr/>
          <p:nvPr/>
        </p:nvSpPr>
        <p:spPr>
          <a:xfrm>
            <a:off x="9515597" y="5640415"/>
            <a:ext cx="948656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Marseille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23C242-0A99-C1BA-83D8-60BAA99CBE3E}"/>
              </a:ext>
            </a:extLst>
          </p:cNvPr>
          <p:cNvSpPr/>
          <p:nvPr/>
        </p:nvSpPr>
        <p:spPr>
          <a:xfrm>
            <a:off x="5888407" y="2591931"/>
            <a:ext cx="78403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Nantes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347206EE-0BBD-0FB1-7570-D6EDEA370671}"/>
              </a:ext>
            </a:extLst>
          </p:cNvPr>
          <p:cNvSpPr txBox="1"/>
          <p:nvPr/>
        </p:nvSpPr>
        <p:spPr>
          <a:xfrm>
            <a:off x="5096129" y="1485065"/>
            <a:ext cx="655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Brest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43E14FA0-AC3E-3B20-7714-AF4077A28AD9}"/>
              </a:ext>
            </a:extLst>
          </p:cNvPr>
          <p:cNvSpPr txBox="1"/>
          <p:nvPr/>
        </p:nvSpPr>
        <p:spPr>
          <a:xfrm>
            <a:off x="8944909" y="2522187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Dijon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F9D05B85-8606-DA68-E2E8-D52A1F5CC36B}"/>
              </a:ext>
            </a:extLst>
          </p:cNvPr>
          <p:cNvSpPr txBox="1"/>
          <p:nvPr/>
        </p:nvSpPr>
        <p:spPr>
          <a:xfrm>
            <a:off x="9610597" y="3955353"/>
            <a:ext cx="78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Chambéry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7C867118-D6FD-333F-F115-7F3C0D6D1C93}"/>
              </a:ext>
            </a:extLst>
          </p:cNvPr>
          <p:cNvSpPr txBox="1"/>
          <p:nvPr/>
        </p:nvSpPr>
        <p:spPr>
          <a:xfrm>
            <a:off x="9290787" y="4395760"/>
            <a:ext cx="764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Grenoble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9183C2AC-E203-97D6-0451-9553D5D2D294}"/>
              </a:ext>
            </a:extLst>
          </p:cNvPr>
          <p:cNvSpPr txBox="1"/>
          <p:nvPr/>
        </p:nvSpPr>
        <p:spPr>
          <a:xfrm>
            <a:off x="6719037" y="4531802"/>
            <a:ext cx="49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Agen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763CBBA-F675-B4FB-ABE5-C4AA989F306C}"/>
              </a:ext>
            </a:extLst>
          </p:cNvPr>
          <p:cNvSpPr txBox="1"/>
          <p:nvPr/>
        </p:nvSpPr>
        <p:spPr>
          <a:xfrm>
            <a:off x="7979882" y="3508127"/>
            <a:ext cx="114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Clermont-Ferrand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8D7FDF95-8096-575A-F225-1D66A8603E88}"/>
              </a:ext>
            </a:extLst>
          </p:cNvPr>
          <p:cNvSpPr txBox="1"/>
          <p:nvPr/>
        </p:nvSpPr>
        <p:spPr>
          <a:xfrm>
            <a:off x="8263758" y="5105210"/>
            <a:ext cx="1050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Montpellier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0EAA4C84-7DB6-2346-13E2-FA68BC54DBA9}"/>
              </a:ext>
            </a:extLst>
          </p:cNvPr>
          <p:cNvSpPr txBox="1"/>
          <p:nvPr/>
        </p:nvSpPr>
        <p:spPr>
          <a:xfrm>
            <a:off x="6001352" y="5165338"/>
            <a:ext cx="78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Bayonne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2E75703A-6DC9-9621-8057-7DE0AE7E58E6}"/>
              </a:ext>
            </a:extLst>
          </p:cNvPr>
          <p:cNvSpPr txBox="1"/>
          <p:nvPr/>
        </p:nvSpPr>
        <p:spPr>
          <a:xfrm>
            <a:off x="6718415" y="1376449"/>
            <a:ext cx="666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Caen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E80EB9B0-1232-C622-3CD7-5D19199B74B3}"/>
              </a:ext>
            </a:extLst>
          </p:cNvPr>
          <p:cNvSpPr txBox="1"/>
          <p:nvPr/>
        </p:nvSpPr>
        <p:spPr>
          <a:xfrm>
            <a:off x="9693258" y="5003835"/>
            <a:ext cx="1200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Sophia Antipolis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29DAB46-4BCD-8170-39AA-F99BF49F92B6}"/>
              </a:ext>
            </a:extLst>
          </p:cNvPr>
          <p:cNvSpPr/>
          <p:nvPr/>
        </p:nvSpPr>
        <p:spPr>
          <a:xfrm>
            <a:off x="8412245" y="381046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01C2C30-6104-EF25-299E-F5FCC873A051}"/>
              </a:ext>
            </a:extLst>
          </p:cNvPr>
          <p:cNvSpPr/>
          <p:nvPr/>
        </p:nvSpPr>
        <p:spPr>
          <a:xfrm>
            <a:off x="10569156" y="186914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F5A70A7E-3CF3-4427-64D6-63661BC4B99C}"/>
              </a:ext>
            </a:extLst>
          </p:cNvPr>
          <p:cNvSpPr/>
          <p:nvPr/>
        </p:nvSpPr>
        <p:spPr>
          <a:xfrm>
            <a:off x="8344938" y="1931654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495036CB-7181-6793-D84E-EC48E74CF811}"/>
              </a:ext>
            </a:extLst>
          </p:cNvPr>
          <p:cNvSpPr/>
          <p:nvPr/>
        </p:nvSpPr>
        <p:spPr>
          <a:xfrm>
            <a:off x="6168825" y="244597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E73A71A-B6ED-C9F3-92F3-B1D61367F17B}"/>
              </a:ext>
            </a:extLst>
          </p:cNvPr>
          <p:cNvSpPr/>
          <p:nvPr/>
        </p:nvSpPr>
        <p:spPr>
          <a:xfrm>
            <a:off x="6566002" y="4016580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BE8618C-F212-28D6-D1B8-DBF40FB0A4C1}"/>
              </a:ext>
            </a:extLst>
          </p:cNvPr>
          <p:cNvSpPr/>
          <p:nvPr/>
        </p:nvSpPr>
        <p:spPr>
          <a:xfrm>
            <a:off x="7787179" y="5185122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40E6C5E-708A-97F1-CD42-3EDB5F632349}"/>
              </a:ext>
            </a:extLst>
          </p:cNvPr>
          <p:cNvSpPr/>
          <p:nvPr/>
        </p:nvSpPr>
        <p:spPr>
          <a:xfrm>
            <a:off x="9939602" y="5487989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CDA5A77-9F77-D3B7-7CD6-F0742493EA38}"/>
              </a:ext>
            </a:extLst>
          </p:cNvPr>
          <p:cNvSpPr/>
          <p:nvPr/>
        </p:nvSpPr>
        <p:spPr>
          <a:xfrm>
            <a:off x="9171721" y="380282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3FC3726-ECE3-91FA-6E98-C76AAFD0C497}"/>
              </a:ext>
            </a:extLst>
          </p:cNvPr>
          <p:cNvSpPr/>
          <p:nvPr/>
        </p:nvSpPr>
        <p:spPr>
          <a:xfrm>
            <a:off x="7015767" y="1334048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7894DD5-97B8-A140-3E9E-9A6CF8510913}"/>
              </a:ext>
            </a:extLst>
          </p:cNvPr>
          <p:cNvSpPr/>
          <p:nvPr/>
        </p:nvSpPr>
        <p:spPr>
          <a:xfrm>
            <a:off x="5079365" y="157217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510EC3E-2EBD-AF8F-3127-E7951952EF53}"/>
              </a:ext>
            </a:extLst>
          </p:cNvPr>
          <p:cNvSpPr/>
          <p:nvPr/>
        </p:nvSpPr>
        <p:spPr>
          <a:xfrm>
            <a:off x="6949842" y="4499198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C539DEDE-3A04-EE90-9722-FAA2DE135796}"/>
              </a:ext>
            </a:extLst>
          </p:cNvPr>
          <p:cNvSpPr/>
          <p:nvPr/>
        </p:nvSpPr>
        <p:spPr>
          <a:xfrm>
            <a:off x="8217289" y="3727109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D097CE7B-2122-4126-1EA6-ABEF177EBF0C}"/>
              </a:ext>
            </a:extLst>
          </p:cNvPr>
          <p:cNvSpPr/>
          <p:nvPr/>
        </p:nvSpPr>
        <p:spPr>
          <a:xfrm>
            <a:off x="9648930" y="4362437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E5B50844-7EB3-6C73-C54F-865384192B38}"/>
              </a:ext>
            </a:extLst>
          </p:cNvPr>
          <p:cNvSpPr/>
          <p:nvPr/>
        </p:nvSpPr>
        <p:spPr>
          <a:xfrm>
            <a:off x="9271548" y="2755253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EEEBB5D-60BA-5B71-B030-7873ADF3FEEC}"/>
              </a:ext>
            </a:extLst>
          </p:cNvPr>
          <p:cNvSpPr/>
          <p:nvPr/>
        </p:nvSpPr>
        <p:spPr>
          <a:xfrm>
            <a:off x="6041266" y="525352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64377CA-9F2C-DB4C-9E8F-528E9E5FD004}"/>
              </a:ext>
            </a:extLst>
          </p:cNvPr>
          <p:cNvSpPr/>
          <p:nvPr/>
        </p:nvSpPr>
        <p:spPr>
          <a:xfrm>
            <a:off x="8758591" y="5333845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4D1BD648-901C-0091-FCD7-709490CD3A7F}"/>
              </a:ext>
            </a:extLst>
          </p:cNvPr>
          <p:cNvSpPr/>
          <p:nvPr/>
        </p:nvSpPr>
        <p:spPr>
          <a:xfrm>
            <a:off x="10257383" y="5235350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B5029A99-6F2C-F8A4-4526-93F204A84942}"/>
              </a:ext>
            </a:extLst>
          </p:cNvPr>
          <p:cNvSpPr/>
          <p:nvPr/>
        </p:nvSpPr>
        <p:spPr>
          <a:xfrm>
            <a:off x="9127602" y="1455250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71CE622F-5D92-378E-2351-AEB2CA7A675E}"/>
              </a:ext>
            </a:extLst>
          </p:cNvPr>
          <p:cNvSpPr/>
          <p:nvPr/>
        </p:nvSpPr>
        <p:spPr>
          <a:xfrm>
            <a:off x="9851734" y="1829213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CA239A5A-24E7-2AD9-6EFB-AFB90EBEEBCA}"/>
              </a:ext>
            </a:extLst>
          </p:cNvPr>
          <p:cNvSpPr/>
          <p:nvPr/>
        </p:nvSpPr>
        <p:spPr>
          <a:xfrm>
            <a:off x="9932739" y="3893308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1D395A87-068E-DDB5-E499-FCD481BEAC98}"/>
              </a:ext>
            </a:extLst>
          </p:cNvPr>
          <p:cNvSpPr/>
          <p:nvPr/>
        </p:nvSpPr>
        <p:spPr>
          <a:xfrm>
            <a:off x="7787578" y="3930624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8E82B2E1-D885-A9AD-FFEA-5A580C0C23CD}"/>
              </a:ext>
            </a:extLst>
          </p:cNvPr>
          <p:cNvSpPr txBox="1"/>
          <p:nvPr/>
        </p:nvSpPr>
        <p:spPr>
          <a:xfrm>
            <a:off x="7447544" y="3694962"/>
            <a:ext cx="719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Limoges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8D96A7-9453-D12E-B268-A558C807DD55}"/>
              </a:ext>
            </a:extLst>
          </p:cNvPr>
          <p:cNvSpPr/>
          <p:nvPr/>
        </p:nvSpPr>
        <p:spPr>
          <a:xfrm>
            <a:off x="7386226" y="1080533"/>
            <a:ext cx="637862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Rouen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190132-ED03-FFFB-F87F-CFFD873DFE3B}"/>
              </a:ext>
            </a:extLst>
          </p:cNvPr>
          <p:cNvSpPr/>
          <p:nvPr/>
        </p:nvSpPr>
        <p:spPr>
          <a:xfrm>
            <a:off x="5846778" y="1616404"/>
            <a:ext cx="70858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Rennes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E6F6321-B142-15B8-78A7-6FBE4BD16A9E}"/>
              </a:ext>
            </a:extLst>
          </p:cNvPr>
          <p:cNvSpPr/>
          <p:nvPr/>
        </p:nvSpPr>
        <p:spPr>
          <a:xfrm>
            <a:off x="7660521" y="1379128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88A618-81E7-D4AD-F951-8A717D67D520}"/>
              </a:ext>
            </a:extLst>
          </p:cNvPr>
          <p:cNvSpPr/>
          <p:nvPr/>
        </p:nvSpPr>
        <p:spPr>
          <a:xfrm>
            <a:off x="7741292" y="2415112"/>
            <a:ext cx="784033" cy="2616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Orléans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83D3E0A-C929-940F-7193-90FEA6B93A76}"/>
              </a:ext>
            </a:extLst>
          </p:cNvPr>
          <p:cNvSpPr/>
          <p:nvPr/>
        </p:nvSpPr>
        <p:spPr>
          <a:xfrm>
            <a:off x="6170395" y="1929417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A1374E-B59B-5D34-78C2-0BFA9581B28C}"/>
              </a:ext>
            </a:extLst>
          </p:cNvPr>
          <p:cNvSpPr txBox="1"/>
          <p:nvPr/>
        </p:nvSpPr>
        <p:spPr>
          <a:xfrm>
            <a:off x="7031740" y="2588347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Tours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DA682E5-A796-DACC-8AD0-0ABBE3885396}"/>
              </a:ext>
            </a:extLst>
          </p:cNvPr>
          <p:cNvSpPr/>
          <p:nvPr/>
        </p:nvSpPr>
        <p:spPr>
          <a:xfrm>
            <a:off x="7373194" y="2514951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6A722131-0552-6908-9634-A8A285E9C69A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1D1CF-35D2-F8D5-C874-842136409E60}"/>
              </a:ext>
            </a:extLst>
          </p:cNvPr>
          <p:cNvSpPr/>
          <p:nvPr/>
        </p:nvSpPr>
        <p:spPr>
          <a:xfrm>
            <a:off x="9462304" y="2870687"/>
            <a:ext cx="105666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Besançon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F962B27-0C83-4B1A-F954-775AF5FDA205}"/>
              </a:ext>
            </a:extLst>
          </p:cNvPr>
          <p:cNvSpPr/>
          <p:nvPr/>
        </p:nvSpPr>
        <p:spPr>
          <a:xfrm>
            <a:off x="6824673" y="2307974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6061FD-4EF3-2894-893D-53971A246171}"/>
              </a:ext>
            </a:extLst>
          </p:cNvPr>
          <p:cNvSpPr txBox="1"/>
          <p:nvPr/>
        </p:nvSpPr>
        <p:spPr>
          <a:xfrm>
            <a:off x="6498034" y="2392329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Angers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5B826C-02A2-07F2-2FF7-3ADF0D22C7BD}"/>
              </a:ext>
            </a:extLst>
          </p:cNvPr>
          <p:cNvSpPr txBox="1"/>
          <p:nvPr/>
        </p:nvSpPr>
        <p:spPr>
          <a:xfrm>
            <a:off x="8359663" y="4348889"/>
            <a:ext cx="1147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Saint-Etienne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6E825E1-F28F-9632-13A2-481185C0CA6D}"/>
              </a:ext>
            </a:extLst>
          </p:cNvPr>
          <p:cNvSpPr/>
          <p:nvPr/>
        </p:nvSpPr>
        <p:spPr>
          <a:xfrm>
            <a:off x="9023012" y="4318831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24406F-44A4-EA77-3432-BE3B3730531C}"/>
              </a:ext>
            </a:extLst>
          </p:cNvPr>
          <p:cNvSpPr txBox="1"/>
          <p:nvPr/>
        </p:nvSpPr>
        <p:spPr>
          <a:xfrm>
            <a:off x="6406875" y="3503587"/>
            <a:ext cx="945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Rochelle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7625786-61C6-7B72-1D33-E94C569DC757}"/>
              </a:ext>
            </a:extLst>
          </p:cNvPr>
          <p:cNvSpPr/>
          <p:nvPr/>
        </p:nvSpPr>
        <p:spPr>
          <a:xfrm>
            <a:off x="6435662" y="357056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0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2" grpId="0" animBg="1"/>
      <p:bldP spid="3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3E4A-5159-25F1-017D-D577A6B8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1F54715-14B4-1060-4A96-9D6C62BE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10" y="187786"/>
            <a:ext cx="5968086" cy="66702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F3C282-0F9C-51F3-CFA2-987BB8A842CA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Hauts-de-France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23044B-D7F2-D643-A534-846E8CA0746C}"/>
              </a:ext>
            </a:extLst>
          </p:cNvPr>
          <p:cNvSpPr txBox="1"/>
          <p:nvPr/>
        </p:nvSpPr>
        <p:spPr>
          <a:xfrm>
            <a:off x="1906980" y="2298203"/>
            <a:ext cx="2502281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François Infantes</a:t>
            </a: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-</a:t>
            </a:r>
          </a:p>
          <a:p>
            <a:r>
              <a:rPr lang="fr-FR" sz="16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Délégué Régional </a:t>
            </a: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  <a:hlinkClick r:id="rId3"/>
              </a:rPr>
              <a:t>finfantes@opco-atlas.fr</a:t>
            </a:r>
            <a:endParaRPr lang="fr-FR" sz="16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06 42 21 66 61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48088B2-5909-3397-1F30-78F5C15D3A4E}"/>
              </a:ext>
            </a:extLst>
          </p:cNvPr>
          <p:cNvSpPr/>
          <p:nvPr/>
        </p:nvSpPr>
        <p:spPr>
          <a:xfrm>
            <a:off x="1906980" y="3941856"/>
            <a:ext cx="3045230" cy="86658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679 Avenue de la République 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59800 Lille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3330E0-CA8A-3F28-D8D0-003A5208E652}"/>
              </a:ext>
            </a:extLst>
          </p:cNvPr>
          <p:cNvSpPr/>
          <p:nvPr/>
        </p:nvSpPr>
        <p:spPr>
          <a:xfrm>
            <a:off x="8150964" y="658733"/>
            <a:ext cx="54023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Lille</a:t>
            </a:r>
            <a:endParaRPr lang="fr-FR" sz="1400" b="1">
              <a:solidFill>
                <a:schemeClr val="bg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BAA7DF-C65C-E7EE-0FDE-66EF432C7C7F}"/>
              </a:ext>
            </a:extLst>
          </p:cNvPr>
          <p:cNvSpPr/>
          <p:nvPr/>
        </p:nvSpPr>
        <p:spPr>
          <a:xfrm>
            <a:off x="8370804" y="522221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36CBB5-D8AC-A198-68EF-F76343081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62" y="2499550"/>
            <a:ext cx="932325" cy="932325"/>
          </a:xfrm>
          <a:prstGeom prst="rect">
            <a:avLst/>
          </a:prstGeom>
        </p:spPr>
      </p:pic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9EF0A039-EBD6-E852-5677-B9F7FF6AB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D3DA8096-5AA9-B021-99B9-BE04DA26BCE8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42475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AA1D517A-23DD-4E2B-947D-21A541E92BCD}"/>
              </a:ext>
            </a:extLst>
          </p:cNvPr>
          <p:cNvSpPr>
            <a:spLocks noChangeAspect="1"/>
          </p:cNvSpPr>
          <p:nvPr/>
        </p:nvSpPr>
        <p:spPr>
          <a:xfrm>
            <a:off x="3299639" y="632639"/>
            <a:ext cx="5592723" cy="5592723"/>
          </a:xfrm>
          <a:prstGeom prst="ellipse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E7D72-9802-417A-859B-64038DDD32CD}"/>
              </a:ext>
            </a:extLst>
          </p:cNvPr>
          <p:cNvSpPr/>
          <p:nvPr/>
        </p:nvSpPr>
        <p:spPr>
          <a:xfrm>
            <a:off x="6332220" y="168428"/>
            <a:ext cx="3324613" cy="294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D396AC-A099-483B-87C0-8C31B0ABFBCC}"/>
              </a:ext>
            </a:extLst>
          </p:cNvPr>
          <p:cNvSpPr/>
          <p:nvPr/>
        </p:nvSpPr>
        <p:spPr>
          <a:xfrm>
            <a:off x="1397730" y="2995448"/>
            <a:ext cx="3117514" cy="294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AFC1585-087E-47F0-A5BF-F44AFBA02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35E324-F93D-41D9-89E7-2857E251B0F7}"/>
              </a:ext>
            </a:extLst>
          </p:cNvPr>
          <p:cNvSpPr txBox="1"/>
          <p:nvPr/>
        </p:nvSpPr>
        <p:spPr>
          <a:xfrm>
            <a:off x="479425" y="338435"/>
            <a:ext cx="8988666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Les missions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d’Atlas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CB86FAA-9481-4ACC-B618-DDD851D5EA7A}"/>
              </a:ext>
            </a:extLst>
          </p:cNvPr>
          <p:cNvGrpSpPr/>
          <p:nvPr/>
        </p:nvGrpSpPr>
        <p:grpSpPr>
          <a:xfrm>
            <a:off x="1775213" y="3429000"/>
            <a:ext cx="3803817" cy="2212403"/>
            <a:chOff x="479425" y="2133641"/>
            <a:chExt cx="3803817" cy="221240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6B8EF3B-1473-4BC2-A0DD-F2E16145C7A6}"/>
                </a:ext>
              </a:extLst>
            </p:cNvPr>
            <p:cNvSpPr txBox="1"/>
            <p:nvPr/>
          </p:nvSpPr>
          <p:spPr>
            <a:xfrm>
              <a:off x="479425" y="3330381"/>
              <a:ext cx="3803817" cy="101566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fr-FR" sz="22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Développer les compétences des salariés au sein </a:t>
              </a:r>
              <a:br>
                <a:rPr lang="fr-FR" sz="22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</a:br>
              <a:r>
                <a:rPr lang="fr-FR" sz="22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des entreprises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44948E0-BEBC-41D4-B50E-FE9EA81D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994" y="2133641"/>
              <a:ext cx="1332194" cy="1076923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47ACC41-9980-462C-A043-CC7DED3912C6}"/>
              </a:ext>
            </a:extLst>
          </p:cNvPr>
          <p:cNvGrpSpPr/>
          <p:nvPr/>
        </p:nvGrpSpPr>
        <p:grpSpPr>
          <a:xfrm>
            <a:off x="6905521" y="673779"/>
            <a:ext cx="3803817" cy="1873848"/>
            <a:chOff x="479425" y="4239340"/>
            <a:chExt cx="3803817" cy="187384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0EBC1FD-EA68-4B9C-859D-6A4AFA0D534D}"/>
                </a:ext>
              </a:extLst>
            </p:cNvPr>
            <p:cNvSpPr txBox="1"/>
            <p:nvPr/>
          </p:nvSpPr>
          <p:spPr>
            <a:xfrm>
              <a:off x="479425" y="5436080"/>
              <a:ext cx="3803817" cy="67710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fr-FR" sz="22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Favoriser l’accès à l’emploi </a:t>
              </a:r>
            </a:p>
            <a:p>
              <a:r>
                <a:rPr lang="fr-FR" sz="22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par la formation 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A67707E-82D1-491D-A1F8-BDCC375B9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374" y="4239340"/>
              <a:ext cx="919270" cy="1076923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3167A4F-7383-4A7F-8483-322749B5D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72" y="2734911"/>
            <a:ext cx="4268856" cy="1388178"/>
          </a:xfrm>
          <a:prstGeom prst="rect">
            <a:avLst/>
          </a:prstGeom>
        </p:spPr>
      </p:pic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C9F8597F-1F1D-BC43-AE2F-0883FE85F480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0026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D25DB-724D-F317-90D8-C84717C98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1DC282CD-2346-8EF0-A380-ED5AD5B28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86" y="248507"/>
            <a:ext cx="5836389" cy="65230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B039CE-6FB6-3B97-50DD-0B6B0D37F4CA}"/>
              </a:ext>
            </a:extLst>
          </p:cNvPr>
          <p:cNvSpPr/>
          <p:nvPr/>
        </p:nvSpPr>
        <p:spPr>
          <a:xfrm>
            <a:off x="7038300" y="1166212"/>
            <a:ext cx="637862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Rouen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94CDA6C-ED79-9724-BA63-BB076807A3FA}"/>
              </a:ext>
            </a:extLst>
          </p:cNvPr>
          <p:cNvSpPr/>
          <p:nvPr/>
        </p:nvSpPr>
        <p:spPr>
          <a:xfrm>
            <a:off x="7249840" y="1464807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100FA8-F646-C8BF-6764-12645DFA0885}"/>
              </a:ext>
            </a:extLst>
          </p:cNvPr>
          <p:cNvSpPr txBox="1"/>
          <p:nvPr/>
        </p:nvSpPr>
        <p:spPr>
          <a:xfrm>
            <a:off x="479425" y="338435"/>
            <a:ext cx="7451686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Normandie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D4FE4C-114B-35F8-B75C-7AB097004D29}"/>
              </a:ext>
            </a:extLst>
          </p:cNvPr>
          <p:cNvSpPr txBox="1"/>
          <p:nvPr/>
        </p:nvSpPr>
        <p:spPr>
          <a:xfrm>
            <a:off x="1906980" y="2298203"/>
            <a:ext cx="2502281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Julie </a:t>
            </a:r>
            <a:r>
              <a:rPr lang="fr-FR" sz="2400" b="1" err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Seuvre</a:t>
            </a:r>
            <a:endParaRPr lang="fr-FR" sz="2400" b="1">
              <a:solidFill>
                <a:srgbClr val="7850DC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-</a:t>
            </a:r>
          </a:p>
          <a:p>
            <a:r>
              <a:rPr lang="fr-FR" sz="16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Déléguée Régionale </a:t>
            </a: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  <a:hlinkClick r:id="rId3"/>
              </a:rPr>
              <a:t>jseuvre@opco-atlas.fr</a:t>
            </a:r>
            <a:endParaRPr lang="fr-FR" sz="16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07 64 26 17 95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F39384-2DF7-1DDE-FFBC-2A22543625D7}"/>
              </a:ext>
            </a:extLst>
          </p:cNvPr>
          <p:cNvSpPr txBox="1"/>
          <p:nvPr/>
        </p:nvSpPr>
        <p:spPr>
          <a:xfrm>
            <a:off x="6344466" y="1481996"/>
            <a:ext cx="666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Caen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5062AF-EFFB-1997-0B27-10616ABD40D0}"/>
              </a:ext>
            </a:extLst>
          </p:cNvPr>
          <p:cNvSpPr/>
          <p:nvPr/>
        </p:nvSpPr>
        <p:spPr>
          <a:xfrm>
            <a:off x="6621204" y="1441151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DE1E07D-AB6F-99CA-BBC7-645E4AF25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62" y="2499550"/>
            <a:ext cx="932325" cy="932325"/>
          </a:xfrm>
          <a:prstGeom prst="rect">
            <a:avLst/>
          </a:prstGeom>
        </p:spPr>
      </p:pic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B1ADFBCC-0A06-59E6-3801-F2C3547E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DB62CE2C-F653-FD1B-55A0-C141F96E75F8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2554712-D884-7D7C-CBDD-B8B4F08E2D76}"/>
              </a:ext>
            </a:extLst>
          </p:cNvPr>
          <p:cNvSpPr/>
          <p:nvPr/>
        </p:nvSpPr>
        <p:spPr>
          <a:xfrm>
            <a:off x="1906980" y="3772777"/>
            <a:ext cx="3045230" cy="86658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 Rond-Point des Bruyères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76300 </a:t>
            </a:r>
            <a:r>
              <a:rPr lang="fr-FR" sz="160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Sotteville-les-Rouen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86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EE7FC-84FF-B7B9-F410-C165D5353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945C79F-E5D4-79B7-C797-17DB1BC41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15" y="227692"/>
            <a:ext cx="5876263" cy="65675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891C2A-EA29-39E4-3ED7-6A0F520CDCE7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Bretagne</a:t>
            </a:r>
            <a:endParaRPr lang="fr-FR" sz="3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03D4C1-007D-8DC1-B20A-1120204A37B6}"/>
              </a:ext>
            </a:extLst>
          </p:cNvPr>
          <p:cNvSpPr txBox="1"/>
          <p:nvPr/>
        </p:nvSpPr>
        <p:spPr>
          <a:xfrm>
            <a:off x="5137812" y="1673740"/>
            <a:ext cx="655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Brest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44883B-FCFA-9BB9-763D-0A3B4FB6AD1B}"/>
              </a:ext>
            </a:extLst>
          </p:cNvPr>
          <p:cNvSpPr/>
          <p:nvPr/>
        </p:nvSpPr>
        <p:spPr>
          <a:xfrm>
            <a:off x="5121048" y="1760851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C4A2605-355D-1115-4EA6-D8617A68764B}"/>
              </a:ext>
            </a:extLst>
          </p:cNvPr>
          <p:cNvGrpSpPr/>
          <p:nvPr/>
        </p:nvGrpSpPr>
        <p:grpSpPr>
          <a:xfrm>
            <a:off x="726362" y="2298201"/>
            <a:ext cx="4404730" cy="1354217"/>
            <a:chOff x="954348" y="3466712"/>
            <a:chExt cx="4404730" cy="1354217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9C9745C-0C05-4B16-5077-93C57A274812}"/>
                </a:ext>
              </a:extLst>
            </p:cNvPr>
            <p:cNvSpPr txBox="1"/>
            <p:nvPr/>
          </p:nvSpPr>
          <p:spPr>
            <a:xfrm>
              <a:off x="2134966" y="3466712"/>
              <a:ext cx="3224112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Lucie 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Godey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Déléguée Régionale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lgodey@opco-atlas.fr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07 65 18 47 36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4E7E734-244D-66B7-35D9-AC5F8C923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348" y="3662566"/>
              <a:ext cx="932325" cy="932325"/>
            </a:xfrm>
            <a:prstGeom prst="rect">
              <a:avLst/>
            </a:prstGeom>
          </p:spPr>
        </p:pic>
      </p:grp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FEAE13F7-DA44-3DF6-83BA-241C1D9F6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AA1C1B-3202-FDFB-BC22-24CCA28A2FCA}"/>
              </a:ext>
            </a:extLst>
          </p:cNvPr>
          <p:cNvSpPr/>
          <p:nvPr/>
        </p:nvSpPr>
        <p:spPr>
          <a:xfrm>
            <a:off x="5892068" y="1944211"/>
            <a:ext cx="70858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Rennes</a:t>
            </a:r>
            <a:endParaRPr lang="fr-FR" sz="1400" b="1">
              <a:solidFill>
                <a:schemeClr val="bg1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BEFE1A2-69AA-EEAD-B504-7EE5990FD3EC}"/>
              </a:ext>
            </a:extLst>
          </p:cNvPr>
          <p:cNvSpPr/>
          <p:nvPr/>
        </p:nvSpPr>
        <p:spPr>
          <a:xfrm>
            <a:off x="6215685" y="2257224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CB10E-1CD3-0F6F-CD37-A774BDB6D429}"/>
              </a:ext>
            </a:extLst>
          </p:cNvPr>
          <p:cNvSpPr/>
          <p:nvPr/>
        </p:nvSpPr>
        <p:spPr>
          <a:xfrm>
            <a:off x="1906980" y="3813347"/>
            <a:ext cx="2659197" cy="786143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144000" rtlCol="0" anchor="b">
            <a:spAutoFit/>
          </a:bodyPr>
          <a:lstStyle/>
          <a:p>
            <a:r>
              <a:rPr lang="fr-FR" sz="1600">
                <a:solidFill>
                  <a:schemeClr val="bg1"/>
                </a:solidFill>
                <a:latin typeface="Circular Std Book Italic"/>
                <a:cs typeface="Circular Std Book Italic" panose="020B0604020101020102" pitchFamily="34" charset="77"/>
              </a:rPr>
              <a:t>8 rue du Bordage</a:t>
            </a:r>
            <a:endParaRPr lang="fr-FR">
              <a:solidFill>
                <a:schemeClr val="bg1"/>
              </a:solidFill>
              <a:latin typeface="Circular Std Book Italic"/>
              <a:cs typeface="Circular Std Book Italic" panose="020B0604020101020102" pitchFamily="34" charset="77"/>
            </a:endParaRPr>
          </a:p>
          <a:p>
            <a:r>
              <a:rPr lang="fr-FR" sz="1600">
                <a:solidFill>
                  <a:schemeClr val="bg1"/>
                </a:solidFill>
                <a:latin typeface="Circular Std Book Italic"/>
                <a:cs typeface="Circular Std Book Italic" panose="020B0604020101020102" pitchFamily="34" charset="77"/>
              </a:rPr>
              <a:t>35510 CESSON SEVIGNE</a:t>
            </a:r>
            <a:endParaRPr lang="fr-FR" sz="1600">
              <a:solidFill>
                <a:schemeClr val="bg1"/>
              </a:solidFill>
              <a:latin typeface="Circular Std Book Italic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34B3F74-C5B4-55F6-53FA-3A9192F687DE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40376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FD7D-B97F-C84F-22D4-9EA6C785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06B59B53-2700-0C57-C1A7-7D79BEB6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57" y="338436"/>
            <a:ext cx="5777176" cy="64568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8432F7-A38D-4EFF-B10E-BDF62F13230D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Pays de la Loire / Centre Val de Loire</a:t>
            </a:r>
            <a:endParaRPr lang="fr-FR" sz="3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B371AA-34A9-01DD-EE7E-6B2E92037F4F}"/>
              </a:ext>
            </a:extLst>
          </p:cNvPr>
          <p:cNvSpPr/>
          <p:nvPr/>
        </p:nvSpPr>
        <p:spPr>
          <a:xfrm>
            <a:off x="5597820" y="2878751"/>
            <a:ext cx="78403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Helvetica" pitchFamily="2" charset="0"/>
              </a:rPr>
              <a:t>Nantes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49E9AD6-5781-1A18-0C39-2B7C38C6F45E}"/>
              </a:ext>
            </a:extLst>
          </p:cNvPr>
          <p:cNvSpPr/>
          <p:nvPr/>
        </p:nvSpPr>
        <p:spPr>
          <a:xfrm>
            <a:off x="5937613" y="273279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558A2A5-0F30-FFB0-A5D9-1FC2868C38A4}"/>
              </a:ext>
            </a:extLst>
          </p:cNvPr>
          <p:cNvGrpSpPr/>
          <p:nvPr/>
        </p:nvGrpSpPr>
        <p:grpSpPr>
          <a:xfrm>
            <a:off x="726362" y="2298201"/>
            <a:ext cx="4404730" cy="1354217"/>
            <a:chOff x="954348" y="3466712"/>
            <a:chExt cx="4404730" cy="1354217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B117697-4B93-ED7A-96B5-DD1F6B7325BA}"/>
                </a:ext>
              </a:extLst>
            </p:cNvPr>
            <p:cNvSpPr txBox="1"/>
            <p:nvPr/>
          </p:nvSpPr>
          <p:spPr>
            <a:xfrm>
              <a:off x="2134966" y="3466712"/>
              <a:ext cx="3224112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Béatrice Abadie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Déléguée Régionale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babadie@opco-atlas.fr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06 60 59 73 28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A0A9D07-B00C-E684-C016-CAADBEA4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348" y="3662566"/>
              <a:ext cx="932325" cy="932325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4AEAC64-AC27-F86E-0967-3501B49B318E}"/>
              </a:ext>
            </a:extLst>
          </p:cNvPr>
          <p:cNvSpPr/>
          <p:nvPr/>
        </p:nvSpPr>
        <p:spPr>
          <a:xfrm>
            <a:off x="1829676" y="3728105"/>
            <a:ext cx="2436225" cy="1098776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Immeuble Le </a:t>
            </a:r>
            <a:r>
              <a:rPr lang="fr-FR" sz="160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Nantil</a:t>
            </a:r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 Rue Célestin Freinet 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44200 Nantes</a:t>
            </a:r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9517DEA7-8809-4D3F-F0A9-64658DF52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DA651F4-98DF-C5F3-620F-23CD1C3E5745}"/>
              </a:ext>
            </a:extLst>
          </p:cNvPr>
          <p:cNvSpPr/>
          <p:nvPr/>
        </p:nvSpPr>
        <p:spPr>
          <a:xfrm>
            <a:off x="7847129" y="2520950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B3F06F-C447-7CE1-5BED-DA8750F5BE9C}"/>
              </a:ext>
            </a:extLst>
          </p:cNvPr>
          <p:cNvSpPr/>
          <p:nvPr/>
        </p:nvSpPr>
        <p:spPr>
          <a:xfrm>
            <a:off x="7507336" y="2657943"/>
            <a:ext cx="78403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Orléans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5B49D7-E5DD-1142-11F9-4BD5BAA997A2}"/>
              </a:ext>
            </a:extLst>
          </p:cNvPr>
          <p:cNvSpPr txBox="1"/>
          <p:nvPr/>
        </p:nvSpPr>
        <p:spPr>
          <a:xfrm>
            <a:off x="6812401" y="2740752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Tours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52A97EE-6FD6-5D3A-94E1-328F34FC2736}"/>
              </a:ext>
            </a:extLst>
          </p:cNvPr>
          <p:cNvSpPr/>
          <p:nvPr/>
        </p:nvSpPr>
        <p:spPr>
          <a:xfrm>
            <a:off x="7153855" y="266735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4FAF17D1-6C1D-6753-8C8F-DF30A2ED2938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9D69E8-1289-3A6A-5BEF-371F072AE518}"/>
              </a:ext>
            </a:extLst>
          </p:cNvPr>
          <p:cNvSpPr/>
          <p:nvPr/>
        </p:nvSpPr>
        <p:spPr>
          <a:xfrm>
            <a:off x="6634673" y="2569229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1B9235-9B70-3ADD-F70E-DF4D362E942A}"/>
              </a:ext>
            </a:extLst>
          </p:cNvPr>
          <p:cNvSpPr txBox="1"/>
          <p:nvPr/>
        </p:nvSpPr>
        <p:spPr>
          <a:xfrm>
            <a:off x="6308034" y="2653584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Angers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44CF2C4-687D-1F39-4C6C-D17D49E45F68}"/>
              </a:ext>
            </a:extLst>
          </p:cNvPr>
          <p:cNvSpPr/>
          <p:nvPr/>
        </p:nvSpPr>
        <p:spPr>
          <a:xfrm>
            <a:off x="1829675" y="4918322"/>
            <a:ext cx="2436225" cy="1330973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Immeuble Val de Loire</a:t>
            </a:r>
          </a:p>
          <a:p>
            <a:pPr lvl="0"/>
            <a:r>
              <a:rPr lang="fr-FR" sz="16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Chez Regus</a:t>
            </a:r>
          </a:p>
          <a:p>
            <a:pPr lvl="0"/>
            <a:r>
              <a:rPr lang="fr-FR" sz="16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4 passage de la </a:t>
            </a:r>
            <a:r>
              <a:rPr lang="fr-FR" sz="1600" err="1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rape</a:t>
            </a:r>
            <a:endParaRPr lang="fr-FR" sz="1600">
              <a:solidFill>
                <a:srgbClr val="2D0F64"/>
              </a:solidFill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lvl="0"/>
            <a:r>
              <a:rPr lang="fr-FR" sz="16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45000 ORLÉANS</a:t>
            </a:r>
          </a:p>
        </p:txBody>
      </p:sp>
    </p:spTree>
    <p:extLst>
      <p:ext uri="{BB962C8B-B14F-4D97-AF65-F5344CB8AC3E}">
        <p14:creationId xmlns:p14="http://schemas.microsoft.com/office/powerpoint/2010/main" val="21449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4CA3-CBFC-5F67-0E1B-8FCB10FF3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arte&#10;&#10;Description générée automatiquement">
            <a:extLst>
              <a:ext uri="{FF2B5EF4-FFF2-40B4-BE49-F238E27FC236}">
                <a16:creationId xmlns:a16="http://schemas.microsoft.com/office/drawing/2014/main" id="{E1CA4448-8DC5-C564-FFE2-91CC628D5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49" y="195709"/>
            <a:ext cx="5925217" cy="66223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DB774E-900F-00C6-E469-DAC4A74B98A2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Nouvelle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Aquitaine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0CEB969-68C5-E147-D0F6-4EDADBD32BE2}"/>
              </a:ext>
            </a:extLst>
          </p:cNvPr>
          <p:cNvGrpSpPr/>
          <p:nvPr/>
        </p:nvGrpSpPr>
        <p:grpSpPr>
          <a:xfrm>
            <a:off x="726362" y="2298203"/>
            <a:ext cx="5141652" cy="1354217"/>
            <a:chOff x="954348" y="3466712"/>
            <a:chExt cx="5141652" cy="135421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D6B0397-6096-85FB-C50F-2AE1578C4D0F}"/>
                </a:ext>
              </a:extLst>
            </p:cNvPr>
            <p:cNvSpPr txBox="1"/>
            <p:nvPr/>
          </p:nvSpPr>
          <p:spPr>
            <a:xfrm>
              <a:off x="2134966" y="3466712"/>
              <a:ext cx="3961034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David 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Tondellier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 Régional - Antenne de Bordeaux </a:t>
              </a:r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dtondellier@opco-atlas.fr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06 75 63 87 14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EC0C0BB-EF7A-2826-E675-16E77A0E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348" y="3665184"/>
              <a:ext cx="932325" cy="93232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1F46D3B-C1E7-EE43-7135-2C61DF39F78D}"/>
              </a:ext>
            </a:extLst>
          </p:cNvPr>
          <p:cNvSpPr/>
          <p:nvPr/>
        </p:nvSpPr>
        <p:spPr>
          <a:xfrm>
            <a:off x="6727594" y="4029724"/>
            <a:ext cx="94865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Bordeaux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86108C-A0C4-428A-8005-16C1911B0AB5}"/>
              </a:ext>
            </a:extLst>
          </p:cNvPr>
          <p:cNvSpPr txBox="1"/>
          <p:nvPr/>
        </p:nvSpPr>
        <p:spPr>
          <a:xfrm>
            <a:off x="6054912" y="5128388"/>
            <a:ext cx="784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Bayonne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B9D6F4-51A3-0B46-7352-EE68D41D7487}"/>
              </a:ext>
            </a:extLst>
          </p:cNvPr>
          <p:cNvSpPr/>
          <p:nvPr/>
        </p:nvSpPr>
        <p:spPr>
          <a:xfrm>
            <a:off x="6583937" y="4110250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6913A98-D7E9-AE89-7E81-B2F7A418D5CA}"/>
              </a:ext>
            </a:extLst>
          </p:cNvPr>
          <p:cNvSpPr/>
          <p:nvPr/>
        </p:nvSpPr>
        <p:spPr>
          <a:xfrm>
            <a:off x="7676251" y="3562689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9B89BDE-F7DD-7999-DE20-14D1A78B1F86}"/>
              </a:ext>
            </a:extLst>
          </p:cNvPr>
          <p:cNvSpPr/>
          <p:nvPr/>
        </p:nvSpPr>
        <p:spPr>
          <a:xfrm>
            <a:off x="6094826" y="521657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1E56F273-C922-36B5-6506-4EDFF6A16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E46F7D9-1675-39C9-91CD-092E5F27EE1F}"/>
              </a:ext>
            </a:extLst>
          </p:cNvPr>
          <p:cNvSpPr txBox="1"/>
          <p:nvPr/>
        </p:nvSpPr>
        <p:spPr>
          <a:xfrm>
            <a:off x="7352749" y="3632945"/>
            <a:ext cx="719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Limoges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8EC78E-A3FA-E11C-1D39-345AAA773DAF}"/>
              </a:ext>
            </a:extLst>
          </p:cNvPr>
          <p:cNvSpPr txBox="1"/>
          <p:nvPr/>
        </p:nvSpPr>
        <p:spPr>
          <a:xfrm>
            <a:off x="6799953" y="4535646"/>
            <a:ext cx="499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Agen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A3B91F3-6E51-2CD6-2927-9F7200C5F2BB}"/>
              </a:ext>
            </a:extLst>
          </p:cNvPr>
          <p:cNvSpPr/>
          <p:nvPr/>
        </p:nvSpPr>
        <p:spPr>
          <a:xfrm>
            <a:off x="7030758" y="450304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2B2D0C25-7181-04FA-7B57-70D849089FC7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A6B958-7A23-33A6-58F2-D388EC94BCF2}"/>
              </a:ext>
            </a:extLst>
          </p:cNvPr>
          <p:cNvSpPr txBox="1"/>
          <p:nvPr/>
        </p:nvSpPr>
        <p:spPr>
          <a:xfrm>
            <a:off x="6406875" y="3503587"/>
            <a:ext cx="945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Rochelle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0EA572E-23BC-49A3-FFD9-481DAED5A0A1}"/>
              </a:ext>
            </a:extLst>
          </p:cNvPr>
          <p:cNvSpPr/>
          <p:nvPr/>
        </p:nvSpPr>
        <p:spPr>
          <a:xfrm>
            <a:off x="6435662" y="357056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BC2B28-D506-3572-1ACD-02493B907EF7}"/>
              </a:ext>
            </a:extLst>
          </p:cNvPr>
          <p:cNvSpPr/>
          <p:nvPr/>
        </p:nvSpPr>
        <p:spPr>
          <a:xfrm>
            <a:off x="1861719" y="3862934"/>
            <a:ext cx="2016858" cy="775797"/>
          </a:xfrm>
          <a:prstGeom prst="roundRect">
            <a:avLst>
              <a:gd name="adj" fmla="val 7708"/>
            </a:avLst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11 Rue des Gamins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33082 Bordeaux</a:t>
            </a:r>
          </a:p>
        </p:txBody>
      </p:sp>
    </p:spTree>
    <p:extLst>
      <p:ext uri="{BB962C8B-B14F-4D97-AF65-F5344CB8AC3E}">
        <p14:creationId xmlns:p14="http://schemas.microsoft.com/office/powerpoint/2010/main" val="35277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6C2B9-758F-56ED-F5D0-E2559EEDE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A807AE4D-617A-6AB3-BA04-10FB7566C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97" y="120978"/>
            <a:ext cx="5971743" cy="66743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E34416-FF6F-CF04-0EFB-AC6915B4CBB7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Occitanie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E1B62DF-B688-2DFA-5A3D-90B07E08DFEA}"/>
              </a:ext>
            </a:extLst>
          </p:cNvPr>
          <p:cNvGrpSpPr/>
          <p:nvPr/>
        </p:nvGrpSpPr>
        <p:grpSpPr>
          <a:xfrm>
            <a:off x="726362" y="2298203"/>
            <a:ext cx="3682899" cy="1354217"/>
            <a:chOff x="954348" y="3466712"/>
            <a:chExt cx="3682899" cy="135421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DBE414B-1D0F-07FD-C5B5-E1AD97F4D0C8}"/>
                </a:ext>
              </a:extLst>
            </p:cNvPr>
            <p:cNvSpPr txBox="1"/>
            <p:nvPr/>
          </p:nvSpPr>
          <p:spPr>
            <a:xfrm>
              <a:off x="2134966" y="3466712"/>
              <a:ext cx="2502281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Jérôme 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Penso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 Régional 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4"/>
                </a:rPr>
                <a:t>jpenso@opco-atlas.fr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06 62 44 67 52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8B7639B-4CD9-052F-8C20-93F63CFB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348" y="3668059"/>
              <a:ext cx="932325" cy="932325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3706A5-C61A-F9EC-E272-3F40749CCE48}"/>
              </a:ext>
            </a:extLst>
          </p:cNvPr>
          <p:cNvSpPr/>
          <p:nvPr/>
        </p:nvSpPr>
        <p:spPr>
          <a:xfrm>
            <a:off x="1815135" y="3855318"/>
            <a:ext cx="2594126" cy="1098776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Immeuble Jeanne d'Arc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9-11 Rue </a:t>
            </a:r>
            <a:r>
              <a:rPr lang="fr-FR" sz="160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Matabiau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31000 Toulouse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DFCF3D-5DF5-AF40-B888-DF9D13ED02E9}"/>
              </a:ext>
            </a:extLst>
          </p:cNvPr>
          <p:cNvSpPr/>
          <p:nvPr/>
        </p:nvSpPr>
        <p:spPr>
          <a:xfrm>
            <a:off x="7265645" y="5288831"/>
            <a:ext cx="948656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Toulouse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4124C3-905E-CF22-D245-6E238F29506D}"/>
              </a:ext>
            </a:extLst>
          </p:cNvPr>
          <p:cNvSpPr txBox="1"/>
          <p:nvPr/>
        </p:nvSpPr>
        <p:spPr>
          <a:xfrm>
            <a:off x="8103559" y="5127629"/>
            <a:ext cx="1050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Montpellier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1921B1-41C5-DCA1-7545-8F97DC49338E}"/>
              </a:ext>
            </a:extLst>
          </p:cNvPr>
          <p:cNvSpPr/>
          <p:nvPr/>
        </p:nvSpPr>
        <p:spPr>
          <a:xfrm>
            <a:off x="7749071" y="5132431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4839AEC-F651-CED6-842B-F0EFC23CBBE3}"/>
              </a:ext>
            </a:extLst>
          </p:cNvPr>
          <p:cNvSpPr/>
          <p:nvPr/>
        </p:nvSpPr>
        <p:spPr>
          <a:xfrm>
            <a:off x="8598392" y="5356264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1">
            <a:extLst>
              <a:ext uri="{FF2B5EF4-FFF2-40B4-BE49-F238E27FC236}">
                <a16:creationId xmlns:a16="http://schemas.microsoft.com/office/drawing/2014/main" id="{74FE2349-7EF7-9294-359A-D0B21B7F2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4D423F3-CDFA-106D-484C-E490C71F4431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0847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B83B7-4F2C-F6FF-6322-030581C0E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8293707-1A6C-5342-3EE6-79C81D06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6" y="312185"/>
            <a:ext cx="5800663" cy="64830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CAB109-EE24-925E-5259-6066CAF8F80A}"/>
              </a:ext>
            </a:extLst>
          </p:cNvPr>
          <p:cNvSpPr txBox="1"/>
          <p:nvPr/>
        </p:nvSpPr>
        <p:spPr>
          <a:xfrm>
            <a:off x="479425" y="338435"/>
            <a:ext cx="3355156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PACA / Corse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1F3CC2-89B5-6F09-9C24-B61F25819418}"/>
              </a:ext>
            </a:extLst>
          </p:cNvPr>
          <p:cNvSpPr/>
          <p:nvPr/>
        </p:nvSpPr>
        <p:spPr>
          <a:xfrm>
            <a:off x="9438525" y="5704285"/>
            <a:ext cx="948656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Marseille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B620C3-5BCA-00BA-8D72-A754BE73FEEE}"/>
              </a:ext>
            </a:extLst>
          </p:cNvPr>
          <p:cNvSpPr txBox="1"/>
          <p:nvPr/>
        </p:nvSpPr>
        <p:spPr>
          <a:xfrm>
            <a:off x="9580565" y="5109385"/>
            <a:ext cx="1200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Sophia</a:t>
            </a:r>
            <a:r>
              <a:rPr lang="fr-FR" sz="1000">
                <a:solidFill>
                  <a:srgbClr val="2B0B64"/>
                </a:solidFill>
                <a:latin typeface="Helvetica" pitchFamily="2" charset="0"/>
              </a:rPr>
              <a:t> </a:t>
            </a:r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Antipolis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DFCD9B-0CCE-5C9C-8057-7CBF9FF5FE56}"/>
              </a:ext>
            </a:extLst>
          </p:cNvPr>
          <p:cNvSpPr/>
          <p:nvPr/>
        </p:nvSpPr>
        <p:spPr>
          <a:xfrm>
            <a:off x="9862530" y="5569789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15FD93-0232-F7A9-BBEE-11BCA4F3B74F}"/>
              </a:ext>
            </a:extLst>
          </p:cNvPr>
          <p:cNvSpPr/>
          <p:nvPr/>
        </p:nvSpPr>
        <p:spPr>
          <a:xfrm>
            <a:off x="10144690" y="5340900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708B471-2B54-BA4D-C4B9-8D322BE4117A}"/>
              </a:ext>
            </a:extLst>
          </p:cNvPr>
          <p:cNvGrpSpPr/>
          <p:nvPr/>
        </p:nvGrpSpPr>
        <p:grpSpPr>
          <a:xfrm>
            <a:off x="726361" y="2298203"/>
            <a:ext cx="4002013" cy="1354217"/>
            <a:chOff x="963428" y="3466712"/>
            <a:chExt cx="4002013" cy="135421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00915B4-3427-F3D4-2300-B2B8A9CCD0B0}"/>
                </a:ext>
              </a:extLst>
            </p:cNvPr>
            <p:cNvSpPr txBox="1"/>
            <p:nvPr/>
          </p:nvSpPr>
          <p:spPr>
            <a:xfrm>
              <a:off x="2134966" y="3466712"/>
              <a:ext cx="2830475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Magali 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Rasamison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Déléguée Régionale 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mrasamison@opco-atlas.fr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06 61 87 71 69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DCF85CE-F49E-64C4-1524-6019D397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428" y="3665184"/>
              <a:ext cx="932325" cy="932325"/>
            </a:xfrm>
            <a:prstGeom prst="rect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9FF7168-1EFF-6E55-ED59-F1AFB28578BA}"/>
              </a:ext>
            </a:extLst>
          </p:cNvPr>
          <p:cNvSpPr/>
          <p:nvPr/>
        </p:nvSpPr>
        <p:spPr>
          <a:xfrm>
            <a:off x="1897899" y="3936826"/>
            <a:ext cx="2527797" cy="86658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21 Rue de la République 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13002 Marseille</a:t>
            </a:r>
          </a:p>
        </p:txBody>
      </p:sp>
      <p:sp>
        <p:nvSpPr>
          <p:cNvPr id="14" name="Espace réservé du pied de page 1">
            <a:extLst>
              <a:ext uri="{FF2B5EF4-FFF2-40B4-BE49-F238E27FC236}">
                <a16:creationId xmlns:a16="http://schemas.microsoft.com/office/drawing/2014/main" id="{4CC8FCA9-8EDF-8EDF-5120-82D5ABEAC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970DB6D-AA1F-6848-16E6-8E84D6705ACE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3500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15894-DDB4-0796-0499-452C5FD9D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A9D09C3-F2DB-CFFB-69BB-6B304648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5" y="249382"/>
            <a:ext cx="5856856" cy="65458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C72FB1-FE72-1466-81EF-CF750A0AD98E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Auvergne-Rhône-Alpes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523719F-1F5C-DCE4-D993-4390FAEEDAE5}"/>
              </a:ext>
            </a:extLst>
          </p:cNvPr>
          <p:cNvSpPr/>
          <p:nvPr/>
        </p:nvSpPr>
        <p:spPr>
          <a:xfrm>
            <a:off x="1901614" y="3941856"/>
            <a:ext cx="2630702" cy="1098776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Immeuble Forum</a:t>
            </a:r>
            <a:b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29 Rue Maurice Flandrin 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69003 Lyon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CEC5B-C281-D3AF-C040-0C19B0A50CB5}"/>
              </a:ext>
            </a:extLst>
          </p:cNvPr>
          <p:cNvSpPr/>
          <p:nvPr/>
        </p:nvSpPr>
        <p:spPr>
          <a:xfrm>
            <a:off x="8929957" y="3991490"/>
            <a:ext cx="568497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Lyon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BED37A-B3AB-1B50-6883-8277DDAA4CAE}"/>
              </a:ext>
            </a:extLst>
          </p:cNvPr>
          <p:cNvSpPr txBox="1"/>
          <p:nvPr/>
        </p:nvSpPr>
        <p:spPr>
          <a:xfrm>
            <a:off x="9320596" y="4394435"/>
            <a:ext cx="764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Grenoble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06A109-5B59-4F57-D081-0445EF36688E}"/>
              </a:ext>
            </a:extLst>
          </p:cNvPr>
          <p:cNvSpPr/>
          <p:nvPr/>
        </p:nvSpPr>
        <p:spPr>
          <a:xfrm>
            <a:off x="9177780" y="386087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2AA67C4-0F29-6E7F-09D0-04A77B413436}"/>
              </a:ext>
            </a:extLst>
          </p:cNvPr>
          <p:cNvSpPr/>
          <p:nvPr/>
        </p:nvSpPr>
        <p:spPr>
          <a:xfrm>
            <a:off x="8378391" y="3820779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24A243F-9720-B0DD-9497-52472ADAF7A7}"/>
              </a:ext>
            </a:extLst>
          </p:cNvPr>
          <p:cNvSpPr/>
          <p:nvPr/>
        </p:nvSpPr>
        <p:spPr>
          <a:xfrm>
            <a:off x="9666864" y="4361112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B7459D-A387-110A-B5C8-D04F44431866}"/>
              </a:ext>
            </a:extLst>
          </p:cNvPr>
          <p:cNvSpPr/>
          <p:nvPr/>
        </p:nvSpPr>
        <p:spPr>
          <a:xfrm>
            <a:off x="9866498" y="3901666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C39393-7B34-A12E-FAFE-E2D0FBAE8EEE}"/>
              </a:ext>
            </a:extLst>
          </p:cNvPr>
          <p:cNvSpPr txBox="1"/>
          <p:nvPr/>
        </p:nvSpPr>
        <p:spPr>
          <a:xfrm>
            <a:off x="1906980" y="2298202"/>
            <a:ext cx="3692810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Antoine </a:t>
            </a:r>
            <a:r>
              <a:rPr lang="fr-FR" sz="2400" b="1" err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Chateau</a:t>
            </a:r>
            <a:endParaRPr lang="fr-FR" sz="2400" b="1">
              <a:solidFill>
                <a:srgbClr val="7850DC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-</a:t>
            </a:r>
          </a:p>
          <a:p>
            <a:r>
              <a:rPr lang="fr-FR" sz="16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Délégué Régional</a:t>
            </a: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  <a:hlinkClick r:id="rId3"/>
              </a:rPr>
              <a:t>achateau@opco-atlas.fr</a:t>
            </a:r>
            <a:endParaRPr lang="fr-FR" sz="16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06 47 01 96 44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3D1D67A-C12B-7E4B-1F92-F23CD47F4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62" y="2499550"/>
            <a:ext cx="932325" cy="932325"/>
          </a:xfrm>
          <a:prstGeom prst="rect">
            <a:avLst/>
          </a:prstGeom>
        </p:spPr>
      </p:pic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99CC79C0-BD59-BC7F-1F97-95ABB26FF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6A9B3B-67A7-8129-D0F7-F78B52C97879}"/>
              </a:ext>
            </a:extLst>
          </p:cNvPr>
          <p:cNvSpPr txBox="1"/>
          <p:nvPr/>
        </p:nvSpPr>
        <p:spPr>
          <a:xfrm>
            <a:off x="8307014" y="3638055"/>
            <a:ext cx="864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Clermont-Ferrand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7D5E3436-3E50-BCC1-BEEF-523A5E050BC9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9D6456-489E-0EF4-592F-1D32E185FB72}"/>
              </a:ext>
            </a:extLst>
          </p:cNvPr>
          <p:cNvSpPr txBox="1"/>
          <p:nvPr/>
        </p:nvSpPr>
        <p:spPr>
          <a:xfrm>
            <a:off x="9529059" y="3947013"/>
            <a:ext cx="818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Chambéry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507881-170A-DDDC-FBEF-05A6AC207725}"/>
              </a:ext>
            </a:extLst>
          </p:cNvPr>
          <p:cNvSpPr txBox="1"/>
          <p:nvPr/>
        </p:nvSpPr>
        <p:spPr>
          <a:xfrm>
            <a:off x="8401582" y="4433112"/>
            <a:ext cx="1147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Saint-Etienne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8DCBAD5-4FEA-C1AA-BC69-9F6F00862447}"/>
              </a:ext>
            </a:extLst>
          </p:cNvPr>
          <p:cNvSpPr/>
          <p:nvPr/>
        </p:nvSpPr>
        <p:spPr>
          <a:xfrm>
            <a:off x="9064931" y="4403054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71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617C4-0582-5CFA-9257-E2EF06DEF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72CCC17C-6734-A062-73D5-C89C3BCAE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39" y="233644"/>
            <a:ext cx="5927054" cy="662435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38EA0FA-916D-4A4A-902C-1250D8E53B0E}"/>
              </a:ext>
            </a:extLst>
          </p:cNvPr>
          <p:cNvSpPr/>
          <p:nvPr/>
        </p:nvSpPr>
        <p:spPr>
          <a:xfrm>
            <a:off x="9218229" y="2791818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6C0C401-18D2-5823-B46B-59A4BEF87176}"/>
              </a:ext>
            </a:extLst>
          </p:cNvPr>
          <p:cNvSpPr/>
          <p:nvPr/>
        </p:nvSpPr>
        <p:spPr>
          <a:xfrm>
            <a:off x="9811427" y="2904719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76D14C-C915-79DC-4FF1-02FF14155ACA}"/>
              </a:ext>
            </a:extLst>
          </p:cNvPr>
          <p:cNvSpPr txBox="1"/>
          <p:nvPr/>
        </p:nvSpPr>
        <p:spPr>
          <a:xfrm>
            <a:off x="8891590" y="2558752"/>
            <a:ext cx="725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Dijon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0A706-0ADE-6797-6F2F-75B4E773D87A}"/>
              </a:ext>
            </a:extLst>
          </p:cNvPr>
          <p:cNvSpPr/>
          <p:nvPr/>
        </p:nvSpPr>
        <p:spPr>
          <a:xfrm>
            <a:off x="9425163" y="3066265"/>
            <a:ext cx="913238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Besançon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38E209-FF56-1814-0010-118D1D8CB51B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Bourgogne-Franche-Comté</a:t>
            </a:r>
            <a:endParaRPr lang="fr-FR" sz="3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3C38E938-96BE-6624-913D-CBCEF7192AB1}"/>
              </a:ext>
            </a:extLst>
          </p:cNvPr>
          <p:cNvGrpSpPr/>
          <p:nvPr/>
        </p:nvGrpSpPr>
        <p:grpSpPr>
          <a:xfrm>
            <a:off x="726361" y="2298203"/>
            <a:ext cx="4544886" cy="1354217"/>
            <a:chOff x="963428" y="3466712"/>
            <a:chExt cx="4544886" cy="1354217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EDC75C9-D8CE-9DDE-84E4-7AE7A4A57C6C}"/>
                </a:ext>
              </a:extLst>
            </p:cNvPr>
            <p:cNvSpPr txBox="1"/>
            <p:nvPr/>
          </p:nvSpPr>
          <p:spPr>
            <a:xfrm>
              <a:off x="2134966" y="3466712"/>
              <a:ext cx="3373348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Cyprien Prost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 Régional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cprost@opco-atlas.fr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07 64 88 71 86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8EA136D-7E05-3A23-E384-5B66DF58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428" y="3665184"/>
              <a:ext cx="932325" cy="932325"/>
            </a:xfrm>
            <a:prstGeom prst="rect">
              <a:avLst/>
            </a:prstGeom>
          </p:spPr>
        </p:pic>
      </p:grp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757C9978-27FB-DB4B-E2E7-3AF0B1242AEB}"/>
              </a:ext>
            </a:extLst>
          </p:cNvPr>
          <p:cNvSpPr/>
          <p:nvPr/>
        </p:nvSpPr>
        <p:spPr>
          <a:xfrm>
            <a:off x="1897899" y="3800619"/>
            <a:ext cx="2412843" cy="1138995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8 rue Alfred de Vigny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</a:t>
            </a:r>
            <a:r>
              <a:rPr lang="fr-FR" sz="1600" baseline="30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er</a:t>
            </a:r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étage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25000 Besançon</a:t>
            </a:r>
          </a:p>
        </p:txBody>
      </p:sp>
      <p:sp>
        <p:nvSpPr>
          <p:cNvPr id="21" name="Espace réservé du pied de page 1">
            <a:extLst>
              <a:ext uri="{FF2B5EF4-FFF2-40B4-BE49-F238E27FC236}">
                <a16:creationId xmlns:a16="http://schemas.microsoft.com/office/drawing/2014/main" id="{5AB4F4E1-C013-6007-5068-A916C209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7" name="Espace réservé du pied de page 1">
            <a:extLst>
              <a:ext uri="{FF2B5EF4-FFF2-40B4-BE49-F238E27FC236}">
                <a16:creationId xmlns:a16="http://schemas.microsoft.com/office/drawing/2014/main" id="{BAF106A0-2763-C8AF-2211-E0802DE832D4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7665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14A27-09F8-229F-C4E5-01F44560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 avec une confiance moyenne">
            <a:extLst>
              <a:ext uri="{FF2B5EF4-FFF2-40B4-BE49-F238E27FC236}">
                <a16:creationId xmlns:a16="http://schemas.microsoft.com/office/drawing/2014/main" id="{6DB2F5E0-9C30-8C3B-FDE9-C7140C631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50" y="186662"/>
            <a:ext cx="5912974" cy="66086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24706D-F169-C2F5-E268-315579F2374A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Grand Est</a:t>
            </a:r>
            <a:endParaRPr lang="fr-FR" sz="3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977F1A6-ABB0-743F-DBC7-E30BA799C71B}"/>
              </a:ext>
            </a:extLst>
          </p:cNvPr>
          <p:cNvSpPr txBox="1"/>
          <p:nvPr/>
        </p:nvSpPr>
        <p:spPr>
          <a:xfrm>
            <a:off x="8781161" y="1603221"/>
            <a:ext cx="824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Reims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A45BC6C-9A03-1E98-6979-5A673A66C03F}"/>
              </a:ext>
            </a:extLst>
          </p:cNvPr>
          <p:cNvSpPr txBox="1"/>
          <p:nvPr/>
        </p:nvSpPr>
        <p:spPr>
          <a:xfrm>
            <a:off x="9384863" y="1794585"/>
            <a:ext cx="92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000">
                <a:solidFill>
                  <a:srgbClr val="2B0B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Nancy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455154-5BB7-CC65-E9E7-793E127149B4}"/>
              </a:ext>
            </a:extLst>
          </p:cNvPr>
          <p:cNvSpPr/>
          <p:nvPr/>
        </p:nvSpPr>
        <p:spPr>
          <a:xfrm>
            <a:off x="10019086" y="1658440"/>
            <a:ext cx="105666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Strasbourg</a:t>
            </a:r>
            <a:endParaRPr lang="fr-FR" sz="1400" b="1">
              <a:solidFill>
                <a:schemeClr val="bg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2A05582-BA44-8033-8FA1-C818E19205A6}"/>
              </a:ext>
            </a:extLst>
          </p:cNvPr>
          <p:cNvSpPr/>
          <p:nvPr/>
        </p:nvSpPr>
        <p:spPr>
          <a:xfrm>
            <a:off x="10503963" y="1963060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0759D08-6FBE-F245-FA35-6615D6B3CF42}"/>
              </a:ext>
            </a:extLst>
          </p:cNvPr>
          <p:cNvSpPr/>
          <p:nvPr/>
        </p:nvSpPr>
        <p:spPr>
          <a:xfrm>
            <a:off x="9157411" y="1561042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B42751C-1FA1-210D-41B4-7FDCF47A7957}"/>
              </a:ext>
            </a:extLst>
          </p:cNvPr>
          <p:cNvSpPr/>
          <p:nvPr/>
        </p:nvSpPr>
        <p:spPr>
          <a:xfrm>
            <a:off x="9810293" y="1911255"/>
            <a:ext cx="72000" cy="72000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59D867C-DB48-5A89-D516-AF7AD5A9208D}"/>
              </a:ext>
            </a:extLst>
          </p:cNvPr>
          <p:cNvGrpSpPr/>
          <p:nvPr/>
        </p:nvGrpSpPr>
        <p:grpSpPr>
          <a:xfrm>
            <a:off x="726361" y="2298203"/>
            <a:ext cx="4544886" cy="1354217"/>
            <a:chOff x="963428" y="3466712"/>
            <a:chExt cx="4544886" cy="1354217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A835D2F-4B68-E200-8990-EFED88EF62F9}"/>
                </a:ext>
              </a:extLst>
            </p:cNvPr>
            <p:cNvSpPr txBox="1"/>
            <p:nvPr/>
          </p:nvSpPr>
          <p:spPr>
            <a:xfrm>
              <a:off x="2134966" y="3466712"/>
              <a:ext cx="3373348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Marjorie Calmes-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Santi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Déléguée Régionale </a:t>
              </a: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  <a:hlinkClick r:id="rId3"/>
                </a:rPr>
                <a:t>mcalmessanti@opco-atlas.fr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07 64 26 18 95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AEB8FEB-7EB1-F4EA-C12B-08C11539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428" y="3665184"/>
              <a:ext cx="932325" cy="932325"/>
            </a:xfrm>
            <a:prstGeom prst="rect">
              <a:avLst/>
            </a:prstGeom>
          </p:spPr>
        </p:pic>
      </p:grp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A87F1627-719A-6B66-ED7C-2991AC9B508B}"/>
              </a:ext>
            </a:extLst>
          </p:cNvPr>
          <p:cNvSpPr/>
          <p:nvPr/>
        </p:nvSpPr>
        <p:spPr>
          <a:xfrm>
            <a:off x="1897899" y="3936826"/>
            <a:ext cx="2041641" cy="86658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4 Rue Sarrelouis</a:t>
            </a: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67000 Strasbourg</a:t>
            </a:r>
          </a:p>
        </p:txBody>
      </p:sp>
      <p:sp>
        <p:nvSpPr>
          <p:cNvPr id="21" name="Espace réservé du pied de page 1">
            <a:extLst>
              <a:ext uri="{FF2B5EF4-FFF2-40B4-BE49-F238E27FC236}">
                <a16:creationId xmlns:a16="http://schemas.microsoft.com/office/drawing/2014/main" id="{7B45E2A4-16FE-834A-D410-B83A7216C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7" name="Espace réservé du pied de page 1">
            <a:extLst>
              <a:ext uri="{FF2B5EF4-FFF2-40B4-BE49-F238E27FC236}">
                <a16:creationId xmlns:a16="http://schemas.microsoft.com/office/drawing/2014/main" id="{7FBD4E0B-6D5F-5647-989A-71A468C9A536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42545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0C60-D476-9933-A4C5-FE2FEE40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60808537-0C98-F74D-1CB4-67B2431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33" y="138491"/>
            <a:ext cx="5945449" cy="66449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4E3DA0-6FDB-BE28-124A-0AE4DC489489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Île de France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C023CD-8901-A902-7879-2E5AD33DD1A8}"/>
              </a:ext>
            </a:extLst>
          </p:cNvPr>
          <p:cNvSpPr/>
          <p:nvPr/>
        </p:nvSpPr>
        <p:spPr>
          <a:xfrm>
            <a:off x="1906980" y="4653273"/>
            <a:ext cx="1722547" cy="86658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b">
            <a:spAutoFit/>
          </a:bodyPr>
          <a:lstStyle/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14-18 Rue </a:t>
            </a:r>
            <a:r>
              <a:rPr lang="fr-FR" sz="160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Ballu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lvl="0"/>
            <a:r>
              <a:rPr lang="fr-FR" sz="16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75009 Paris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5645A-ED74-DBFD-8670-F292045CFAEE}"/>
              </a:ext>
            </a:extLst>
          </p:cNvPr>
          <p:cNvSpPr/>
          <p:nvPr/>
        </p:nvSpPr>
        <p:spPr>
          <a:xfrm>
            <a:off x="7900016" y="1615278"/>
            <a:ext cx="590683" cy="261610"/>
          </a:xfrm>
          <a:prstGeom prst="rect">
            <a:avLst/>
          </a:prstGeom>
          <a:solidFill>
            <a:srgbClr val="2B0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Paris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85EFA5-41A6-8DEE-F54F-C405A5E0906F}"/>
              </a:ext>
            </a:extLst>
          </p:cNvPr>
          <p:cNvSpPr/>
          <p:nvPr/>
        </p:nvSpPr>
        <p:spPr>
          <a:xfrm>
            <a:off x="8196619" y="1894703"/>
            <a:ext cx="100559" cy="100559"/>
          </a:xfrm>
          <a:prstGeom prst="ellipse">
            <a:avLst/>
          </a:prstGeom>
          <a:solidFill>
            <a:srgbClr val="2C0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81964C7-B27D-C32C-17BD-FB784B028033}"/>
              </a:ext>
            </a:extLst>
          </p:cNvPr>
          <p:cNvGrpSpPr/>
          <p:nvPr/>
        </p:nvGrpSpPr>
        <p:grpSpPr>
          <a:xfrm>
            <a:off x="726362" y="2298202"/>
            <a:ext cx="4404730" cy="1354217"/>
            <a:chOff x="954348" y="3466712"/>
            <a:chExt cx="4404730" cy="135421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92CEA6F-2668-9F9A-C049-C5181F4F09E8}"/>
                </a:ext>
              </a:extLst>
            </p:cNvPr>
            <p:cNvSpPr txBox="1"/>
            <p:nvPr/>
          </p:nvSpPr>
          <p:spPr>
            <a:xfrm>
              <a:off x="2134966" y="3466712"/>
              <a:ext cx="3224112" cy="13542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Neila</a:t>
              </a:r>
              <a:r>
                <a:rPr lang="fr-FR" sz="2400" b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 </a:t>
              </a:r>
              <a:r>
                <a:rPr lang="fr-FR" sz="2400" b="1" err="1">
                  <a:solidFill>
                    <a:srgbClr val="7850DC"/>
                  </a:solidFill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Hamadache</a:t>
              </a:r>
              <a:endParaRPr lang="fr-FR" sz="2400" b="1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-</a:t>
              </a:r>
            </a:p>
            <a:p>
              <a:r>
                <a:rPr lang="fr-FR" sz="1600" b="1"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Déléguée Régionale</a:t>
              </a:r>
            </a:p>
            <a:p>
              <a:r>
                <a:rPr lang="fr-FR" sz="1600" err="1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nhamadache@opco-atlas.fr</a:t>
              </a:r>
              <a:endPara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  <a:p>
              <a:r>
                <a:rPr lang="fr-FR" sz="1600"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06 59 03 43 83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A58B4BF-8840-6E7C-4E8E-0F31ED2A2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348" y="3662565"/>
              <a:ext cx="932325" cy="932325"/>
            </a:xfrm>
            <a:prstGeom prst="rect">
              <a:avLst/>
            </a:prstGeom>
          </p:spPr>
        </p:pic>
      </p:grp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88B02DD5-8F09-8B3A-9863-D65D9D64B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BDB10F-3AB1-32E5-2C43-015DFD6ABA77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  <p:sp>
        <p:nvSpPr>
          <p:cNvPr id="14" name="Espace réservé du pied de page 1">
            <a:extLst>
              <a:ext uri="{FF2B5EF4-FFF2-40B4-BE49-F238E27FC236}">
                <a16:creationId xmlns:a16="http://schemas.microsoft.com/office/drawing/2014/main" id="{BDF98BE6-DF2D-BEB1-04F5-04EF52F6C42F}"/>
              </a:ext>
            </a:extLst>
          </p:cNvPr>
          <p:cNvSpPr txBox="1">
            <a:spLocks/>
          </p:cNvSpPr>
          <p:nvPr/>
        </p:nvSpPr>
        <p:spPr>
          <a:xfrm>
            <a:off x="10705475" y="66452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9804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DBB37AC5-EE1F-4215-9785-AE875B760A48}"/>
              </a:ext>
            </a:extLst>
          </p:cNvPr>
          <p:cNvSpPr/>
          <p:nvPr/>
        </p:nvSpPr>
        <p:spPr>
          <a:xfrm>
            <a:off x="2401057" y="2291787"/>
            <a:ext cx="3289837" cy="3289837"/>
          </a:xfrm>
          <a:prstGeom prst="ellipse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BF1D8-7057-4655-A177-71FFCFA034C0}"/>
              </a:ext>
            </a:extLst>
          </p:cNvPr>
          <p:cNvSpPr/>
          <p:nvPr/>
        </p:nvSpPr>
        <p:spPr>
          <a:xfrm>
            <a:off x="5034995" y="3087473"/>
            <a:ext cx="2384384" cy="168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5BC03A-52A2-42AD-A7E4-B6CED4D8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045" y="1935985"/>
            <a:ext cx="801394" cy="8646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F5A692-7436-4069-B95E-DD78C49D8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0" y="3078773"/>
            <a:ext cx="802708" cy="686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575834-6F82-4B7C-9603-2FD3942CB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721" y="4043606"/>
            <a:ext cx="801865" cy="7734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0A1894-43A3-48AE-923D-8885423D7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3" y="5095170"/>
            <a:ext cx="802708" cy="80270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291C23-AA7A-4288-8CAA-DA31C88D22FB}"/>
              </a:ext>
            </a:extLst>
          </p:cNvPr>
          <p:cNvSpPr txBox="1"/>
          <p:nvPr/>
        </p:nvSpPr>
        <p:spPr>
          <a:xfrm>
            <a:off x="479425" y="338435"/>
            <a:ext cx="7832471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Un opérateur de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compétences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au service </a:t>
            </a:r>
            <a:b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la formation et de l’emploi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3BB995-63FD-45D6-B71C-4A76AFB1699E}"/>
              </a:ext>
            </a:extLst>
          </p:cNvPr>
          <p:cNvSpPr txBox="1"/>
          <p:nvPr/>
        </p:nvSpPr>
        <p:spPr>
          <a:xfrm>
            <a:off x="3214092" y="3538775"/>
            <a:ext cx="615954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Atlas</a:t>
            </a:r>
            <a:r>
              <a:rPr kumimoji="0" lang="fr-FR" sz="16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est un organisme </a:t>
            </a:r>
            <a:r>
              <a:rPr kumimoji="0" lang="fr-FR" sz="1600" b="1" u="none" strike="noStrike" kern="1200" cap="none" spc="0" normalizeH="0" baseline="0" noProof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paritaire</a:t>
            </a:r>
            <a:r>
              <a:rPr kumimoji="0" lang="fr-FR" sz="16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géré par des représentants employeurs et salariés des 14 branches professionnelles constitutives de l’</a:t>
            </a:r>
            <a:r>
              <a:rPr kumimoji="0" lang="fr-FR" sz="160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Opco</a:t>
            </a:r>
            <a:endParaRPr kumimoji="0" lang="fr-FR" sz="1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59213C-68E3-4209-944F-BC3481E68B0D}"/>
              </a:ext>
            </a:extLst>
          </p:cNvPr>
          <p:cNvSpPr/>
          <p:nvPr/>
        </p:nvSpPr>
        <p:spPr>
          <a:xfrm>
            <a:off x="5721644" y="4726246"/>
            <a:ext cx="32898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/>
            <a:r>
              <a:rPr lang="fr-FR" sz="9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&gt; Agrée par l’État le 1 avril 2019 dans le prolongement de la Loi « Pour la Liberté de choisir son Avenir professionnel » de 2018</a:t>
            </a:r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82662845-0BFA-8247-B659-5449769E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1FB06E87-09D7-AD8C-9081-89B1EB881407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4983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AC1DA8-297A-498D-8C16-090180E3B059}"/>
              </a:ext>
            </a:extLst>
          </p:cNvPr>
          <p:cNvSpPr txBox="1"/>
          <p:nvPr/>
        </p:nvSpPr>
        <p:spPr>
          <a:xfrm>
            <a:off x="1371600" y="2402518"/>
            <a:ext cx="7513319" cy="22775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2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Entreprises</a:t>
            </a:r>
            <a:r>
              <a:rPr lang="fr-FR" sz="2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: 01 43 46 01 10</a:t>
            </a:r>
          </a:p>
          <a:p>
            <a:endParaRPr lang="fr-FR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r>
              <a:rPr lang="fr-FR" sz="2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Organismes de formation </a:t>
            </a:r>
            <a:r>
              <a:rPr lang="fr-FR" sz="2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: 01 43 46 01 60</a:t>
            </a:r>
          </a:p>
          <a:p>
            <a:endParaRPr lang="fr-FR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endParaRPr lang="fr-FR" sz="2800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r>
              <a:rPr lang="fr-FR" sz="36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opco-atlas.fr</a:t>
            </a:r>
            <a:endParaRPr lang="fr-FR" sz="3600">
              <a:solidFill>
                <a:srgbClr val="7850DC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09F9983-71F9-4EBF-8729-4A05608D0CA8}"/>
              </a:ext>
            </a:extLst>
          </p:cNvPr>
          <p:cNvCxnSpPr>
            <a:cxnSpLocks/>
          </p:cNvCxnSpPr>
          <p:nvPr/>
        </p:nvCxnSpPr>
        <p:spPr>
          <a:xfrm flipH="1">
            <a:off x="1363981" y="2063204"/>
            <a:ext cx="6149339" cy="0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BE56380-3D04-4F57-91D5-384E62DEB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925" y="6208798"/>
            <a:ext cx="692925" cy="2255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A1F460-481E-4016-B893-FE4BACDCAD25}"/>
              </a:ext>
            </a:extLst>
          </p:cNvPr>
          <p:cNvSpPr txBox="1"/>
          <p:nvPr/>
        </p:nvSpPr>
        <p:spPr>
          <a:xfrm>
            <a:off x="1371600" y="842902"/>
            <a:ext cx="7513319" cy="8207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6400"/>
              </a:lnSpc>
            </a:pPr>
            <a:r>
              <a:rPr lang="fr-FR" sz="65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Contacter Atlas</a:t>
            </a:r>
            <a:endParaRPr lang="fr-FR" sz="2800">
              <a:solidFill>
                <a:srgbClr val="2D0F64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F9C0C0-F94F-450A-B6E6-681478DA7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9" y="4362547"/>
            <a:ext cx="635036" cy="635036"/>
          </a:xfrm>
          <a:prstGeom prst="rect">
            <a:avLst/>
          </a:prstGeom>
        </p:spPr>
      </p:pic>
      <p:pic>
        <p:nvPicPr>
          <p:cNvPr id="20" name="Image 19">
            <a:hlinkClick r:id="rId5"/>
            <a:extLst>
              <a:ext uri="{FF2B5EF4-FFF2-40B4-BE49-F238E27FC236}">
                <a16:creationId xmlns:a16="http://schemas.microsoft.com/office/drawing/2014/main" id="{8FB6B79D-EF91-BB10-2A69-D2CCCCA0B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981" y="5034847"/>
            <a:ext cx="514150" cy="5141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45052D-3F83-2DD7-F9D3-DAD348BFB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773" y="5034847"/>
            <a:ext cx="529618" cy="5296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A02CF5-D655-6371-AB68-A757FC503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650" y="5050086"/>
            <a:ext cx="529618" cy="5296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EBDD5E-BDA1-E3F9-7F7E-6A09FC527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129" y="5035280"/>
            <a:ext cx="529618" cy="52895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2AFC9D-58C6-6660-8CEE-32C9F7099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485" y="5050086"/>
            <a:ext cx="529617" cy="52895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008C7B37-0695-DB5A-1234-84C460EDF731}"/>
              </a:ext>
            </a:extLst>
          </p:cNvPr>
          <p:cNvGrpSpPr/>
          <p:nvPr/>
        </p:nvGrpSpPr>
        <p:grpSpPr>
          <a:xfrm>
            <a:off x="1958043" y="5050086"/>
            <a:ext cx="517976" cy="514150"/>
            <a:chOff x="4387610" y="4687848"/>
            <a:chExt cx="517976" cy="51415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0241735-03A3-060B-245E-A75A2598D4F4}"/>
                </a:ext>
              </a:extLst>
            </p:cNvPr>
            <p:cNvSpPr/>
            <p:nvPr/>
          </p:nvSpPr>
          <p:spPr>
            <a:xfrm>
              <a:off x="4387610" y="4687848"/>
              <a:ext cx="517976" cy="514150"/>
            </a:xfrm>
            <a:prstGeom prst="ellipse">
              <a:avLst/>
            </a:prstGeom>
            <a:solidFill>
              <a:srgbClr val="2D0F6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C37F348-E49E-B7B5-45C5-F18986FF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00574" y="4794738"/>
              <a:ext cx="299622" cy="29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8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52924-CA6E-466C-8F76-7324ED77A6D9}"/>
              </a:ext>
            </a:extLst>
          </p:cNvPr>
          <p:cNvSpPr/>
          <p:nvPr/>
        </p:nvSpPr>
        <p:spPr>
          <a:xfrm>
            <a:off x="1205888" y="2882697"/>
            <a:ext cx="978024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65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198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6FB0CD-D5C6-E54E-8C65-7CA4AF4E7714}"/>
              </a:ext>
            </a:extLst>
          </p:cNvPr>
          <p:cNvSpPr/>
          <p:nvPr/>
        </p:nvSpPr>
        <p:spPr>
          <a:xfrm>
            <a:off x="3401192" y="2882697"/>
            <a:ext cx="5389617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65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Bibliothèque</a:t>
            </a:r>
          </a:p>
        </p:txBody>
      </p:sp>
    </p:spTree>
    <p:extLst>
      <p:ext uri="{BB962C8B-B14F-4D97-AF65-F5344CB8AC3E}">
        <p14:creationId xmlns:p14="http://schemas.microsoft.com/office/powerpoint/2010/main" val="10773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6DD1DF-D703-47F9-BCBE-A146300FE3B0}"/>
              </a:ext>
            </a:extLst>
          </p:cNvPr>
          <p:cNvSpPr txBox="1"/>
          <p:nvPr/>
        </p:nvSpPr>
        <p:spPr>
          <a:xfrm>
            <a:off x="72001" y="338435"/>
            <a:ext cx="1212000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r-FR" sz="2800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Financement de la </a:t>
            </a:r>
            <a:r>
              <a:rPr lang="fr-FR" sz="28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fo</a:t>
            </a:r>
            <a:r>
              <a:rPr lang="fr-FR" sz="28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rmation professionnelle </a:t>
            </a:r>
            <a:r>
              <a:rPr lang="fr-FR" sz="28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: quelques principes clés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F2F30-0C69-4CAC-B77F-7042B79AAC1F}"/>
              </a:ext>
            </a:extLst>
          </p:cNvPr>
          <p:cNvSpPr/>
          <p:nvPr/>
        </p:nvSpPr>
        <p:spPr>
          <a:xfrm>
            <a:off x="8689929" y="3505154"/>
            <a:ext cx="3021618" cy="791903"/>
          </a:xfrm>
          <a:prstGeom prst="roundRect">
            <a:avLst/>
          </a:prstGeom>
          <a:solidFill>
            <a:srgbClr val="2D0F6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2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Apprentissage</a:t>
            </a:r>
          </a:p>
          <a:p>
            <a:pPr algn="ctr"/>
            <a:endParaRPr lang="fr-FR" sz="1200">
              <a:solidFill>
                <a:schemeClr val="bg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algn="ctr"/>
            <a:endParaRPr lang="fr-FR" sz="1200">
              <a:solidFill>
                <a:schemeClr val="bg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3B4E0C2-8A4F-4D64-9068-79D7BDE6735C}"/>
              </a:ext>
            </a:extLst>
          </p:cNvPr>
          <p:cNvCxnSpPr>
            <a:cxnSpLocks/>
            <a:stCxn id="36" idx="2"/>
            <a:endCxn id="21" idx="0"/>
          </p:cNvCxnSpPr>
          <p:nvPr/>
        </p:nvCxnSpPr>
        <p:spPr>
          <a:xfrm flipH="1">
            <a:off x="4443435" y="4297057"/>
            <a:ext cx="0" cy="3549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64BE6F8-A2C6-45CA-A9D5-6F7195C19718}"/>
              </a:ext>
            </a:extLst>
          </p:cNvPr>
          <p:cNvCxnSpPr>
            <a:cxnSpLocks/>
          </p:cNvCxnSpPr>
          <p:nvPr/>
        </p:nvCxnSpPr>
        <p:spPr>
          <a:xfrm>
            <a:off x="1136917" y="5445112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BACA67-9EEE-42F4-9A99-5384AB58526D}"/>
              </a:ext>
            </a:extLst>
          </p:cNvPr>
          <p:cNvCxnSpPr>
            <a:cxnSpLocks/>
          </p:cNvCxnSpPr>
          <p:nvPr/>
        </p:nvCxnSpPr>
        <p:spPr>
          <a:xfrm>
            <a:off x="4453085" y="5445112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90D55CE-2329-4DDE-AFC3-8769BF126261}"/>
              </a:ext>
            </a:extLst>
          </p:cNvPr>
          <p:cNvCxnSpPr>
            <a:cxnSpLocks/>
          </p:cNvCxnSpPr>
          <p:nvPr/>
        </p:nvCxnSpPr>
        <p:spPr>
          <a:xfrm>
            <a:off x="2803792" y="5443953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6FEE5CA-EA71-4A1A-BB34-8EEA01482D21}"/>
              </a:ext>
            </a:extLst>
          </p:cNvPr>
          <p:cNvCxnSpPr>
            <a:cxnSpLocks/>
          </p:cNvCxnSpPr>
          <p:nvPr/>
        </p:nvCxnSpPr>
        <p:spPr>
          <a:xfrm>
            <a:off x="1136917" y="4474275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43AD71F-8FEB-47EA-86C1-49DD3BCC2A6C}"/>
              </a:ext>
            </a:extLst>
          </p:cNvPr>
          <p:cNvCxnSpPr>
            <a:cxnSpLocks/>
          </p:cNvCxnSpPr>
          <p:nvPr/>
        </p:nvCxnSpPr>
        <p:spPr>
          <a:xfrm>
            <a:off x="2803792" y="4474275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A89E9C0-77AC-431D-98A2-7AC08C1EEA0C}"/>
              </a:ext>
            </a:extLst>
          </p:cNvPr>
          <p:cNvCxnSpPr>
            <a:cxnSpLocks/>
          </p:cNvCxnSpPr>
          <p:nvPr/>
        </p:nvCxnSpPr>
        <p:spPr>
          <a:xfrm>
            <a:off x="10238376" y="3324394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4E6B3E8-9426-45EA-8BAA-9F8196E7C39A}"/>
              </a:ext>
            </a:extLst>
          </p:cNvPr>
          <p:cNvCxnSpPr>
            <a:cxnSpLocks/>
          </p:cNvCxnSpPr>
          <p:nvPr/>
        </p:nvCxnSpPr>
        <p:spPr>
          <a:xfrm>
            <a:off x="6101744" y="1394661"/>
            <a:ext cx="0" cy="19344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93F2328-AC3B-4AB3-8FC1-2EA40A5186A5}"/>
              </a:ext>
            </a:extLst>
          </p:cNvPr>
          <p:cNvSpPr/>
          <p:nvPr/>
        </p:nvSpPr>
        <p:spPr>
          <a:xfrm>
            <a:off x="4661744" y="955514"/>
            <a:ext cx="2880000" cy="61200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Entreprises</a:t>
            </a:r>
            <a:b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2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Versent la contribution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9CE43DC-6906-4D89-B184-3C84BF20048C}"/>
              </a:ext>
            </a:extLst>
          </p:cNvPr>
          <p:cNvSpPr/>
          <p:nvPr/>
        </p:nvSpPr>
        <p:spPr>
          <a:xfrm>
            <a:off x="4661744" y="1747417"/>
            <a:ext cx="2880000" cy="61200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URSSAF</a:t>
            </a:r>
            <a:b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2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Collecte les fonds à partir de 2022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1EDE23B-10C6-43CD-A3BD-5398AF71B4A4}"/>
              </a:ext>
            </a:extLst>
          </p:cNvPr>
          <p:cNvSpPr/>
          <p:nvPr/>
        </p:nvSpPr>
        <p:spPr>
          <a:xfrm>
            <a:off x="4661744" y="2539320"/>
            <a:ext cx="2880000" cy="61200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France Compétences</a:t>
            </a:r>
            <a:br>
              <a:rPr lang="fr-FR" sz="16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2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Répartit les financements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05C2D42-B799-45F4-B9B0-B451B31F30BC}"/>
              </a:ext>
            </a:extLst>
          </p:cNvPr>
          <p:cNvCxnSpPr>
            <a:cxnSpLocks/>
          </p:cNvCxnSpPr>
          <p:nvPr/>
        </p:nvCxnSpPr>
        <p:spPr>
          <a:xfrm flipH="1">
            <a:off x="4462416" y="3329094"/>
            <a:ext cx="57759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B8B1EA3-9F2E-4FA0-97DD-EF42E241B5A6}"/>
              </a:ext>
            </a:extLst>
          </p:cNvPr>
          <p:cNvSpPr/>
          <p:nvPr/>
        </p:nvSpPr>
        <p:spPr>
          <a:xfrm>
            <a:off x="470093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 en Evolution Professionnelle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A5857F7-D221-435C-BBDB-F156597D9F13}"/>
              </a:ext>
            </a:extLst>
          </p:cNvPr>
          <p:cNvSpPr/>
          <p:nvPr/>
        </p:nvSpPr>
        <p:spPr>
          <a:xfrm>
            <a:off x="2113327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CPF</a:t>
            </a:r>
            <a:b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Projet de Transition Professionnelle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9AFDD5F-62AC-4C54-8AA6-D94F5D5F100C}"/>
              </a:ext>
            </a:extLst>
          </p:cNvPr>
          <p:cNvSpPr/>
          <p:nvPr/>
        </p:nvSpPr>
        <p:spPr>
          <a:xfrm>
            <a:off x="3756561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Plan Investissement Compétences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26751A4-CB1A-4146-892E-096C8EDC1EAC}"/>
              </a:ext>
            </a:extLst>
          </p:cNvPr>
          <p:cNvSpPr/>
          <p:nvPr/>
        </p:nvSpPr>
        <p:spPr>
          <a:xfrm>
            <a:off x="5399795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Plan TPE </a:t>
            </a:r>
            <a:b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-50 salariés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B8BAF78-B0E5-46B9-86DF-CD0F9E9D2189}"/>
              </a:ext>
            </a:extLst>
          </p:cNvPr>
          <p:cNvSpPr/>
          <p:nvPr/>
        </p:nvSpPr>
        <p:spPr>
          <a:xfrm>
            <a:off x="7043029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Alternance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7A3A2A3-6DAE-4104-A5D8-EA8917EB0A7C}"/>
              </a:ext>
            </a:extLst>
          </p:cNvPr>
          <p:cNvSpPr/>
          <p:nvPr/>
        </p:nvSpPr>
        <p:spPr>
          <a:xfrm>
            <a:off x="8695594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Alternance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C20AEE6-4F41-474B-80D0-9486221BD71F}"/>
              </a:ext>
            </a:extLst>
          </p:cNvPr>
          <p:cNvSpPr/>
          <p:nvPr/>
        </p:nvSpPr>
        <p:spPr>
          <a:xfrm>
            <a:off x="10338315" y="4652050"/>
            <a:ext cx="1373747" cy="791903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Formation initiale (statut scolaire </a:t>
            </a:r>
            <a:b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000">
                <a:solidFill>
                  <a:schemeClr val="tx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ou étudiant)</a:t>
            </a:r>
            <a:endParaRPr lang="fr-FR" sz="1600">
              <a:solidFill>
                <a:schemeClr val="tx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F053607-688C-4C45-B891-47C55ABFB7F7}"/>
              </a:ext>
            </a:extLst>
          </p:cNvPr>
          <p:cNvSpPr/>
          <p:nvPr/>
        </p:nvSpPr>
        <p:spPr>
          <a:xfrm>
            <a:off x="470093" y="5622887"/>
            <a:ext cx="1373747" cy="791903"/>
          </a:xfrm>
          <a:prstGeom prst="roundRect">
            <a:avLst/>
          </a:prstGeom>
          <a:solidFill>
            <a:srgbClr val="2D0F6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Organismes CEP</a:t>
            </a:r>
            <a:endParaRPr lang="fr-FR" sz="1600">
              <a:solidFill>
                <a:schemeClr val="tx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1175C85-B911-4A51-8B4A-EBE4A5BD8D8B}"/>
              </a:ext>
            </a:extLst>
          </p:cNvPr>
          <p:cNvSpPr/>
          <p:nvPr/>
        </p:nvSpPr>
        <p:spPr>
          <a:xfrm>
            <a:off x="2113327" y="5622887"/>
            <a:ext cx="1373747" cy="791903"/>
          </a:xfrm>
          <a:prstGeom prst="roundRect">
            <a:avLst/>
          </a:prstGeom>
          <a:solidFill>
            <a:srgbClr val="2D0F6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8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Caisse des Dépôts et </a:t>
            </a:r>
            <a:br>
              <a:rPr lang="fr-FR" sz="8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8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Consignations + Commission Paritaire Interprofessionnelle Régionale</a:t>
            </a:r>
            <a:endParaRPr lang="fr-FR" sz="1200">
              <a:solidFill>
                <a:schemeClr val="tx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05594A0-57A3-43EA-B83A-4943BC09B093}"/>
              </a:ext>
            </a:extLst>
          </p:cNvPr>
          <p:cNvSpPr/>
          <p:nvPr/>
        </p:nvSpPr>
        <p:spPr>
          <a:xfrm>
            <a:off x="3756561" y="5622887"/>
            <a:ext cx="1373747" cy="791903"/>
          </a:xfrm>
          <a:prstGeom prst="roundRect">
            <a:avLst/>
          </a:prstGeom>
          <a:solidFill>
            <a:srgbClr val="2D0F6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Etat (Conseil régional, Pôle Emploi, autres)</a:t>
            </a:r>
            <a:endParaRPr lang="fr-FR" sz="1600">
              <a:solidFill>
                <a:schemeClr val="tx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98B88CC-F8B9-45B0-B9E0-187454AC8E8D}"/>
              </a:ext>
            </a:extLst>
          </p:cNvPr>
          <p:cNvSpPr/>
          <p:nvPr/>
        </p:nvSpPr>
        <p:spPr>
          <a:xfrm>
            <a:off x="5399795" y="5622887"/>
            <a:ext cx="3016981" cy="791903"/>
          </a:xfrm>
          <a:prstGeom prst="round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Opérateur de compétences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4527E17-CC24-422E-B724-8BA6B5047127}"/>
              </a:ext>
            </a:extLst>
          </p:cNvPr>
          <p:cNvSpPr/>
          <p:nvPr/>
        </p:nvSpPr>
        <p:spPr>
          <a:xfrm>
            <a:off x="8695594" y="5622887"/>
            <a:ext cx="1373747" cy="791903"/>
          </a:xfrm>
          <a:prstGeom prst="roundRect">
            <a:avLst/>
          </a:prstGeom>
          <a:solidFill>
            <a:srgbClr val="785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OPCO + Régions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7CD2AA1-2206-45AD-B1A7-A19E2922F29D}"/>
              </a:ext>
            </a:extLst>
          </p:cNvPr>
          <p:cNvSpPr/>
          <p:nvPr/>
        </p:nvSpPr>
        <p:spPr>
          <a:xfrm>
            <a:off x="10338315" y="5622887"/>
            <a:ext cx="1373747" cy="791903"/>
          </a:xfrm>
          <a:prstGeom prst="roundRect">
            <a:avLst/>
          </a:prstGeom>
          <a:solidFill>
            <a:srgbClr val="2D0F6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Ecoles formations initiales</a:t>
            </a:r>
            <a:endParaRPr lang="fr-FR" sz="1600">
              <a:solidFill>
                <a:schemeClr val="tx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ED2135C-291E-407D-9252-C116F1C37FC7}"/>
              </a:ext>
            </a:extLst>
          </p:cNvPr>
          <p:cNvSpPr txBox="1"/>
          <p:nvPr/>
        </p:nvSpPr>
        <p:spPr>
          <a:xfrm>
            <a:off x="8749884" y="3810376"/>
            <a:ext cx="1265166" cy="44267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87%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de 0,68% RA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4000BB5-84A2-46F3-9D7F-149CCFE7400F}"/>
              </a:ext>
            </a:extLst>
          </p:cNvPr>
          <p:cNvSpPr txBox="1"/>
          <p:nvPr/>
        </p:nvSpPr>
        <p:spPr>
          <a:xfrm>
            <a:off x="10392605" y="3810376"/>
            <a:ext cx="1265166" cy="44267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13%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de 0,68% RA</a:t>
            </a:r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E385A82-A9F8-4630-9DD7-F788AA2B9EB4}"/>
              </a:ext>
            </a:extLst>
          </p:cNvPr>
          <p:cNvCxnSpPr>
            <a:cxnSpLocks/>
          </p:cNvCxnSpPr>
          <p:nvPr/>
        </p:nvCxnSpPr>
        <p:spPr>
          <a:xfrm>
            <a:off x="10238376" y="3878566"/>
            <a:ext cx="0" cy="2709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59A4696-BF14-4F20-88A9-962BE1B0EC2B}"/>
              </a:ext>
            </a:extLst>
          </p:cNvPr>
          <p:cNvSpPr/>
          <p:nvPr/>
        </p:nvSpPr>
        <p:spPr>
          <a:xfrm>
            <a:off x="479423" y="3505154"/>
            <a:ext cx="7946681" cy="791903"/>
          </a:xfrm>
          <a:prstGeom prst="roundRect">
            <a:avLst/>
          </a:prstGeom>
          <a:solidFill>
            <a:srgbClr val="2D0F6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2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Formation professionnelle</a:t>
            </a:r>
            <a:endParaRPr lang="fr-FR" sz="1600">
              <a:solidFill>
                <a:schemeClr val="bg1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algn="ctr"/>
            <a:endParaRPr lang="fr-FR" sz="8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algn="ctr"/>
            <a:r>
              <a:rPr lang="fr-FR" sz="1000">
                <a:solidFill>
                  <a:schemeClr val="bg1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0,55% du RA pour les -11 salariés               1% du RA pour les 11 salariés et +</a:t>
            </a:r>
            <a:endParaRPr lang="fr-FR" sz="1600">
              <a:solidFill>
                <a:schemeClr val="bg1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07D4714-E0EC-4981-8E44-D33428CC92C7}"/>
              </a:ext>
            </a:extLst>
          </p:cNvPr>
          <p:cNvCxnSpPr>
            <a:cxnSpLocks/>
          </p:cNvCxnSpPr>
          <p:nvPr/>
        </p:nvCxnSpPr>
        <p:spPr>
          <a:xfrm>
            <a:off x="4447426" y="3901426"/>
            <a:ext cx="0" cy="2709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6BD4393-E981-4796-A2C7-6AFCE93FB897}"/>
              </a:ext>
            </a:extLst>
          </p:cNvPr>
          <p:cNvCxnSpPr>
            <a:cxnSpLocks/>
          </p:cNvCxnSpPr>
          <p:nvPr/>
        </p:nvCxnSpPr>
        <p:spPr>
          <a:xfrm flipH="1">
            <a:off x="1136918" y="4477816"/>
            <a:ext cx="65929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DE78E43-BE77-48D3-A5A7-6BEAE27A11B0}"/>
              </a:ext>
            </a:extLst>
          </p:cNvPr>
          <p:cNvCxnSpPr>
            <a:cxnSpLocks/>
          </p:cNvCxnSpPr>
          <p:nvPr/>
        </p:nvCxnSpPr>
        <p:spPr>
          <a:xfrm>
            <a:off x="6086622" y="4474275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B3BF686-2825-4F95-B58B-48A2DDFDE686}"/>
              </a:ext>
            </a:extLst>
          </p:cNvPr>
          <p:cNvCxnSpPr>
            <a:cxnSpLocks/>
          </p:cNvCxnSpPr>
          <p:nvPr/>
        </p:nvCxnSpPr>
        <p:spPr>
          <a:xfrm>
            <a:off x="7729902" y="4474275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F848030-7E0A-4D1F-83B2-3CDD77CDC102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086622" y="5443953"/>
            <a:ext cx="821664" cy="178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ACB5DDE-CB02-4C17-BD70-82A3D7160BA8}"/>
              </a:ext>
            </a:extLst>
          </p:cNvPr>
          <p:cNvCxnSpPr>
            <a:cxnSpLocks/>
          </p:cNvCxnSpPr>
          <p:nvPr/>
        </p:nvCxnSpPr>
        <p:spPr>
          <a:xfrm flipH="1">
            <a:off x="6906176" y="5443953"/>
            <a:ext cx="821664" cy="178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141DE49-A9A5-4908-A055-726A3B4DF683}"/>
              </a:ext>
            </a:extLst>
          </p:cNvPr>
          <p:cNvCxnSpPr>
            <a:cxnSpLocks/>
          </p:cNvCxnSpPr>
          <p:nvPr/>
        </p:nvCxnSpPr>
        <p:spPr>
          <a:xfrm>
            <a:off x="11025188" y="5445112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2A85742-80DC-4245-B944-D03CEA41A4ED}"/>
              </a:ext>
            </a:extLst>
          </p:cNvPr>
          <p:cNvCxnSpPr>
            <a:cxnSpLocks/>
          </p:cNvCxnSpPr>
          <p:nvPr/>
        </p:nvCxnSpPr>
        <p:spPr>
          <a:xfrm>
            <a:off x="9382467" y="5443953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C909762-9223-414E-BC87-CA0947568DD0}"/>
              </a:ext>
            </a:extLst>
          </p:cNvPr>
          <p:cNvCxnSpPr>
            <a:cxnSpLocks/>
          </p:cNvCxnSpPr>
          <p:nvPr/>
        </p:nvCxnSpPr>
        <p:spPr>
          <a:xfrm>
            <a:off x="4462416" y="3324394"/>
            <a:ext cx="0" cy="177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9A49BDB-4F64-4BA2-AC67-6B01568AA6E3}"/>
              </a:ext>
            </a:extLst>
          </p:cNvPr>
          <p:cNvSpPr/>
          <p:nvPr/>
        </p:nvSpPr>
        <p:spPr>
          <a:xfrm>
            <a:off x="451801" y="2229229"/>
            <a:ext cx="16439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fr-FR" sz="105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RA</a:t>
            </a:r>
            <a:r>
              <a:rPr lang="fr-FR" sz="105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= Revenue d’activité (Masse salariale)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D0C96B26-8455-400B-AA8A-D453C0DB3724}"/>
              </a:ext>
            </a:extLst>
          </p:cNvPr>
          <p:cNvSpPr/>
          <p:nvPr/>
        </p:nvSpPr>
        <p:spPr>
          <a:xfrm>
            <a:off x="451801" y="1321665"/>
            <a:ext cx="3517702" cy="838123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6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CUFPA</a:t>
            </a:r>
            <a:endParaRPr lang="fr-FR" sz="12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marL="100800" indent="-100800" algn="ctr">
              <a:buFont typeface="Arial" panose="020B0604020202020204" pitchFamily="34" charset="0"/>
              <a:buChar char="•"/>
            </a:pPr>
            <a:r>
              <a:rPr lang="fr-FR" sz="10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- 11 salariés :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1,23% </a:t>
            </a:r>
            <a:r>
              <a:rPr lang="fr-FR" sz="10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du RA +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2D0F64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taux conventionnel </a:t>
            </a:r>
          </a:p>
          <a:p>
            <a:pPr marL="100800" indent="-100800" algn="ctr">
              <a:buFont typeface="Arial" panose="020B0604020202020204" pitchFamily="34" charset="0"/>
              <a:buChar char="•"/>
            </a:pPr>
            <a:r>
              <a:rPr lang="fr-FR" sz="10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11 salariés et + : 1,68% du RA + taux conventionnel</a:t>
            </a:r>
            <a:endParaRPr lang="fr-FR" sz="12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48" name="Rectangle 47">
            <a:hlinkClick r:id="rId2"/>
            <a:extLst>
              <a:ext uri="{FF2B5EF4-FFF2-40B4-BE49-F238E27FC236}">
                <a16:creationId xmlns:a16="http://schemas.microsoft.com/office/drawing/2014/main" id="{97704984-5B15-490A-BF4F-C6266FE7F866}"/>
              </a:ext>
            </a:extLst>
          </p:cNvPr>
          <p:cNvSpPr/>
          <p:nvPr/>
        </p:nvSpPr>
        <p:spPr>
          <a:xfrm>
            <a:off x="2356803" y="2279297"/>
            <a:ext cx="1474482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05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En savoir plus sur le calcul des cotisations </a:t>
            </a:r>
          </a:p>
        </p:txBody>
      </p:sp>
      <p:pic>
        <p:nvPicPr>
          <p:cNvPr id="49" name="Image 48">
            <a:hlinkClick r:id="rId2"/>
            <a:extLst>
              <a:ext uri="{FF2B5EF4-FFF2-40B4-BE49-F238E27FC236}">
                <a16:creationId xmlns:a16="http://schemas.microsoft.com/office/drawing/2014/main" id="{7016A497-8A5A-499C-B6D5-31090215D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590" y="2565159"/>
            <a:ext cx="276659" cy="276659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7D9E63CF-796B-F645-BDDB-3F810FF78745}"/>
              </a:ext>
            </a:extLst>
          </p:cNvPr>
          <p:cNvGrpSpPr/>
          <p:nvPr/>
        </p:nvGrpSpPr>
        <p:grpSpPr>
          <a:xfrm>
            <a:off x="9380001" y="4294072"/>
            <a:ext cx="1645445" cy="357978"/>
            <a:chOff x="9380001" y="4253050"/>
            <a:chExt cx="1645445" cy="399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A8FDBD5D-302D-4738-B261-5E4F8DB49339}"/>
                </a:ext>
              </a:extLst>
            </p:cNvPr>
            <p:cNvCxnSpPr>
              <a:cxnSpLocks/>
            </p:cNvCxnSpPr>
            <p:nvPr/>
          </p:nvCxnSpPr>
          <p:spPr>
            <a:xfrm>
              <a:off x="9380001" y="4253050"/>
              <a:ext cx="4933" cy="399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B9225B31-5982-4917-8649-5E77601E1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4931" y="4253050"/>
              <a:ext cx="515" cy="399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Espace réservé du pied de page 1">
            <a:extLst>
              <a:ext uri="{FF2B5EF4-FFF2-40B4-BE49-F238E27FC236}">
                <a16:creationId xmlns:a16="http://schemas.microsoft.com/office/drawing/2014/main" id="{DF067615-918A-F44E-B4F6-235B34933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FAAFA103-ED7F-61EB-8B09-4A8D5741ABFE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7705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75A9657-C333-46B3-AF5E-476B63D22923}"/>
              </a:ext>
            </a:extLst>
          </p:cNvPr>
          <p:cNvCxnSpPr>
            <a:cxnSpLocks/>
          </p:cNvCxnSpPr>
          <p:nvPr/>
        </p:nvCxnSpPr>
        <p:spPr>
          <a:xfrm>
            <a:off x="5280660" y="4019642"/>
            <a:ext cx="1318260" cy="0"/>
          </a:xfrm>
          <a:prstGeom prst="line">
            <a:avLst/>
          </a:prstGeom>
          <a:ln w="12700"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C109FD8-9656-44F8-AD84-24954354B61C}"/>
              </a:ext>
            </a:extLst>
          </p:cNvPr>
          <p:cNvSpPr>
            <a:spLocks noChangeAspect="1"/>
          </p:cNvSpPr>
          <p:nvPr/>
        </p:nvSpPr>
        <p:spPr>
          <a:xfrm>
            <a:off x="7155030" y="3923689"/>
            <a:ext cx="2311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10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10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1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2" name="Graphique 31" descr="Utilisateurs">
            <a:extLst>
              <a:ext uri="{FF2B5EF4-FFF2-40B4-BE49-F238E27FC236}">
                <a16:creationId xmlns:a16="http://schemas.microsoft.com/office/drawing/2014/main" id="{51E35F22-E02C-440E-946D-0619CBD2E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2096" y="3045149"/>
            <a:ext cx="530352" cy="53035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F1B3E67-21D7-4C7D-A2A8-93BD53694EA2}"/>
              </a:ext>
            </a:extLst>
          </p:cNvPr>
          <p:cNvSpPr txBox="1"/>
          <p:nvPr/>
        </p:nvSpPr>
        <p:spPr>
          <a:xfrm>
            <a:off x="3811687" y="4480229"/>
            <a:ext cx="16641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Signataires de l’accord </a:t>
            </a:r>
            <a:br>
              <a:rPr lang="fr-FR" sz="105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05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+ branches adhérentes ultérieurement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70CFA43-D3EE-412C-B669-A9E0B166C276}"/>
              </a:ext>
            </a:extLst>
          </p:cNvPr>
          <p:cNvSpPr txBox="1"/>
          <p:nvPr/>
        </p:nvSpPr>
        <p:spPr>
          <a:xfrm>
            <a:off x="6708115" y="3121188"/>
            <a:ext cx="1065920" cy="37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40"/>
              </a:lnSpc>
            </a:pPr>
            <a:r>
              <a:rPr lang="fr-FR" sz="11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10</a:t>
            </a:r>
            <a:r>
              <a:rPr lang="fr-FR" sz="11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membres </a:t>
            </a:r>
          </a:p>
          <a:p>
            <a:pPr>
              <a:lnSpc>
                <a:spcPts val="1140"/>
              </a:lnSpc>
            </a:pPr>
            <a:r>
              <a:rPr lang="fr-FR" sz="11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titulaires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C1180FE-CA5A-4D18-BFF2-560E5AD88A11}"/>
              </a:ext>
            </a:extLst>
          </p:cNvPr>
          <p:cNvSpPr txBox="1"/>
          <p:nvPr/>
        </p:nvSpPr>
        <p:spPr>
          <a:xfrm>
            <a:off x="4402750" y="3143274"/>
            <a:ext cx="1144123" cy="37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40"/>
              </a:lnSpc>
            </a:pPr>
            <a:r>
              <a:rPr lang="fr-FR" sz="11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36</a:t>
            </a:r>
            <a:r>
              <a:rPr lang="fr-FR" sz="11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titulaires </a:t>
            </a:r>
          </a:p>
          <a:p>
            <a:pPr>
              <a:lnSpc>
                <a:spcPts val="1140"/>
              </a:lnSpc>
            </a:pPr>
            <a:r>
              <a:rPr lang="fr-FR" sz="11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24</a:t>
            </a:r>
            <a:r>
              <a:rPr lang="fr-FR" sz="11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suppléants </a:t>
            </a:r>
          </a:p>
        </p:txBody>
      </p:sp>
      <p:pic>
        <p:nvPicPr>
          <p:cNvPr id="44" name="Graphique 43" descr="Utilisateurs">
            <a:extLst>
              <a:ext uri="{FF2B5EF4-FFF2-40B4-BE49-F238E27FC236}">
                <a16:creationId xmlns:a16="http://schemas.microsoft.com/office/drawing/2014/main" id="{2F0CC63E-6082-49ED-85CD-1A2283A4E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0070" y="3045149"/>
            <a:ext cx="530352" cy="530352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D98AC3BD-0F67-4883-96A1-4F0157005730}"/>
              </a:ext>
            </a:extLst>
          </p:cNvPr>
          <p:cNvGrpSpPr/>
          <p:nvPr/>
        </p:nvGrpSpPr>
        <p:grpSpPr>
          <a:xfrm>
            <a:off x="360478" y="2666127"/>
            <a:ext cx="3211575" cy="3160288"/>
            <a:chOff x="621568" y="2666127"/>
            <a:chExt cx="3211575" cy="3160288"/>
          </a:xfrm>
        </p:grpSpPr>
        <p:sp>
          <p:nvSpPr>
            <p:cNvPr id="19" name="Organigramme : Préparation 18">
              <a:extLst>
                <a:ext uri="{FF2B5EF4-FFF2-40B4-BE49-F238E27FC236}">
                  <a16:creationId xmlns:a16="http://schemas.microsoft.com/office/drawing/2014/main" id="{C0AF67DA-6103-4625-8B64-8DC0EAB35CFB}"/>
                </a:ext>
              </a:extLst>
            </p:cNvPr>
            <p:cNvSpPr/>
            <p:nvPr/>
          </p:nvSpPr>
          <p:spPr>
            <a:xfrm rot="5400000">
              <a:off x="1153207" y="2677461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0" name="Organigramme : Préparation 19">
              <a:extLst>
                <a:ext uri="{FF2B5EF4-FFF2-40B4-BE49-F238E27FC236}">
                  <a16:creationId xmlns:a16="http://schemas.microsoft.com/office/drawing/2014/main" id="{41D4CC5A-318D-424B-9408-010E01E02692}"/>
                </a:ext>
              </a:extLst>
            </p:cNvPr>
            <p:cNvSpPr/>
            <p:nvPr/>
          </p:nvSpPr>
          <p:spPr>
            <a:xfrm rot="5400000">
              <a:off x="1153207" y="2677461"/>
              <a:ext cx="1095641" cy="1072975"/>
            </a:xfrm>
            <a:prstGeom prst="flowChartPreparation">
              <a:avLst/>
            </a:prstGeom>
            <a:solidFill>
              <a:srgbClr val="7850DC">
                <a:alpha val="22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Transformation des métiers </a:t>
              </a:r>
              <a:b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et parcours certifiants</a:t>
              </a:r>
            </a:p>
          </p:txBody>
        </p:sp>
        <p:sp>
          <p:nvSpPr>
            <p:cNvPr id="21" name="Organigramme : Préparation 20">
              <a:extLst>
                <a:ext uri="{FF2B5EF4-FFF2-40B4-BE49-F238E27FC236}">
                  <a16:creationId xmlns:a16="http://schemas.microsoft.com/office/drawing/2014/main" id="{B382B8B6-151F-490E-A47D-569BEEC954BC}"/>
                </a:ext>
              </a:extLst>
            </p:cNvPr>
            <p:cNvSpPr/>
            <p:nvPr/>
          </p:nvSpPr>
          <p:spPr>
            <a:xfrm rot="5400000">
              <a:off x="610235" y="3472494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2" name="Organigramme : Préparation 21">
              <a:extLst>
                <a:ext uri="{FF2B5EF4-FFF2-40B4-BE49-F238E27FC236}">
                  <a16:creationId xmlns:a16="http://schemas.microsoft.com/office/drawing/2014/main" id="{A33EB8B0-7EC5-48D1-B8FE-DE1AF321D7B2}"/>
                </a:ext>
              </a:extLst>
            </p:cNvPr>
            <p:cNvSpPr/>
            <p:nvPr/>
          </p:nvSpPr>
          <p:spPr>
            <a:xfrm rot="5400000">
              <a:off x="610235" y="3472494"/>
              <a:ext cx="1095641" cy="1072975"/>
            </a:xfrm>
            <a:prstGeom prst="flowChartPreparation">
              <a:avLst/>
            </a:prstGeom>
            <a:solidFill>
              <a:srgbClr val="7850DC">
                <a:alpha val="35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Publics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spécifiques</a:t>
              </a:r>
            </a:p>
          </p:txBody>
        </p:sp>
        <p:sp>
          <p:nvSpPr>
            <p:cNvPr id="23" name="Organigramme : Préparation 22">
              <a:extLst>
                <a:ext uri="{FF2B5EF4-FFF2-40B4-BE49-F238E27FC236}">
                  <a16:creationId xmlns:a16="http://schemas.microsoft.com/office/drawing/2014/main" id="{B46EB86C-AFF3-4E47-B121-49BF5EC86F28}"/>
                </a:ext>
              </a:extLst>
            </p:cNvPr>
            <p:cNvSpPr/>
            <p:nvPr/>
          </p:nvSpPr>
          <p:spPr>
            <a:xfrm rot="5400000">
              <a:off x="751651" y="4326418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4" name="Organigramme : Préparation 23">
              <a:extLst>
                <a:ext uri="{FF2B5EF4-FFF2-40B4-BE49-F238E27FC236}">
                  <a16:creationId xmlns:a16="http://schemas.microsoft.com/office/drawing/2014/main" id="{8EDE7F4F-1130-44BC-8506-B50E44E0524B}"/>
                </a:ext>
              </a:extLst>
            </p:cNvPr>
            <p:cNvSpPr/>
            <p:nvPr/>
          </p:nvSpPr>
          <p:spPr>
            <a:xfrm rot="5400000">
              <a:off x="751651" y="4326418"/>
              <a:ext cx="1095641" cy="1072975"/>
            </a:xfrm>
            <a:prstGeom prst="flowChartPreparation">
              <a:avLst/>
            </a:prstGeom>
            <a:solidFill>
              <a:srgbClr val="7850DC">
                <a:alpha val="48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Certification</a:t>
              </a:r>
            </a:p>
          </p:txBody>
        </p:sp>
        <p:sp>
          <p:nvSpPr>
            <p:cNvPr id="25" name="Organigramme : Préparation 24">
              <a:extLst>
                <a:ext uri="{FF2B5EF4-FFF2-40B4-BE49-F238E27FC236}">
                  <a16:creationId xmlns:a16="http://schemas.microsoft.com/office/drawing/2014/main" id="{D5F3183F-4E2E-4D25-BBEE-977C2F691A32}"/>
                </a:ext>
              </a:extLst>
            </p:cNvPr>
            <p:cNvSpPr/>
            <p:nvPr/>
          </p:nvSpPr>
          <p:spPr>
            <a:xfrm rot="5400000">
              <a:off x="1684118" y="4742107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6" name="Organigramme : Préparation 25">
              <a:extLst>
                <a:ext uri="{FF2B5EF4-FFF2-40B4-BE49-F238E27FC236}">
                  <a16:creationId xmlns:a16="http://schemas.microsoft.com/office/drawing/2014/main" id="{79C93121-4235-4EC4-8B9F-19C28DF63D52}"/>
                </a:ext>
              </a:extLst>
            </p:cNvPr>
            <p:cNvSpPr/>
            <p:nvPr/>
          </p:nvSpPr>
          <p:spPr>
            <a:xfrm rot="5400000">
              <a:off x="1684118" y="4742107"/>
              <a:ext cx="1095641" cy="1072975"/>
            </a:xfrm>
            <a:prstGeom prst="flowChartPreparation">
              <a:avLst/>
            </a:prstGeom>
            <a:solidFill>
              <a:srgbClr val="7850DC">
                <a:alpha val="61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Alternance</a:t>
              </a:r>
            </a:p>
          </p:txBody>
        </p:sp>
        <p:sp>
          <p:nvSpPr>
            <p:cNvPr id="27" name="Organigramme : Préparation 26">
              <a:extLst>
                <a:ext uri="{FF2B5EF4-FFF2-40B4-BE49-F238E27FC236}">
                  <a16:creationId xmlns:a16="http://schemas.microsoft.com/office/drawing/2014/main" id="{053A0E66-B1F9-4C3E-A47E-3AE4BEF59A11}"/>
                </a:ext>
              </a:extLst>
            </p:cNvPr>
            <p:cNvSpPr/>
            <p:nvPr/>
          </p:nvSpPr>
          <p:spPr>
            <a:xfrm rot="5400000">
              <a:off x="2611461" y="4326418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28" name="Organigramme : Préparation 27">
              <a:extLst>
                <a:ext uri="{FF2B5EF4-FFF2-40B4-BE49-F238E27FC236}">
                  <a16:creationId xmlns:a16="http://schemas.microsoft.com/office/drawing/2014/main" id="{D9E22757-5D39-4180-BFAC-135F6BAEF094}"/>
                </a:ext>
              </a:extLst>
            </p:cNvPr>
            <p:cNvSpPr/>
            <p:nvPr/>
          </p:nvSpPr>
          <p:spPr>
            <a:xfrm rot="5400000">
              <a:off x="2611461" y="4326418"/>
              <a:ext cx="1095641" cy="1072975"/>
            </a:xfrm>
            <a:prstGeom prst="flowChartPreparation">
              <a:avLst/>
            </a:prstGeom>
            <a:solidFill>
              <a:srgbClr val="7850DC">
                <a:alpha val="74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Contrôle financier</a:t>
              </a:r>
            </a:p>
          </p:txBody>
        </p:sp>
        <p:sp>
          <p:nvSpPr>
            <p:cNvPr id="29" name="Organigramme : Préparation 28">
              <a:extLst>
                <a:ext uri="{FF2B5EF4-FFF2-40B4-BE49-F238E27FC236}">
                  <a16:creationId xmlns:a16="http://schemas.microsoft.com/office/drawing/2014/main" id="{6ACD7596-8645-4533-A9C3-692E32A8E554}"/>
                </a:ext>
              </a:extLst>
            </p:cNvPr>
            <p:cNvSpPr/>
            <p:nvPr/>
          </p:nvSpPr>
          <p:spPr>
            <a:xfrm rot="5400000">
              <a:off x="2747271" y="3472494"/>
              <a:ext cx="1095641" cy="1072975"/>
            </a:xfrm>
            <a:prstGeom prst="flowChartPreparation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34D4EAC-4F11-4BBC-8906-33EC06D1FE3E}"/>
                </a:ext>
              </a:extLst>
            </p:cNvPr>
            <p:cNvSpPr txBox="1"/>
            <p:nvPr/>
          </p:nvSpPr>
          <p:spPr>
            <a:xfrm>
              <a:off x="1626552" y="3865564"/>
              <a:ext cx="1210773" cy="6001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i="0" u="none" strike="noStrike" kern="0" cap="none" spc="0" normalizeH="0" baseline="0" noProof="0">
                  <a:ln>
                    <a:noFill/>
                  </a:ln>
                  <a:solidFill>
                    <a:srgbClr val="2D0F64"/>
                  </a:solidFill>
                  <a:effectLst/>
                  <a:uLnTx/>
                  <a:uFillTx/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Commissions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i="0" u="none" strike="noStrike" kern="0" cap="none" spc="0" normalizeH="0" baseline="0" noProof="0">
                  <a:ln>
                    <a:noFill/>
                  </a:ln>
                  <a:solidFill>
                    <a:srgbClr val="2D0F64"/>
                  </a:solidFill>
                  <a:effectLst/>
                  <a:uLnTx/>
                  <a:uFillTx/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Paritaires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i="0" u="none" strike="noStrike" kern="0" cap="none" spc="0" normalizeH="0" baseline="0" noProof="0">
                  <a:ln>
                    <a:noFill/>
                  </a:ln>
                  <a:solidFill>
                    <a:srgbClr val="2D0F64"/>
                  </a:solidFill>
                  <a:effectLst/>
                  <a:uLnTx/>
                  <a:uFillTx/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Transverses* </a:t>
              </a:r>
            </a:p>
          </p:txBody>
        </p:sp>
        <p:sp>
          <p:nvSpPr>
            <p:cNvPr id="35" name="Organigramme : Préparation 34">
              <a:extLst>
                <a:ext uri="{FF2B5EF4-FFF2-40B4-BE49-F238E27FC236}">
                  <a16:creationId xmlns:a16="http://schemas.microsoft.com/office/drawing/2014/main" id="{AA72A8F9-292D-4F66-8CED-CC5F51E0151D}"/>
                </a:ext>
              </a:extLst>
            </p:cNvPr>
            <p:cNvSpPr/>
            <p:nvPr/>
          </p:nvSpPr>
          <p:spPr>
            <a:xfrm rot="5400000">
              <a:off x="2748835" y="3472494"/>
              <a:ext cx="1095641" cy="1072975"/>
            </a:xfrm>
            <a:prstGeom prst="flowChartPreparation">
              <a:avLst/>
            </a:prstGeom>
            <a:solidFill>
              <a:srgbClr val="7850DC">
                <a:alpha val="87000"/>
              </a:srgb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Proximité et Communication </a:t>
              </a:r>
            </a:p>
          </p:txBody>
        </p:sp>
        <p:sp>
          <p:nvSpPr>
            <p:cNvPr id="45" name="Organigramme : Préparation 44">
              <a:extLst>
                <a:ext uri="{FF2B5EF4-FFF2-40B4-BE49-F238E27FC236}">
                  <a16:creationId xmlns:a16="http://schemas.microsoft.com/office/drawing/2014/main" id="{2965933E-0596-4EC2-9891-A286B19AAF7B}"/>
                </a:ext>
              </a:extLst>
            </p:cNvPr>
            <p:cNvSpPr/>
            <p:nvPr/>
          </p:nvSpPr>
          <p:spPr>
            <a:xfrm rot="5400000">
              <a:off x="2216207" y="2677460"/>
              <a:ext cx="1095641" cy="1072975"/>
            </a:xfrm>
            <a:prstGeom prst="flowChartPreparation">
              <a:avLst/>
            </a:prstGeom>
            <a:solidFill>
              <a:srgbClr val="7850DC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vert="vert270"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Entreprises de </a:t>
              </a:r>
              <a:b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- 50 salariés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C0C4C1AF-3B0D-4AA6-910D-3E72A689AC46}"/>
              </a:ext>
            </a:extLst>
          </p:cNvPr>
          <p:cNvSpPr txBox="1"/>
          <p:nvPr/>
        </p:nvSpPr>
        <p:spPr>
          <a:xfrm>
            <a:off x="479425" y="338435"/>
            <a:ext cx="10721975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Une gouvernance qui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associe l’ensemble </a:t>
            </a:r>
            <a:b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des partenaires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sociaux 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acteurs de la formation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05FE2F9-3EF9-4BA1-B5EA-074547AEC74C}"/>
              </a:ext>
            </a:extLst>
          </p:cNvPr>
          <p:cNvSpPr/>
          <p:nvPr/>
        </p:nvSpPr>
        <p:spPr>
          <a:xfrm>
            <a:off x="3811687" y="1714175"/>
            <a:ext cx="3931707" cy="1041184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6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Assemblée Générale Paritaire 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7964E8A-3B93-4809-8617-D623F5581362}"/>
              </a:ext>
            </a:extLst>
          </p:cNvPr>
          <p:cNvCxnSpPr>
            <a:cxnSpLocks/>
          </p:cNvCxnSpPr>
          <p:nvPr/>
        </p:nvCxnSpPr>
        <p:spPr>
          <a:xfrm>
            <a:off x="5778183" y="2267099"/>
            <a:ext cx="0" cy="1751000"/>
          </a:xfrm>
          <a:prstGeom prst="line">
            <a:avLst/>
          </a:prstGeom>
          <a:ln w="12700"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0CE22C8F-1035-470A-A4AD-E973E95EC507}"/>
              </a:ext>
            </a:extLst>
          </p:cNvPr>
          <p:cNvSpPr/>
          <p:nvPr/>
        </p:nvSpPr>
        <p:spPr>
          <a:xfrm>
            <a:off x="3811687" y="3588563"/>
            <a:ext cx="1664182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4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 d’Administration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67BC2904-BFEC-4EB5-98F4-802C38BF4FAE}"/>
              </a:ext>
            </a:extLst>
          </p:cNvPr>
          <p:cNvSpPr/>
          <p:nvPr/>
        </p:nvSpPr>
        <p:spPr>
          <a:xfrm>
            <a:off x="6079212" y="3588563"/>
            <a:ext cx="1664182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fr-FR" sz="14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Bureau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83B4226A-7FC3-4568-A8FB-09DA5FB031BF}"/>
              </a:ext>
            </a:extLst>
          </p:cNvPr>
          <p:cNvGrpSpPr/>
          <p:nvPr/>
        </p:nvGrpSpPr>
        <p:grpSpPr>
          <a:xfrm>
            <a:off x="7771048" y="2037445"/>
            <a:ext cx="4420952" cy="3917415"/>
            <a:chOff x="7771048" y="2037445"/>
            <a:chExt cx="4420952" cy="3917415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5FF007D-776D-44F3-A31E-2B36C50C2696}"/>
                </a:ext>
              </a:extLst>
            </p:cNvPr>
            <p:cNvSpPr/>
            <p:nvPr/>
          </p:nvSpPr>
          <p:spPr>
            <a:xfrm>
              <a:off x="8794625" y="2109616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AEE77B1-16B1-4A77-AA46-F23BCE492E51}"/>
                </a:ext>
              </a:extLst>
            </p:cNvPr>
            <p:cNvSpPr/>
            <p:nvPr/>
          </p:nvSpPr>
          <p:spPr>
            <a:xfrm>
              <a:off x="8794625" y="2109616"/>
              <a:ext cx="1257718" cy="1257363"/>
            </a:xfrm>
            <a:prstGeom prst="ellipse">
              <a:avLst/>
            </a:prstGeom>
            <a:solidFill>
              <a:srgbClr val="7850DC">
                <a:alpha val="16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lvl="0" algn="ctr"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srgbClr val="7850DC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BCDF468-59E4-411F-81D6-ECE4DA227654}"/>
                </a:ext>
              </a:extLst>
            </p:cNvPr>
            <p:cNvSpPr/>
            <p:nvPr/>
          </p:nvSpPr>
          <p:spPr>
            <a:xfrm>
              <a:off x="7988978" y="2760736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EE10741-E1D5-41EA-AC1D-D7FAD82D8D23}"/>
                </a:ext>
              </a:extLst>
            </p:cNvPr>
            <p:cNvSpPr/>
            <p:nvPr/>
          </p:nvSpPr>
          <p:spPr>
            <a:xfrm>
              <a:off x="7964860" y="2648487"/>
              <a:ext cx="1263096" cy="1262740"/>
            </a:xfrm>
            <a:prstGeom prst="ellipse">
              <a:avLst/>
            </a:prstGeom>
            <a:solidFill>
              <a:srgbClr val="7850DC">
                <a:alpha val="28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46AF866-1AD0-4F55-8D55-C4DCB66A8A41}"/>
                </a:ext>
              </a:extLst>
            </p:cNvPr>
            <p:cNvSpPr/>
            <p:nvPr/>
          </p:nvSpPr>
          <p:spPr>
            <a:xfrm>
              <a:off x="7945398" y="3762541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F673508-99D7-47B5-A9B2-785A4D166853}"/>
                </a:ext>
              </a:extLst>
            </p:cNvPr>
            <p:cNvSpPr/>
            <p:nvPr/>
          </p:nvSpPr>
          <p:spPr>
            <a:xfrm>
              <a:off x="7771048" y="3519724"/>
              <a:ext cx="1256645" cy="1256291"/>
            </a:xfrm>
            <a:prstGeom prst="ellipse">
              <a:avLst/>
            </a:prstGeom>
            <a:solidFill>
              <a:srgbClr val="7850DC">
                <a:alpha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582AA42-3F41-46CA-873C-6D03EED6CF59}"/>
                </a:ext>
              </a:extLst>
            </p:cNvPr>
            <p:cNvSpPr/>
            <p:nvPr/>
          </p:nvSpPr>
          <p:spPr>
            <a:xfrm>
              <a:off x="8794625" y="4561341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E9FEFA89-A709-435D-8067-F0FAB2A0AAE7}"/>
                </a:ext>
              </a:extLst>
            </p:cNvPr>
            <p:cNvSpPr/>
            <p:nvPr/>
          </p:nvSpPr>
          <p:spPr>
            <a:xfrm>
              <a:off x="8144133" y="4302158"/>
              <a:ext cx="1257718" cy="1257363"/>
            </a:xfrm>
            <a:prstGeom prst="ellipse">
              <a:avLst/>
            </a:prstGeom>
            <a:solidFill>
              <a:srgbClr val="7850DC">
                <a:alpha val="52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CCE7ABF-10AF-4C2C-9AE2-5B8C480DB5C7}"/>
                </a:ext>
              </a:extLst>
            </p:cNvPr>
            <p:cNvSpPr/>
            <p:nvPr/>
          </p:nvSpPr>
          <p:spPr>
            <a:xfrm>
              <a:off x="9880810" y="4561341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A005E21-D5D9-4065-9CAC-B6F1174C3666}"/>
                </a:ext>
              </a:extLst>
            </p:cNvPr>
            <p:cNvSpPr/>
            <p:nvPr/>
          </p:nvSpPr>
          <p:spPr>
            <a:xfrm>
              <a:off x="9128757" y="4697497"/>
              <a:ext cx="1257718" cy="1257363"/>
            </a:xfrm>
            <a:prstGeom prst="ellipse">
              <a:avLst/>
            </a:prstGeom>
            <a:solidFill>
              <a:srgbClr val="7850DC">
                <a:alpha val="64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E081E2E-EB7A-4981-B83B-593DDD5ED9FD}"/>
                </a:ext>
              </a:extLst>
            </p:cNvPr>
            <p:cNvSpPr/>
            <p:nvPr/>
          </p:nvSpPr>
          <p:spPr>
            <a:xfrm>
              <a:off x="10629126" y="3807181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E967852-F8C4-42DF-AAA6-255C477A91D0}"/>
                </a:ext>
              </a:extLst>
            </p:cNvPr>
            <p:cNvSpPr/>
            <p:nvPr/>
          </p:nvSpPr>
          <p:spPr>
            <a:xfrm>
              <a:off x="10239504" y="4440685"/>
              <a:ext cx="1257718" cy="1212723"/>
            </a:xfrm>
            <a:prstGeom prst="ellipse">
              <a:avLst/>
            </a:prstGeom>
            <a:solidFill>
              <a:srgbClr val="7850DC">
                <a:alpha val="76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Experts Comptables et  Commissaires aux Comptes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BEF3F0B-6AF3-439C-AD19-E0A4468753C2}"/>
                </a:ext>
              </a:extLst>
            </p:cNvPr>
            <p:cNvSpPr/>
            <p:nvPr/>
          </p:nvSpPr>
          <p:spPr>
            <a:xfrm>
              <a:off x="10629126" y="2805376"/>
              <a:ext cx="1257718" cy="125736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DFF832D-B78E-4CF4-945D-02CE9EC38B1B}"/>
                </a:ext>
              </a:extLst>
            </p:cNvPr>
            <p:cNvSpPr/>
            <p:nvPr/>
          </p:nvSpPr>
          <p:spPr>
            <a:xfrm>
              <a:off x="10934282" y="3632818"/>
              <a:ext cx="1257718" cy="1257363"/>
            </a:xfrm>
            <a:prstGeom prst="ellipse">
              <a:avLst/>
            </a:prstGeom>
            <a:solidFill>
              <a:srgbClr val="7850DC">
                <a:alpha val="88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Sociétés d’Assurance </a:t>
              </a:r>
              <a:b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et d’Assistance</a:t>
              </a:r>
            </a:p>
          </p:txBody>
        </p:sp>
        <p:sp>
          <p:nvSpPr>
            <p:cNvPr id="36" name="Ellipse 4">
              <a:extLst>
                <a:ext uri="{FF2B5EF4-FFF2-40B4-BE49-F238E27FC236}">
                  <a16:creationId xmlns:a16="http://schemas.microsoft.com/office/drawing/2014/main" id="{7BA36CA7-6974-4B70-857C-75C879BF897C}"/>
                </a:ext>
              </a:extLst>
            </p:cNvPr>
            <p:cNvSpPr txBox="1"/>
            <p:nvPr/>
          </p:nvSpPr>
          <p:spPr>
            <a:xfrm>
              <a:off x="7962031" y="2969282"/>
              <a:ext cx="1256645" cy="592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000" kern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Intermédiations </a:t>
              </a:r>
              <a:br>
                <a:rPr lang="fr-FR" sz="1000" kern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000" kern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en assurance  </a:t>
              </a:r>
            </a:p>
          </p:txBody>
        </p:sp>
        <p:sp>
          <p:nvSpPr>
            <p:cNvPr id="37" name="Ellipse 4">
              <a:extLst>
                <a:ext uri="{FF2B5EF4-FFF2-40B4-BE49-F238E27FC236}">
                  <a16:creationId xmlns:a16="http://schemas.microsoft.com/office/drawing/2014/main" id="{71541699-EB97-4A00-8D36-0D4AF5ACCCBB}"/>
                </a:ext>
              </a:extLst>
            </p:cNvPr>
            <p:cNvSpPr txBox="1"/>
            <p:nvPr/>
          </p:nvSpPr>
          <p:spPr>
            <a:xfrm>
              <a:off x="7948697" y="3977964"/>
              <a:ext cx="857767" cy="383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000" kern="1200">
                  <a:solidFill>
                    <a:schemeClr val="bg1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Crédit mutuel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BB35905-E418-45BC-9526-2A6FE65987EE}"/>
                </a:ext>
              </a:extLst>
            </p:cNvPr>
            <p:cNvSpPr txBox="1"/>
            <p:nvPr/>
          </p:nvSpPr>
          <p:spPr>
            <a:xfrm>
              <a:off x="9140099" y="3608735"/>
              <a:ext cx="1532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Sections</a:t>
              </a:r>
            </a:p>
            <a:p>
              <a:pPr algn="ctr"/>
              <a:r>
                <a:rPr lang="fr-FR" sz="1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 Paritaires </a:t>
              </a:r>
            </a:p>
            <a:p>
              <a:pPr algn="ctr"/>
              <a:r>
                <a:rPr lang="fr-FR" sz="1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Professionnelles**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38E1F38-FBAB-41C8-BAAA-F99FD18BCFFE}"/>
                </a:ext>
              </a:extLst>
            </p:cNvPr>
            <p:cNvSpPr txBox="1"/>
            <p:nvPr/>
          </p:nvSpPr>
          <p:spPr>
            <a:xfrm>
              <a:off x="11887977" y="3463482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Ellipse 4">
              <a:extLst>
                <a:ext uri="{FF2B5EF4-FFF2-40B4-BE49-F238E27FC236}">
                  <a16:creationId xmlns:a16="http://schemas.microsoft.com/office/drawing/2014/main" id="{29889DD8-77E1-46EC-B7CE-A5C821615CE8}"/>
                </a:ext>
              </a:extLst>
            </p:cNvPr>
            <p:cNvSpPr txBox="1"/>
            <p:nvPr/>
          </p:nvSpPr>
          <p:spPr>
            <a:xfrm>
              <a:off x="8400041" y="4613836"/>
              <a:ext cx="745902" cy="6340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Caisse d’épargne</a:t>
              </a:r>
            </a:p>
          </p:txBody>
        </p:sp>
        <p:sp>
          <p:nvSpPr>
            <p:cNvPr id="41" name="Ellipse 4">
              <a:extLst>
                <a:ext uri="{FF2B5EF4-FFF2-40B4-BE49-F238E27FC236}">
                  <a16:creationId xmlns:a16="http://schemas.microsoft.com/office/drawing/2014/main" id="{7C51D17A-3DB7-430D-ABBB-3E05507391BC}"/>
                </a:ext>
              </a:extLst>
            </p:cNvPr>
            <p:cNvSpPr txBox="1"/>
            <p:nvPr/>
          </p:nvSpPr>
          <p:spPr>
            <a:xfrm>
              <a:off x="9413523" y="4988887"/>
              <a:ext cx="688186" cy="6745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Banque populaire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A37DEFD3-5245-41B9-AE4D-88A709A59BDB}"/>
                </a:ext>
              </a:extLst>
            </p:cNvPr>
            <p:cNvSpPr/>
            <p:nvPr/>
          </p:nvSpPr>
          <p:spPr>
            <a:xfrm>
              <a:off x="9897321" y="2037445"/>
              <a:ext cx="1257718" cy="1257363"/>
            </a:xfrm>
            <a:prstGeom prst="ellipse">
              <a:avLst/>
            </a:prstGeom>
            <a:solidFill>
              <a:srgbClr val="7850DC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Bureaux D’Études</a:t>
              </a:r>
            </a:p>
          </p:txBody>
        </p:sp>
        <p:sp>
          <p:nvSpPr>
            <p:cNvPr id="51" name="Ellipse 4">
              <a:extLst>
                <a:ext uri="{FF2B5EF4-FFF2-40B4-BE49-F238E27FC236}">
                  <a16:creationId xmlns:a16="http://schemas.microsoft.com/office/drawing/2014/main" id="{8735E16D-448B-4E8A-9CFD-66BC373B135D}"/>
                </a:ext>
              </a:extLst>
            </p:cNvPr>
            <p:cNvSpPr txBox="1"/>
            <p:nvPr/>
          </p:nvSpPr>
          <p:spPr>
            <a:xfrm>
              <a:off x="8994600" y="2520648"/>
              <a:ext cx="857767" cy="383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000" kern="1200">
                  <a:solidFill>
                    <a:srgbClr val="7850DC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Banque et financements spécialisés et de marché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83D9D19E-72A1-3A54-223F-6BCAFA6884E1}"/>
                </a:ext>
              </a:extLst>
            </p:cNvPr>
            <p:cNvSpPr/>
            <p:nvPr/>
          </p:nvSpPr>
          <p:spPr>
            <a:xfrm>
              <a:off x="10792163" y="2616048"/>
              <a:ext cx="1257718" cy="1257363"/>
            </a:xfrm>
            <a:prstGeom prst="ellipse">
              <a:avLst/>
            </a:prstGeom>
            <a:solidFill>
              <a:srgbClr val="7850DC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Géomètres 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00" kern="0">
                  <a:solidFill>
                    <a:prstClr val="white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Economistes de la construction</a:t>
              </a:r>
              <a:endParaRPr kumimoji="0" lang="fr-FR" sz="10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2D40F649-C623-47AA-896F-9F7F841868FE}"/>
              </a:ext>
            </a:extLst>
          </p:cNvPr>
          <p:cNvSpPr txBox="1"/>
          <p:nvPr/>
        </p:nvSpPr>
        <p:spPr>
          <a:xfrm>
            <a:off x="4147272" y="5814627"/>
            <a:ext cx="32860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5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*attribution sur des champs spécifiés</a:t>
            </a:r>
          </a:p>
          <a:p>
            <a:pPr algn="ctr"/>
            <a:r>
              <a:rPr lang="fr-FR" sz="105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** attribution sur le secteur d’activité professionnel</a:t>
            </a:r>
          </a:p>
        </p:txBody>
      </p:sp>
      <p:sp>
        <p:nvSpPr>
          <p:cNvPr id="56" name="Espace réservé du pied de page 1">
            <a:extLst>
              <a:ext uri="{FF2B5EF4-FFF2-40B4-BE49-F238E27FC236}">
                <a16:creationId xmlns:a16="http://schemas.microsoft.com/office/drawing/2014/main" id="{7E79D53B-4D0C-754F-B405-16858E409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08AFFAD0-3548-8F73-5B46-2AF617227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Géomètres </a:t>
            </a:r>
          </a:p>
        </p:txBody>
      </p:sp>
      <p:sp>
        <p:nvSpPr>
          <p:cNvPr id="52" name="Espace réservé du pied de page 1">
            <a:extLst>
              <a:ext uri="{FF2B5EF4-FFF2-40B4-BE49-F238E27FC236}">
                <a16:creationId xmlns:a16="http://schemas.microsoft.com/office/drawing/2014/main" id="{E5877D00-B267-7F2E-14E3-517526DD7951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5245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DA5D6E7-DFAB-4AD4-910D-C81CC257E975}"/>
              </a:ext>
            </a:extLst>
          </p:cNvPr>
          <p:cNvSpPr txBox="1"/>
          <p:nvPr/>
        </p:nvSpPr>
        <p:spPr>
          <a:xfrm>
            <a:off x="479425" y="338435"/>
            <a:ext cx="820461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Les 14 branches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d’Atlas et leur IDCC</a:t>
            </a:r>
            <a:endParaRPr lang="fr-FR" sz="3000" b="1"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06F1562-3C6F-4902-B053-8BDE2D745D24}"/>
              </a:ext>
            </a:extLst>
          </p:cNvPr>
          <p:cNvCxnSpPr>
            <a:cxnSpLocks/>
          </p:cNvCxnSpPr>
          <p:nvPr/>
        </p:nvCxnSpPr>
        <p:spPr>
          <a:xfrm>
            <a:off x="8308775" y="3860214"/>
            <a:ext cx="597600" cy="0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BDC973A-BE7A-4A44-9CF4-E44CDDBB2E0A}"/>
              </a:ext>
            </a:extLst>
          </p:cNvPr>
          <p:cNvCxnSpPr>
            <a:cxnSpLocks/>
          </p:cNvCxnSpPr>
          <p:nvPr/>
        </p:nvCxnSpPr>
        <p:spPr>
          <a:xfrm>
            <a:off x="7957553" y="2815733"/>
            <a:ext cx="831850" cy="0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160F1D8-8019-474E-92A2-48B192A73583}"/>
              </a:ext>
            </a:extLst>
          </p:cNvPr>
          <p:cNvCxnSpPr>
            <a:cxnSpLocks/>
          </p:cNvCxnSpPr>
          <p:nvPr/>
        </p:nvCxnSpPr>
        <p:spPr>
          <a:xfrm>
            <a:off x="8014736" y="4925193"/>
            <a:ext cx="774667" cy="0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DECDEC8-242D-416D-AE67-D880453F25F8}"/>
              </a:ext>
            </a:extLst>
          </p:cNvPr>
          <p:cNvCxnSpPr>
            <a:cxnSpLocks/>
          </p:cNvCxnSpPr>
          <p:nvPr/>
        </p:nvCxnSpPr>
        <p:spPr>
          <a:xfrm flipH="1">
            <a:off x="3324129" y="2824764"/>
            <a:ext cx="597600" cy="0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E530F37-A8D9-4526-AE48-00D50516D4BA}"/>
              </a:ext>
            </a:extLst>
          </p:cNvPr>
          <p:cNvCxnSpPr>
            <a:cxnSpLocks/>
          </p:cNvCxnSpPr>
          <p:nvPr/>
        </p:nvCxnSpPr>
        <p:spPr>
          <a:xfrm flipH="1">
            <a:off x="3415186" y="1762392"/>
            <a:ext cx="956469" cy="0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AD3CB62-C622-418D-B636-6FAC3DEE8350}"/>
              </a:ext>
            </a:extLst>
          </p:cNvPr>
          <p:cNvCxnSpPr>
            <a:cxnSpLocks/>
          </p:cNvCxnSpPr>
          <p:nvPr/>
        </p:nvCxnSpPr>
        <p:spPr>
          <a:xfrm flipH="1">
            <a:off x="3078480" y="3939435"/>
            <a:ext cx="612507" cy="61556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994FB94-3304-49E8-AC7B-A2CF66372C6F}"/>
              </a:ext>
            </a:extLst>
          </p:cNvPr>
          <p:cNvCxnSpPr>
            <a:cxnSpLocks/>
          </p:cNvCxnSpPr>
          <p:nvPr/>
        </p:nvCxnSpPr>
        <p:spPr>
          <a:xfrm flipV="1">
            <a:off x="6531294" y="1331600"/>
            <a:ext cx="0" cy="262203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76443FC-D834-4FBA-B691-E1F229121ADC}"/>
              </a:ext>
            </a:extLst>
          </p:cNvPr>
          <p:cNvCxnSpPr>
            <a:cxnSpLocks/>
          </p:cNvCxnSpPr>
          <p:nvPr/>
        </p:nvCxnSpPr>
        <p:spPr>
          <a:xfrm flipV="1">
            <a:off x="7382675" y="1704034"/>
            <a:ext cx="325119" cy="390294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AAB7CA3-A8B6-41EB-AF34-CCC66E9F8744}"/>
              </a:ext>
            </a:extLst>
          </p:cNvPr>
          <p:cNvCxnSpPr>
            <a:cxnSpLocks/>
          </p:cNvCxnSpPr>
          <p:nvPr/>
        </p:nvCxnSpPr>
        <p:spPr>
          <a:xfrm flipH="1">
            <a:off x="4257608" y="5613260"/>
            <a:ext cx="422781" cy="279469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B3D531CD-83AC-434E-95CD-1550AFD1311B}"/>
              </a:ext>
            </a:extLst>
          </p:cNvPr>
          <p:cNvCxnSpPr>
            <a:cxnSpLocks/>
          </p:cNvCxnSpPr>
          <p:nvPr/>
        </p:nvCxnSpPr>
        <p:spPr>
          <a:xfrm>
            <a:off x="4371655" y="1760862"/>
            <a:ext cx="183690" cy="276638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D31DE294-E810-4E84-B831-8F8E0A533A5B}"/>
              </a:ext>
            </a:extLst>
          </p:cNvPr>
          <p:cNvSpPr txBox="1"/>
          <p:nvPr/>
        </p:nvSpPr>
        <p:spPr>
          <a:xfrm>
            <a:off x="6232546" y="1173531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2120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CFA275F6-DE70-4023-B7C4-C2CB3518F4B8}"/>
              </a:ext>
            </a:extLst>
          </p:cNvPr>
          <p:cNvSpPr txBox="1"/>
          <p:nvPr/>
        </p:nvSpPr>
        <p:spPr>
          <a:xfrm>
            <a:off x="7454443" y="1533129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3210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65099720-9CFD-4235-998E-336D6863C91A}"/>
              </a:ext>
            </a:extLst>
          </p:cNvPr>
          <p:cNvSpPr txBox="1"/>
          <p:nvPr/>
        </p:nvSpPr>
        <p:spPr>
          <a:xfrm>
            <a:off x="8906375" y="2754177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5500</a:t>
            </a:r>
          </a:p>
        </p:txBody>
      </p:sp>
      <p:sp>
        <p:nvSpPr>
          <p:cNvPr id="63" name="Espace réservé du pied de page 1">
            <a:extLst>
              <a:ext uri="{FF2B5EF4-FFF2-40B4-BE49-F238E27FC236}">
                <a16:creationId xmlns:a16="http://schemas.microsoft.com/office/drawing/2014/main" id="{25148BBC-57BA-4B42-A865-81173B807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915C3A6D-60F9-6B38-7EC5-760678D8BA70}"/>
              </a:ext>
            </a:extLst>
          </p:cNvPr>
          <p:cNvCxnSpPr>
            <a:cxnSpLocks/>
          </p:cNvCxnSpPr>
          <p:nvPr/>
        </p:nvCxnSpPr>
        <p:spPr>
          <a:xfrm>
            <a:off x="7493800" y="5691439"/>
            <a:ext cx="282048" cy="343259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DFC3B585-79B8-540D-E357-455BAB9DF706}"/>
              </a:ext>
            </a:extLst>
          </p:cNvPr>
          <p:cNvCxnSpPr>
            <a:cxnSpLocks/>
          </p:cNvCxnSpPr>
          <p:nvPr/>
        </p:nvCxnSpPr>
        <p:spPr>
          <a:xfrm flipH="1" flipV="1">
            <a:off x="5346143" y="1307125"/>
            <a:ext cx="90671" cy="262649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>
            <a:extLst>
              <a:ext uri="{FF2B5EF4-FFF2-40B4-BE49-F238E27FC236}">
                <a16:creationId xmlns:a16="http://schemas.microsoft.com/office/drawing/2014/main" id="{A4568E62-74C7-CB02-EEBD-D397086A68BC}"/>
              </a:ext>
            </a:extLst>
          </p:cNvPr>
          <p:cNvSpPr txBox="1"/>
          <p:nvPr/>
        </p:nvSpPr>
        <p:spPr>
          <a:xfrm>
            <a:off x="9011139" y="3798658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1468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61FE2449-1AA4-0A60-C3F8-35E088F33346}"/>
              </a:ext>
            </a:extLst>
          </p:cNvPr>
          <p:cNvSpPr txBox="1"/>
          <p:nvPr/>
        </p:nvSpPr>
        <p:spPr>
          <a:xfrm>
            <a:off x="8965642" y="4868537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2931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5D36A7-6D62-0708-7FCC-8088A7C964CF}"/>
              </a:ext>
            </a:extLst>
          </p:cNvPr>
          <p:cNvSpPr txBox="1"/>
          <p:nvPr/>
        </p:nvSpPr>
        <p:spPr>
          <a:xfrm>
            <a:off x="7658536" y="6088161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0478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00BEC483-5A07-4C8E-E9DC-8A968474B2FF}"/>
              </a:ext>
            </a:extLst>
          </p:cNvPr>
          <p:cNvCxnSpPr>
            <a:cxnSpLocks/>
          </p:cNvCxnSpPr>
          <p:nvPr/>
        </p:nvCxnSpPr>
        <p:spPr>
          <a:xfrm>
            <a:off x="6531294" y="6166315"/>
            <a:ext cx="0" cy="258743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2A190CA0-A4E8-E7E2-10A6-95116AED6BA9}"/>
              </a:ext>
            </a:extLst>
          </p:cNvPr>
          <p:cNvSpPr txBox="1"/>
          <p:nvPr/>
        </p:nvSpPr>
        <p:spPr>
          <a:xfrm>
            <a:off x="6298786" y="6487358"/>
            <a:ext cx="844731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ircular Std Black Italic" panose="020B0A04020101010102" pitchFamily="34" charset="0"/>
              </a:rPr>
              <a:t>IDCC 0787 / </a:t>
            </a:r>
            <a:r>
              <a:rPr lang="fr-FR" sz="800" i="1"/>
              <a:t>3160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Circular Std Black Italic" panose="020B0A04020101010102" pitchFamily="34" charset="0"/>
            </a:endParaRP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4EF03541-0268-0F1A-E10D-60C5CC535CD0}"/>
              </a:ext>
            </a:extLst>
          </p:cNvPr>
          <p:cNvCxnSpPr>
            <a:cxnSpLocks/>
          </p:cNvCxnSpPr>
          <p:nvPr/>
        </p:nvCxnSpPr>
        <p:spPr>
          <a:xfrm flipH="1">
            <a:off x="5360766" y="6099544"/>
            <a:ext cx="143540" cy="291941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id="{B689A9F9-B329-C72B-8541-610FEE88F882}"/>
              </a:ext>
            </a:extLst>
          </p:cNvPr>
          <p:cNvSpPr txBox="1"/>
          <p:nvPr/>
        </p:nvSpPr>
        <p:spPr>
          <a:xfrm>
            <a:off x="4953274" y="6441801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1486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91F97024-4529-8C08-DBF8-6937061C3769}"/>
              </a:ext>
            </a:extLst>
          </p:cNvPr>
          <p:cNvSpPr txBox="1"/>
          <p:nvPr/>
        </p:nvSpPr>
        <p:spPr>
          <a:xfrm>
            <a:off x="3622929" y="5963627"/>
            <a:ext cx="112390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2543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475E63C9-41DE-F3C4-5A16-A2647A3A526C}"/>
              </a:ext>
            </a:extLst>
          </p:cNvPr>
          <p:cNvSpPr txBox="1"/>
          <p:nvPr/>
        </p:nvSpPr>
        <p:spPr>
          <a:xfrm>
            <a:off x="4638381" y="1184013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1801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83FA3249-AA95-0BB7-1651-30737DC0B113}"/>
              </a:ext>
            </a:extLst>
          </p:cNvPr>
          <p:cNvSpPr txBox="1"/>
          <p:nvPr/>
        </p:nvSpPr>
        <p:spPr>
          <a:xfrm>
            <a:off x="2069458" y="1569774"/>
            <a:ext cx="122708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</a:t>
            </a:r>
            <a:b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</a:br>
            <a:r>
              <a:rPr kumimoji="0" lang="pl-PL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1672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 </a:t>
            </a:r>
            <a:endParaRPr kumimoji="0" lang="pl-PL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ircular Std Black Italic" panose="020B0A04020101010102" pitchFamily="34" charset="0"/>
              <a:ea typeface="+mn-ea"/>
              <a:cs typeface="Circular Std Black Italic" panose="020B0A04020101010102" pitchFamily="34" charset="0"/>
            </a:endParaRPr>
          </a:p>
          <a:p>
            <a:pPr lvl="0" algn="r">
              <a:defRPr/>
            </a:pPr>
            <a:r>
              <a:rPr lang="pl-PL" sz="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(438</a:t>
            </a:r>
            <a:r>
              <a:rPr lang="fr-FR" sz="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/</a:t>
            </a:r>
            <a:r>
              <a:rPr lang="pl-PL" sz="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653</a:t>
            </a:r>
            <a:r>
              <a:rPr lang="fr-FR" sz="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/</a:t>
            </a:r>
            <a:r>
              <a:rPr lang="pl-PL" sz="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1679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 /</a:t>
            </a:r>
            <a:r>
              <a:rPr kumimoji="0" lang="pl-PL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 2357)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DADED3DB-1E38-428D-E97C-F09C2CBFB7C0}"/>
              </a:ext>
            </a:extLst>
          </p:cNvPr>
          <p:cNvSpPr txBox="1"/>
          <p:nvPr/>
        </p:nvSpPr>
        <p:spPr>
          <a:xfrm>
            <a:off x="2556918" y="2763208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2247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183F7811-310D-C461-5D59-9D64CEC4F5D2}"/>
              </a:ext>
            </a:extLst>
          </p:cNvPr>
          <p:cNvSpPr txBox="1"/>
          <p:nvPr/>
        </p:nvSpPr>
        <p:spPr>
          <a:xfrm>
            <a:off x="2333352" y="3959531"/>
            <a:ext cx="65023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2335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E390B9-6215-A381-CF72-7E4334FC12BA}"/>
              </a:ext>
            </a:extLst>
          </p:cNvPr>
          <p:cNvCxnSpPr>
            <a:cxnSpLocks/>
          </p:cNvCxnSpPr>
          <p:nvPr/>
        </p:nvCxnSpPr>
        <p:spPr>
          <a:xfrm flipH="1">
            <a:off x="3598962" y="4759794"/>
            <a:ext cx="422781" cy="279469"/>
          </a:xfrm>
          <a:prstGeom prst="straightConnector1">
            <a:avLst/>
          </a:prstGeom>
          <a:ln>
            <a:solidFill>
              <a:srgbClr val="2D0F64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45352B8-9841-6D7D-940C-81B14DEBE82C}"/>
              </a:ext>
            </a:extLst>
          </p:cNvPr>
          <p:cNvSpPr txBox="1"/>
          <p:nvPr/>
        </p:nvSpPr>
        <p:spPr>
          <a:xfrm>
            <a:off x="3030157" y="5090337"/>
            <a:ext cx="112390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IDCC 3213</a:t>
            </a:r>
          </a:p>
        </p:txBody>
      </p:sp>
      <p:pic>
        <p:nvPicPr>
          <p:cNvPr id="4" name="Image 3" descr="Une image contenant cercle, disque compact, Appareil de stockage de données&#10;&#10;Description générée automatiquement">
            <a:extLst>
              <a:ext uri="{FF2B5EF4-FFF2-40B4-BE49-F238E27FC236}">
                <a16:creationId xmlns:a16="http://schemas.microsoft.com/office/drawing/2014/main" id="{FCCC423D-D010-AFF2-D3E1-DFA079DB1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45" y="431214"/>
            <a:ext cx="9144000" cy="6858000"/>
          </a:xfrm>
          <a:prstGeom prst="rect">
            <a:avLst/>
          </a:prstGeom>
        </p:spPr>
      </p:pic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39F244B4-0C88-A12A-6626-A67E00035C94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0229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7DA13AC-CBD4-4504-9812-1CE5AE16BDE7}"/>
              </a:ext>
            </a:extLst>
          </p:cNvPr>
          <p:cNvSpPr txBox="1"/>
          <p:nvPr/>
        </p:nvSpPr>
        <p:spPr>
          <a:xfrm>
            <a:off x="479425" y="338435"/>
            <a:ext cx="979805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Le rôle des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Sections Paritaires Professionnelles </a:t>
            </a:r>
            <a:endParaRPr lang="fr-FR" sz="3000" b="1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graphicFrame>
        <p:nvGraphicFramePr>
          <p:cNvPr id="8" name="Tableau 2">
            <a:extLst>
              <a:ext uri="{FF2B5EF4-FFF2-40B4-BE49-F238E27FC236}">
                <a16:creationId xmlns:a16="http://schemas.microsoft.com/office/drawing/2014/main" id="{CF31FF3F-801A-4624-80C9-D35004A17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83190"/>
              </p:ext>
            </p:extLst>
          </p:nvPr>
        </p:nvGraphicFramePr>
        <p:xfrm>
          <a:off x="1066164" y="1660005"/>
          <a:ext cx="4080900" cy="4155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300">
                  <a:extLst>
                    <a:ext uri="{9D8B030D-6E8A-4147-A177-3AD203B41FA5}">
                      <a16:colId xmlns:a16="http://schemas.microsoft.com/office/drawing/2014/main" val="2061059745"/>
                    </a:ext>
                  </a:extLst>
                </a:gridCol>
                <a:gridCol w="1360300">
                  <a:extLst>
                    <a:ext uri="{9D8B030D-6E8A-4147-A177-3AD203B41FA5}">
                      <a16:colId xmlns:a16="http://schemas.microsoft.com/office/drawing/2014/main" val="4018034424"/>
                    </a:ext>
                  </a:extLst>
                </a:gridCol>
                <a:gridCol w="1360300">
                  <a:extLst>
                    <a:ext uri="{9D8B030D-6E8A-4147-A177-3AD203B41FA5}">
                      <a16:colId xmlns:a16="http://schemas.microsoft.com/office/drawing/2014/main" val="3638597544"/>
                    </a:ext>
                  </a:extLst>
                </a:gridCol>
              </a:tblGrid>
              <a:tr h="76464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ircular Std Black Italic" panose="020B0604020101020102" pitchFamily="34" charset="77"/>
                          <a:ea typeface="+mn-ea"/>
                          <a:cs typeface="Circular Std Black Italic" panose="020B0604020101020102" pitchFamily="34" charset="77"/>
                        </a:rPr>
                        <a:t>9 SPP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0F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747136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Bureaux Etudes </a:t>
                      </a:r>
                      <a:b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</a:b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1 BRANCHES</a:t>
                      </a: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Assurance </a:t>
                      </a:r>
                      <a:b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</a:b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et Assistance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2 BRANCHES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Experts comptables </a:t>
                      </a:r>
                      <a:b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</a:b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&amp; CAC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1 BRANCHE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29320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Intermédiation en Assurances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2 BRANCHES</a:t>
                      </a: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Banque, financements spécialisés </a:t>
                      </a:r>
                      <a:b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</a:b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et de marché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3 BRANCHES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Banque Populaire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1 BRANCHE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857769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Géomètres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Economistes de la construction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ook Italic" panose="020B0604020101020102" pitchFamily="34" charset="0"/>
                        <a:ea typeface="+mn-ea"/>
                        <a:cs typeface="Circular Std Book Italic" panose="020B060402010102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2 BRANCHES</a:t>
                      </a: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Caisse d’Epargne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1 BRANCHE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Crédit Mutuel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lack Italic" panose="020B0A04020101010102" pitchFamily="34" charset="0"/>
                          <a:ea typeface="+mn-ea"/>
                          <a:cs typeface="Circular Std Black Italic" panose="020B0A04020101010102" pitchFamily="34" charset="0"/>
                        </a:rPr>
                        <a:t>1 BRANCHE</a:t>
                      </a: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467649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9BE6BC6D-5DDA-4E29-8635-8C6327AE3468}"/>
              </a:ext>
            </a:extLst>
          </p:cNvPr>
          <p:cNvSpPr txBox="1"/>
          <p:nvPr/>
        </p:nvSpPr>
        <p:spPr>
          <a:xfrm>
            <a:off x="6096000" y="2146076"/>
            <a:ext cx="475488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800" indent="-136800">
              <a:buFont typeface="Arial" panose="020B0604020202020204" pitchFamily="34" charset="0"/>
              <a:buChar char="•"/>
            </a:pPr>
            <a:endParaRPr lang="fr-FR" sz="1400" b="1">
              <a:solidFill>
                <a:srgbClr val="7030A0"/>
              </a:solidFill>
            </a:endParaRPr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/>
              <a:t>Examine et analyse les orientations en matières </a:t>
            </a:r>
            <a:br>
              <a:rPr lang="fr-FR" sz="1400"/>
            </a:br>
            <a:r>
              <a:rPr lang="fr-FR" sz="1400"/>
              <a:t>de prospective métiers et de certification, </a:t>
            </a:r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/>
              <a:t>Valide les critères et priorités de formation émises </a:t>
            </a:r>
            <a:br>
              <a:rPr lang="fr-FR" sz="1400"/>
            </a:br>
            <a:r>
              <a:rPr lang="fr-FR" sz="1400"/>
              <a:t>par les CPNE et les propose au CA,</a:t>
            </a:r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/>
              <a:t>Identifie les actions et les moyens mutualisables </a:t>
            </a:r>
            <a:br>
              <a:rPr lang="fr-FR" sz="1400"/>
            </a:br>
            <a:r>
              <a:rPr lang="fr-FR" sz="1400"/>
              <a:t>à porter à la connaissance des CPT,</a:t>
            </a:r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/>
              <a:t>Assure le suivi de la mise en œuvre des actions</a:t>
            </a:r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endParaRPr lang="fr-FR" sz="1400"/>
          </a:p>
          <a:p>
            <a:pPr marL="136800" indent="-136800">
              <a:lnSpc>
                <a:spcPts val="1486"/>
              </a:lnSpc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/>
              <a:t>Supervise l’affectation des fonds confiés à l’OPCO </a:t>
            </a:r>
            <a:br>
              <a:rPr lang="fr-FR" sz="1400"/>
            </a:br>
            <a:r>
              <a:rPr lang="fr-FR" sz="1400"/>
              <a:t>par France Compétences et le cas échéant, </a:t>
            </a:r>
            <a:br>
              <a:rPr lang="fr-FR" sz="1400"/>
            </a:br>
            <a:r>
              <a:rPr lang="fr-FR" sz="1400"/>
              <a:t>les fonds conventionnels</a:t>
            </a:r>
            <a:endParaRPr lang="fr-FR" sz="1400" i="1"/>
          </a:p>
        </p:txBody>
      </p:sp>
      <p:sp>
        <p:nvSpPr>
          <p:cNvPr id="10" name="Espace réservé du pied de page 1">
            <a:extLst>
              <a:ext uri="{FF2B5EF4-FFF2-40B4-BE49-F238E27FC236}">
                <a16:creationId xmlns:a16="http://schemas.microsoft.com/office/drawing/2014/main" id="{E8ED0FA4-76B4-B64B-975B-187E1B142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7EA89334-AA99-7F81-4A60-2AB3F179CEA9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220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7B02777-D3C5-4CF3-869F-862F730E8828}"/>
              </a:ext>
            </a:extLst>
          </p:cNvPr>
          <p:cNvSpPr txBox="1"/>
          <p:nvPr/>
        </p:nvSpPr>
        <p:spPr>
          <a:xfrm>
            <a:off x="479425" y="338435"/>
            <a:ext cx="979805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Le rôle des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Commissions Paritaires Transversales</a:t>
            </a:r>
            <a:endParaRPr lang="fr-FR" sz="3000" b="1"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graphicFrame>
        <p:nvGraphicFramePr>
          <p:cNvPr id="8" name="Tableau 2">
            <a:extLst>
              <a:ext uri="{FF2B5EF4-FFF2-40B4-BE49-F238E27FC236}">
                <a16:creationId xmlns:a16="http://schemas.microsoft.com/office/drawing/2014/main" id="{E6A7BB37-7281-4D64-BCA8-660668960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18958"/>
              </p:ext>
            </p:extLst>
          </p:nvPr>
        </p:nvGraphicFramePr>
        <p:xfrm>
          <a:off x="1066164" y="2208645"/>
          <a:ext cx="4080900" cy="2875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300">
                  <a:extLst>
                    <a:ext uri="{9D8B030D-6E8A-4147-A177-3AD203B41FA5}">
                      <a16:colId xmlns:a16="http://schemas.microsoft.com/office/drawing/2014/main" val="2061059745"/>
                    </a:ext>
                  </a:extLst>
                </a:gridCol>
                <a:gridCol w="1360300">
                  <a:extLst>
                    <a:ext uri="{9D8B030D-6E8A-4147-A177-3AD203B41FA5}">
                      <a16:colId xmlns:a16="http://schemas.microsoft.com/office/drawing/2014/main" val="4018034424"/>
                    </a:ext>
                  </a:extLst>
                </a:gridCol>
                <a:gridCol w="1360300">
                  <a:extLst>
                    <a:ext uri="{9D8B030D-6E8A-4147-A177-3AD203B41FA5}">
                      <a16:colId xmlns:a16="http://schemas.microsoft.com/office/drawing/2014/main" val="3638597544"/>
                    </a:ext>
                  </a:extLst>
                </a:gridCol>
              </a:tblGrid>
              <a:tr h="76464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ircular Std Black Italic" panose="020B0604020101020102" pitchFamily="34" charset="77"/>
                          <a:ea typeface="+mn-ea"/>
                          <a:cs typeface="Circular Std Black Italic" panose="020B0604020101020102" pitchFamily="34" charset="77"/>
                        </a:rPr>
                        <a:t>7 CPT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0F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747136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Entreprises de moins de 50 salariés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Alternance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Contrôle Financier et Conformité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29320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Certification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Proximité et Communication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Publics Spécifiques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857769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12700" cmpd="sng">
                      <a:noFill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D0F64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0"/>
                          <a:ea typeface="+mn-ea"/>
                          <a:cs typeface="Circular Std Book Italic" panose="020B0604020101020102" pitchFamily="34" charset="0"/>
                        </a:rPr>
                        <a:t>Prospective et Transformation des Métiers</a:t>
                      </a: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D0F64"/>
                        </a:solidFill>
                        <a:effectLst/>
                        <a:uLnTx/>
                        <a:uFillTx/>
                        <a:latin typeface="Circular Std Black Italic" panose="020B0A04020101010102" pitchFamily="34" charset="0"/>
                        <a:ea typeface="+mn-ea"/>
                        <a:cs typeface="Circular Std Black Italic" panose="020B0A04020101010102" pitchFamily="34" charset="0"/>
                      </a:endParaRPr>
                    </a:p>
                  </a:txBody>
                  <a:tcPr marL="108000" marR="108000" marT="108000" marB="108000" anchor="ctr">
                    <a:lnL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2D0F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467649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293AF88-F23A-1345-9B47-0273515F3777}"/>
              </a:ext>
            </a:extLst>
          </p:cNvPr>
          <p:cNvSpPr txBox="1"/>
          <p:nvPr/>
        </p:nvSpPr>
        <p:spPr>
          <a:xfrm>
            <a:off x="6042686" y="2228159"/>
            <a:ext cx="556265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 err="1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Ent</a:t>
            </a: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.&lt;50 : </a:t>
            </a:r>
            <a:r>
              <a:rPr lang="fr-FR" sz="1400"/>
              <a:t>mutualisation des moyens &amp; suivi des enveloppes confiées par France compétences ou conventionnelles.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Alternance : 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examen de la cohérence </a:t>
            </a:r>
            <a:r>
              <a:rPr lang="fr-FR" sz="1400"/>
              <a:t>des coûts par contrat, développement des dispositifs incitatifs.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Proximité : 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orienta</a:t>
            </a:r>
            <a:r>
              <a:rPr lang="fr-FR" sz="1400"/>
              <a:t>tion de l’offre de services d’Atlas.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Publics spécifiques : </a:t>
            </a:r>
            <a:r>
              <a:rPr lang="fr-FR" sz="1400"/>
              <a:t>suivi des enveloppes confiées par FC </a:t>
            </a:r>
            <a:br>
              <a:rPr lang="fr-FR" sz="1400"/>
            </a:br>
            <a:r>
              <a:rPr lang="fr-FR" sz="1400"/>
              <a:t>ou autres organismes, proposition de dispositifs d’insertion.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Certification : </a:t>
            </a:r>
            <a:r>
              <a:rPr lang="fr-FR" sz="1400"/>
              <a:t>développement &amp; suivi de certifications. 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Prospective : </a:t>
            </a:r>
            <a:r>
              <a:rPr lang="fr-FR" sz="1400"/>
              <a:t>études ou travaux complémentaires </a:t>
            </a:r>
            <a:br>
              <a:rPr lang="fr-FR" sz="1400"/>
            </a:br>
            <a:r>
              <a:rPr lang="fr-FR" sz="1400"/>
              <a:t>aux observatoires de branches, projets interbranches.</a:t>
            </a:r>
            <a:br>
              <a:rPr lang="fr-FR" sz="1400"/>
            </a:br>
            <a:endParaRPr lang="fr-FR" sz="700"/>
          </a:p>
          <a:p>
            <a:pPr marL="13680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Contrôle financier : </a:t>
            </a:r>
            <a:r>
              <a:rPr lang="fr-FR" sz="1400"/>
              <a:t>examen &amp; analyse de l’utilisation des fonds.</a:t>
            </a:r>
          </a:p>
        </p:txBody>
      </p:sp>
      <p:sp>
        <p:nvSpPr>
          <p:cNvPr id="10" name="Espace réservé du pied de page 1">
            <a:extLst>
              <a:ext uri="{FF2B5EF4-FFF2-40B4-BE49-F238E27FC236}">
                <a16:creationId xmlns:a16="http://schemas.microsoft.com/office/drawing/2014/main" id="{B48D0F3A-3BB9-184C-B776-567E729AF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2C80931-A706-2804-0C45-1248A250DE83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4649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hlinkClick r:id="rId2" action="ppaction://hlinksldjump"/>
            <a:extLst>
              <a:ext uri="{FF2B5EF4-FFF2-40B4-BE49-F238E27FC236}">
                <a16:creationId xmlns:a16="http://schemas.microsoft.com/office/drawing/2014/main" id="{FCA48FE7-30F7-4F3A-83C6-D82CAEDE224C}"/>
              </a:ext>
            </a:extLst>
          </p:cNvPr>
          <p:cNvSpPr/>
          <p:nvPr/>
        </p:nvSpPr>
        <p:spPr>
          <a:xfrm>
            <a:off x="1013064" y="1574487"/>
            <a:ext cx="3073743" cy="1222650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Plan de Développement des Compétences </a:t>
            </a:r>
            <a:r>
              <a:rPr lang="fr-FR" sz="20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(PDC)</a:t>
            </a:r>
          </a:p>
        </p:txBody>
      </p:sp>
      <p:sp>
        <p:nvSpPr>
          <p:cNvPr id="5" name="Rectangle : coins arrondis 4">
            <a:hlinkClick r:id="rId3" action="ppaction://hlinksldjump"/>
            <a:extLst>
              <a:ext uri="{FF2B5EF4-FFF2-40B4-BE49-F238E27FC236}">
                <a16:creationId xmlns:a16="http://schemas.microsoft.com/office/drawing/2014/main" id="{23EAA30A-E752-420F-ACC7-0FF4829B5718}"/>
              </a:ext>
            </a:extLst>
          </p:cNvPr>
          <p:cNvSpPr/>
          <p:nvPr/>
        </p:nvSpPr>
        <p:spPr>
          <a:xfrm>
            <a:off x="4559129" y="1574487"/>
            <a:ext cx="3073743" cy="1222650"/>
          </a:xfrm>
          <a:prstGeom prst="roundRect">
            <a:avLst/>
          </a:prstGeom>
          <a:solidFill>
            <a:srgbClr val="2D0F6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Validation des Acquis de l’Expérience </a:t>
            </a:r>
            <a:r>
              <a:rPr lang="fr-FR" sz="20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(VAE) </a:t>
            </a:r>
          </a:p>
        </p:txBody>
      </p:sp>
      <p:sp>
        <p:nvSpPr>
          <p:cNvPr id="6" name="Rectangle : coins arrondis 5">
            <a:hlinkClick r:id="rId4" action="ppaction://hlinksldjump"/>
            <a:extLst>
              <a:ext uri="{FF2B5EF4-FFF2-40B4-BE49-F238E27FC236}">
                <a16:creationId xmlns:a16="http://schemas.microsoft.com/office/drawing/2014/main" id="{03A98FDE-3392-4BB9-89C8-8C871ED77F4C}"/>
              </a:ext>
            </a:extLst>
          </p:cNvPr>
          <p:cNvSpPr/>
          <p:nvPr/>
        </p:nvSpPr>
        <p:spPr>
          <a:xfrm>
            <a:off x="8105193" y="1574487"/>
            <a:ext cx="3073743" cy="1222650"/>
          </a:xfrm>
          <a:prstGeom prst="roundRect">
            <a:avLst/>
          </a:prstGeom>
          <a:solidFill>
            <a:srgbClr val="2D0F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Reconversion ou Promotion par l’Alternance </a:t>
            </a:r>
            <a:r>
              <a:rPr lang="fr-FR" sz="20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(Pro-A) </a:t>
            </a:r>
          </a:p>
        </p:txBody>
      </p:sp>
      <p:sp>
        <p:nvSpPr>
          <p:cNvPr id="7" name="Rectangle : coins arrondis 6">
            <a:hlinkClick r:id="rId5" action="ppaction://hlinksldjump"/>
            <a:extLst>
              <a:ext uri="{FF2B5EF4-FFF2-40B4-BE49-F238E27FC236}">
                <a16:creationId xmlns:a16="http://schemas.microsoft.com/office/drawing/2014/main" id="{F4076F00-B9BF-460D-B3DE-D6E545E0FEDC}"/>
              </a:ext>
            </a:extLst>
          </p:cNvPr>
          <p:cNvSpPr/>
          <p:nvPr/>
        </p:nvSpPr>
        <p:spPr>
          <a:xfrm>
            <a:off x="1013063" y="3445131"/>
            <a:ext cx="3073743" cy="882131"/>
          </a:xfrm>
          <a:prstGeom prst="roundRect">
            <a:avLst/>
          </a:prstGeom>
          <a:solidFill>
            <a:srgbClr val="2D0F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Contrat de Professionnalisation</a:t>
            </a:r>
          </a:p>
        </p:txBody>
      </p:sp>
      <p:sp>
        <p:nvSpPr>
          <p:cNvPr id="8" name="Rectangle : coins arrondis 7">
            <a:hlinkClick r:id="rId6" action="ppaction://hlinksldjump"/>
            <a:extLst>
              <a:ext uri="{FF2B5EF4-FFF2-40B4-BE49-F238E27FC236}">
                <a16:creationId xmlns:a16="http://schemas.microsoft.com/office/drawing/2014/main" id="{16C0D5E5-CBC1-4C32-AD7E-73D1F7AF42CA}"/>
              </a:ext>
            </a:extLst>
          </p:cNvPr>
          <p:cNvSpPr/>
          <p:nvPr/>
        </p:nvSpPr>
        <p:spPr>
          <a:xfrm>
            <a:off x="4559129" y="3445131"/>
            <a:ext cx="3073743" cy="882131"/>
          </a:xfrm>
          <a:prstGeom prst="roundRect">
            <a:avLst/>
          </a:prstGeom>
          <a:solidFill>
            <a:srgbClr val="2D0F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Contrat d’Apprentissage</a:t>
            </a:r>
          </a:p>
        </p:txBody>
      </p:sp>
      <p:sp>
        <p:nvSpPr>
          <p:cNvPr id="9" name="Rectangle : coins arrondis 8">
            <a:hlinkClick r:id="rId7" action="ppaction://hlinksldjump"/>
            <a:extLst>
              <a:ext uri="{FF2B5EF4-FFF2-40B4-BE49-F238E27FC236}">
                <a16:creationId xmlns:a16="http://schemas.microsoft.com/office/drawing/2014/main" id="{F2BECC7C-6CD5-4544-96CF-F03282E9ED63}"/>
              </a:ext>
            </a:extLst>
          </p:cNvPr>
          <p:cNvSpPr/>
          <p:nvPr/>
        </p:nvSpPr>
        <p:spPr>
          <a:xfrm>
            <a:off x="8105193" y="3445130"/>
            <a:ext cx="3073743" cy="882131"/>
          </a:xfrm>
          <a:prstGeom prst="roundRect">
            <a:avLst/>
          </a:prstGeom>
          <a:solidFill>
            <a:srgbClr val="2D0F6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prstClr val="whit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Compte Personnel de Formation </a:t>
            </a:r>
            <a:r>
              <a:rPr lang="fr-FR" sz="20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(CPF)</a:t>
            </a:r>
          </a:p>
        </p:txBody>
      </p:sp>
      <p:sp>
        <p:nvSpPr>
          <p:cNvPr id="10" name="Rectangle : coins arrondis 9">
            <a:hlinkClick r:id="rId8" action="ppaction://hlinksldjump"/>
            <a:extLst>
              <a:ext uri="{FF2B5EF4-FFF2-40B4-BE49-F238E27FC236}">
                <a16:creationId xmlns:a16="http://schemas.microsoft.com/office/drawing/2014/main" id="{6C54F933-631C-4066-9967-946BC8A5BF93}"/>
              </a:ext>
            </a:extLst>
          </p:cNvPr>
          <p:cNvSpPr/>
          <p:nvPr/>
        </p:nvSpPr>
        <p:spPr>
          <a:xfrm>
            <a:off x="4559128" y="4975257"/>
            <a:ext cx="3073743" cy="1222650"/>
          </a:xfrm>
          <a:prstGeom prst="roundRect">
            <a:avLst/>
          </a:prstGeom>
          <a:solidFill>
            <a:srgbClr val="2D0F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Préparation Opérationnelle </a:t>
            </a:r>
            <a:br>
              <a:rPr lang="fr-FR" sz="2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200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à l’Emploi </a:t>
            </a:r>
            <a:r>
              <a:rPr lang="fr-FR" sz="2000">
                <a:solidFill>
                  <a:schemeClr val="bg1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(POE)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245F14C-5BCE-4A22-867F-A6A95AC9B014}"/>
              </a:ext>
            </a:extLst>
          </p:cNvPr>
          <p:cNvCxnSpPr>
            <a:cxnSpLocks/>
          </p:cNvCxnSpPr>
          <p:nvPr/>
        </p:nvCxnSpPr>
        <p:spPr>
          <a:xfrm>
            <a:off x="1013065" y="5586584"/>
            <a:ext cx="3073741" cy="0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06AEA1C-BF30-4E13-B4B7-1AF1159C0771}"/>
              </a:ext>
            </a:extLst>
          </p:cNvPr>
          <p:cNvCxnSpPr>
            <a:cxnSpLocks/>
          </p:cNvCxnSpPr>
          <p:nvPr/>
        </p:nvCxnSpPr>
        <p:spPr>
          <a:xfrm>
            <a:off x="8105193" y="5586584"/>
            <a:ext cx="3073741" cy="0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BAF75EF-73FE-4C17-8FD8-52AD6B90CEAE}"/>
              </a:ext>
            </a:extLst>
          </p:cNvPr>
          <p:cNvSpPr txBox="1"/>
          <p:nvPr/>
        </p:nvSpPr>
        <p:spPr>
          <a:xfrm>
            <a:off x="479425" y="338435"/>
            <a:ext cx="7832471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Les principaux dispositifs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 formation</a:t>
            </a:r>
          </a:p>
        </p:txBody>
      </p:sp>
      <p:sp>
        <p:nvSpPr>
          <p:cNvPr id="15" name="Espace réservé du pied de page 1">
            <a:extLst>
              <a:ext uri="{FF2B5EF4-FFF2-40B4-BE49-F238E27FC236}">
                <a16:creationId xmlns:a16="http://schemas.microsoft.com/office/drawing/2014/main" id="{8955C702-C470-3D40-B728-BE4516BFB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A0B444C7-A8F7-0C0D-4372-86623BC706A2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384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2286F1-D725-4831-9519-7A8E1BB56CFB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Plan de Développement des Compétences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(PDC)</a:t>
            </a:r>
            <a:endParaRPr lang="fr-FR" sz="3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3C4EF7-54D8-4D21-A10F-4BFDB2E19F39}"/>
              </a:ext>
            </a:extLst>
          </p:cNvPr>
          <p:cNvSpPr txBox="1"/>
          <p:nvPr/>
        </p:nvSpPr>
        <p:spPr>
          <a:xfrm>
            <a:off x="6556746" y="1900271"/>
            <a:ext cx="5552921" cy="14157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aux salariés de suivre des actions de formation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sur le temps de travail (sauf exception) avec maintien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 la rémunération.</a:t>
            </a: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Adapter les compétences au poste de travail.</a:t>
            </a: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Maintenir dans l’emploi les salariés.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E30FA3-06DE-4FA1-893A-14E721F0B265}"/>
              </a:ext>
            </a:extLst>
          </p:cNvPr>
          <p:cNvSpPr txBox="1"/>
          <p:nvPr/>
        </p:nvSpPr>
        <p:spPr>
          <a:xfrm>
            <a:off x="6556746" y="4395140"/>
            <a:ext cx="3861621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Prise en charge possible par l’OPCO de tout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ou partie des coûts pédagogiques.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Voir critères de branche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6CF4A0-8F86-4873-A20F-6CCDF6B61F25}"/>
              </a:ext>
            </a:extLst>
          </p:cNvPr>
          <p:cNvGrpSpPr/>
          <p:nvPr/>
        </p:nvGrpSpPr>
        <p:grpSpPr>
          <a:xfrm>
            <a:off x="810036" y="3117992"/>
            <a:ext cx="4825220" cy="1123700"/>
            <a:chOff x="810036" y="3156092"/>
            <a:chExt cx="4825220" cy="112370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10B3EB1-A7C5-44F2-A811-9D15C18A9BB3}"/>
                </a:ext>
              </a:extLst>
            </p:cNvPr>
            <p:cNvSpPr txBox="1"/>
            <p:nvPr/>
          </p:nvSpPr>
          <p:spPr>
            <a:xfrm>
              <a:off x="810036" y="3725794"/>
              <a:ext cx="4825220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Pour qui ? 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Salariés en poste au sein de l’entreprise (CDD, CDI, …). </a:t>
              </a:r>
              <a:endParaRPr lang="fr-FR" sz="14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06E866-0498-4AD3-8DBB-E82BBF059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6" y="3156092"/>
              <a:ext cx="529666" cy="554745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2C81FF98-670F-49A3-B68A-C23DBC61B5D3}"/>
              </a:ext>
            </a:extLst>
          </p:cNvPr>
          <p:cNvGrpSpPr/>
          <p:nvPr/>
        </p:nvGrpSpPr>
        <p:grpSpPr>
          <a:xfrm>
            <a:off x="810036" y="1345898"/>
            <a:ext cx="4711806" cy="1323814"/>
            <a:chOff x="810036" y="1345898"/>
            <a:chExt cx="4711806" cy="1323814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463993B-0113-489F-A9FE-E771FF1D92CE}"/>
                </a:ext>
              </a:extLst>
            </p:cNvPr>
            <p:cNvSpPr txBox="1"/>
            <p:nvPr/>
          </p:nvSpPr>
          <p:spPr>
            <a:xfrm>
              <a:off x="810036" y="1900271"/>
              <a:ext cx="4711806" cy="76944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Bénéficiaires : </a:t>
              </a:r>
              <a:r>
                <a:rPr lang="fr-FR" sz="220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toutes les entreprises 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À noter : les financements de l’OPCO sont orientés vers </a:t>
              </a:r>
              <a:b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les entreprises de moins de 50 salariés. </a:t>
              </a:r>
              <a:endParaRPr lang="fr-FR" sz="14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0BAB2DE-CD92-49E2-A244-17FB2FA29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7" y="1345898"/>
              <a:ext cx="529666" cy="530107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2FF816D-A278-42AF-AC3A-7E0658F1B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732760"/>
            <a:ext cx="588332" cy="5888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D87903-7A18-4300-85D2-47C4618DD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287305"/>
            <a:ext cx="588332" cy="5887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BD92C9-6C76-4A65-A0C2-2A5AA3FB51F0}"/>
              </a:ext>
            </a:extLst>
          </p:cNvPr>
          <p:cNvGrpSpPr/>
          <p:nvPr/>
        </p:nvGrpSpPr>
        <p:grpSpPr>
          <a:xfrm>
            <a:off x="809310" y="4708295"/>
            <a:ext cx="4067490" cy="1465515"/>
            <a:chOff x="809310" y="4754015"/>
            <a:chExt cx="4067490" cy="1465515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175A21C-E07C-4F5E-8892-3CCB5B41D18E}"/>
                </a:ext>
              </a:extLst>
            </p:cNvPr>
            <p:cNvSpPr txBox="1"/>
            <p:nvPr/>
          </p:nvSpPr>
          <p:spPr>
            <a:xfrm>
              <a:off x="809310" y="5450089"/>
              <a:ext cx="4067490" cy="76944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Modalités</a:t>
              </a:r>
              <a:r>
                <a:rPr lang="fr-FR" sz="2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	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Toute action de formation, ainsi que les bilans </a:t>
              </a:r>
              <a:b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de compétences et la VAE.</a:t>
              </a:r>
              <a:endParaRPr lang="fr-FR" sz="14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8CA579B-DB51-4612-8296-2E43F906B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10" y="4754015"/>
              <a:ext cx="529655" cy="660904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D8FC6A43-E723-4241-A454-72343701E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65" y="5357247"/>
            <a:ext cx="274472" cy="274472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65B2E6E-8922-43BD-9377-9447EB407680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D4B781D6-E3F3-F641-A3C5-C5C7799C0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A52A228C-C83E-87D6-B9A6-CCE97972774A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9539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5D36AB39-60DB-6C0F-7553-1D7B6D8B2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604" y="131895"/>
            <a:ext cx="9466318" cy="70997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3A655B-2868-4870-A637-F84F139003C7}"/>
              </a:ext>
            </a:extLst>
          </p:cNvPr>
          <p:cNvSpPr txBox="1"/>
          <p:nvPr/>
        </p:nvSpPr>
        <p:spPr>
          <a:xfrm>
            <a:off x="479424" y="338435"/>
            <a:ext cx="9928225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14 branches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pour les services financiers et du conseil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541CA8D-49F7-4927-8300-D34D5CF56A98}"/>
              </a:ext>
            </a:extLst>
          </p:cNvPr>
          <p:cNvGrpSpPr/>
          <p:nvPr/>
        </p:nvGrpSpPr>
        <p:grpSpPr>
          <a:xfrm>
            <a:off x="6486289" y="3680646"/>
            <a:ext cx="4317273" cy="1587215"/>
            <a:chOff x="6520970" y="1586566"/>
            <a:chExt cx="4317273" cy="1587215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117FDB1-7D66-4C7C-A24E-E23B9172911F}"/>
                </a:ext>
              </a:extLst>
            </p:cNvPr>
            <p:cNvSpPr txBox="1"/>
            <p:nvPr/>
          </p:nvSpPr>
          <p:spPr>
            <a:xfrm>
              <a:off x="6520970" y="1586566"/>
              <a:ext cx="4317273" cy="1572012"/>
            </a:xfrm>
            <a:prstGeom prst="rect">
              <a:avLst/>
            </a:prstGeom>
            <a:noFill/>
          </p:spPr>
          <p:txBody>
            <a:bodyPr wrap="square" lIns="144000" tIns="0" rIns="0" bIns="0" anchor="ctr">
              <a:spAutoFit/>
            </a:bodyPr>
            <a:lstStyle/>
            <a:p>
              <a:r>
                <a:rPr lang="fr-FR" sz="10000" spc="-300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77"/>
                </a:rPr>
                <a:t>  2,1</a:t>
              </a:r>
              <a:endParaRPr lang="fr-FR" sz="10000" spc="-300" baseline="300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4648E3F-9063-4928-B5D4-E58F06B0953C}"/>
                </a:ext>
              </a:extLst>
            </p:cNvPr>
            <p:cNvSpPr txBox="1"/>
            <p:nvPr/>
          </p:nvSpPr>
          <p:spPr>
            <a:xfrm>
              <a:off x="8680370" y="2609524"/>
              <a:ext cx="2127659" cy="5642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kumimoji="0" lang="fr-FR" sz="2200" b="1" u="none" strike="noStrike" kern="1200" cap="none" spc="0" normalizeH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millions d’actifs</a:t>
              </a:r>
            </a:p>
            <a:p>
              <a:pPr>
                <a:lnSpc>
                  <a:spcPts val="2200"/>
                </a:lnSpc>
              </a:pPr>
              <a:r>
                <a:rPr kumimoji="0" lang="fr-FR" sz="220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en poste</a:t>
              </a:r>
              <a:endParaRPr lang="fr-FR" sz="22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E9DDAA5-92D7-4D24-B10D-01170BA9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370" y="1841078"/>
              <a:ext cx="892025" cy="721098"/>
            </a:xfrm>
            <a:prstGeom prst="rect">
              <a:avLst/>
            </a:prstGeom>
          </p:spPr>
        </p:pic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C112041-4D2F-4A4E-87F3-502F3AA289D5}"/>
              </a:ext>
            </a:extLst>
          </p:cNvPr>
          <p:cNvCxnSpPr>
            <a:cxnSpLocks/>
          </p:cNvCxnSpPr>
          <p:nvPr/>
        </p:nvCxnSpPr>
        <p:spPr>
          <a:xfrm>
            <a:off x="5818094" y="3559766"/>
            <a:ext cx="5979459" cy="0"/>
          </a:xfrm>
          <a:prstGeom prst="line">
            <a:avLst/>
          </a:prstGeom>
          <a:ln w="12700" cap="rnd"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14594DE-E9B8-E543-A8FB-0543B9419035}"/>
              </a:ext>
            </a:extLst>
          </p:cNvPr>
          <p:cNvGrpSpPr/>
          <p:nvPr/>
        </p:nvGrpSpPr>
        <p:grpSpPr>
          <a:xfrm>
            <a:off x="5059552" y="1967273"/>
            <a:ext cx="6887704" cy="1308050"/>
            <a:chOff x="5089532" y="1815044"/>
            <a:chExt cx="6887704" cy="1308050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50A13A7-FA87-47AE-B540-4C9738AADBEC}"/>
                </a:ext>
              </a:extLst>
            </p:cNvPr>
            <p:cNvSpPr txBox="1"/>
            <p:nvPr/>
          </p:nvSpPr>
          <p:spPr>
            <a:xfrm>
              <a:off x="5089532" y="1815044"/>
              <a:ext cx="5786270" cy="130805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fr-FR" sz="4000" spc="-300">
                  <a:ln>
                    <a:solidFill>
                      <a:srgbClr val="2D0F64"/>
                    </a:solidFill>
                  </a:ln>
                  <a:noFill/>
                  <a:latin typeface="Circular Std Book Italic"/>
                  <a:cs typeface="Circular Std Book Italic" panose="020B0604020101020102" pitchFamily="34" charset="77"/>
                </a:rPr>
                <a:t>+ de </a:t>
              </a:r>
              <a:r>
                <a:rPr lang="fr-FR" sz="8500" spc="-300">
                  <a:ln>
                    <a:solidFill>
                      <a:srgbClr val="2D0F64"/>
                    </a:solidFill>
                  </a:ln>
                  <a:noFill/>
                  <a:latin typeface="Circular Std Book Italic"/>
                  <a:cs typeface="Circular Std Book Italic" panose="020B0604020101020102" pitchFamily="34" charset="77"/>
                </a:rPr>
                <a:t>196 000</a:t>
              </a:r>
              <a:r>
                <a:rPr lang="fr-FR" sz="5000" spc="-300">
                  <a:ln>
                    <a:solidFill>
                      <a:srgbClr val="2D0F64"/>
                    </a:solidFill>
                  </a:ln>
                  <a:noFill/>
                  <a:latin typeface="Circular Std Book Italic"/>
                  <a:cs typeface="Circular Std Book Italic" panose="020B0604020101020102" pitchFamily="34" charset="77"/>
                </a:rPr>
                <a:t> </a:t>
              </a:r>
              <a:endParaRPr lang="fr-FR" sz="8500" spc="-300" baseline="30000">
                <a:ln>
                  <a:solidFill>
                    <a:srgbClr val="2D0F64"/>
                  </a:solidFill>
                </a:ln>
                <a:noFill/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9C4FA01-BA57-429D-ADAC-7763C4DDB337}"/>
                </a:ext>
              </a:extLst>
            </p:cNvPr>
            <p:cNvSpPr txBox="1"/>
            <p:nvPr/>
          </p:nvSpPr>
          <p:spPr>
            <a:xfrm>
              <a:off x="10338670" y="2775449"/>
              <a:ext cx="1638566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fr-FR" sz="2200" b="1" u="none" strike="noStrike" kern="1200" cap="none" spc="0" normalizeH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entreprises</a:t>
              </a:r>
              <a:endParaRPr lang="fr-FR" sz="2200" b="1"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EB711B6-E691-B44E-B389-91E14403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8670" y="1857028"/>
              <a:ext cx="892025" cy="892025"/>
            </a:xfrm>
            <a:prstGeom prst="rect">
              <a:avLst/>
            </a:prstGeom>
          </p:spPr>
        </p:pic>
      </p:grpSp>
      <p:sp>
        <p:nvSpPr>
          <p:cNvPr id="35" name="Espace réservé du pied de page 1">
            <a:extLst>
              <a:ext uri="{FF2B5EF4-FFF2-40B4-BE49-F238E27FC236}">
                <a16:creationId xmlns:a16="http://schemas.microsoft.com/office/drawing/2014/main" id="{EBB4D830-CD6B-6C4E-88FB-B7A6196DF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3EC01D-2AE8-D215-EF17-489ABAC9ABBF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7987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DD88F89-B0B2-4533-B0B8-91A88E5AC1A8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Validation des Acquis de l’Expérience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VAE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)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310C51-BB9E-41EF-B48B-C716FD608D71}"/>
              </a:ext>
            </a:extLst>
          </p:cNvPr>
          <p:cNvSpPr txBox="1"/>
          <p:nvPr/>
        </p:nvSpPr>
        <p:spPr>
          <a:xfrm>
            <a:off x="6556747" y="1900271"/>
            <a:ext cx="4596358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>
              <a:buClr>
                <a:srgbClr val="7850DC"/>
              </a:buClr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à toute personne engagée dans la vie active, d’obtenir une certification professionnelle.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60A989-3498-43CA-B2A2-AB00DAC648D7}"/>
              </a:ext>
            </a:extLst>
          </p:cNvPr>
          <p:cNvSpPr txBox="1"/>
          <p:nvPr/>
        </p:nvSpPr>
        <p:spPr>
          <a:xfrm>
            <a:off x="6556746" y="3752550"/>
            <a:ext cx="4699589" cy="14157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Jusqu’au 30/06/2021, forfait de 3 000 € HT Après le 30/06/2021, financement possible au titre du Plan de Développement des Compétences.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Voir critères de branche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DCB955-CFF7-4518-B6EB-D4776B61CA37}"/>
              </a:ext>
            </a:extLst>
          </p:cNvPr>
          <p:cNvSpPr txBox="1"/>
          <p:nvPr/>
        </p:nvSpPr>
        <p:spPr>
          <a:xfrm>
            <a:off x="810036" y="3254917"/>
            <a:ext cx="4825220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Pour qui ? 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Toute personne justifiant d’au moins un an d’expérience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en rapport avec la certification visée.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2650BB-A450-4C04-AC9A-1F8BD73497FA}"/>
              </a:ext>
            </a:extLst>
          </p:cNvPr>
          <p:cNvSpPr txBox="1"/>
          <p:nvPr/>
        </p:nvSpPr>
        <p:spPr>
          <a:xfrm>
            <a:off x="810036" y="1900271"/>
            <a:ext cx="471180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Bénéficiaires : </a:t>
            </a:r>
            <a:r>
              <a:rPr lang="fr-FR" sz="22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toutes les entreprises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0B26FB-8481-46C6-82F7-F7643CFEBFA6}"/>
              </a:ext>
            </a:extLst>
          </p:cNvPr>
          <p:cNvSpPr txBox="1"/>
          <p:nvPr/>
        </p:nvSpPr>
        <p:spPr>
          <a:xfrm>
            <a:off x="809309" y="5188990"/>
            <a:ext cx="4825207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Modalités</a:t>
            </a:r>
            <a:r>
              <a: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La VAE doit viser une certification enregistrée au Répertoire National des Certifications Professionnelles (RNCP).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77E0409-A6A0-447A-98E2-2669DD8E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65" y="4914518"/>
            <a:ext cx="274472" cy="27447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2FFE456-C5AD-45A8-BCBC-4D3D96409C24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ACFD8C41-7083-4929-9359-734BC8259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7" y="1345898"/>
            <a:ext cx="529666" cy="5301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FC9585-4F49-4A85-BA58-8FACE6957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6" y="2682587"/>
            <a:ext cx="529666" cy="5547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1CBC52-E3C0-4AF4-87F1-5C1F92D7D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0" y="4492916"/>
            <a:ext cx="529655" cy="6609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926644-D56F-4ED8-8078-098D4B027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143060"/>
            <a:ext cx="588332" cy="5888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D3F0A5-0C63-4239-9B8B-2CFAF0EBA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287305"/>
            <a:ext cx="588332" cy="588700"/>
          </a:xfrm>
          <a:prstGeom prst="rect">
            <a:avLst/>
          </a:prstGeom>
        </p:spPr>
      </p:pic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8B159281-9745-BC4A-AB34-F8D639949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9DDC19E4-CB59-7A5B-663B-037840ED6E3B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5361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499DA8-1D08-46F1-A5FB-8C8BE687E6FD}"/>
              </a:ext>
            </a:extLst>
          </p:cNvPr>
          <p:cNvSpPr txBox="1"/>
          <p:nvPr/>
        </p:nvSpPr>
        <p:spPr>
          <a:xfrm>
            <a:off x="479425" y="338435"/>
            <a:ext cx="11464482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Reconversion ou Promotion par l’Alternance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Pro-A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)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5102BD-C18C-4D89-9C94-2726954403EA}"/>
              </a:ext>
            </a:extLst>
          </p:cNvPr>
          <p:cNvSpPr txBox="1"/>
          <p:nvPr/>
        </p:nvSpPr>
        <p:spPr>
          <a:xfrm>
            <a:off x="6556747" y="1603891"/>
            <a:ext cx="4596358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Prévenir les conséquences dues aux mutations économiques</a:t>
            </a:r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Permettre une évolution, une promotion 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ou une reconversion professionnelle.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2D0F64"/>
              </a:solidFill>
              <a:effectLst/>
              <a:uLnTx/>
              <a:uFillTx/>
              <a:latin typeface="Circular Std Black Italic" panose="020B0A04020101010102" pitchFamily="34" charset="0"/>
              <a:ea typeface="+mn-ea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083550-2A48-4914-99ED-673ACF2A1887}"/>
              </a:ext>
            </a:extLst>
          </p:cNvPr>
          <p:cNvSpPr txBox="1"/>
          <p:nvPr/>
        </p:nvSpPr>
        <p:spPr>
          <a:xfrm>
            <a:off x="6556747" y="3727550"/>
            <a:ext cx="4699589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Prise en charge selon un forfait horaire.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Voir critères de branche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0A4D2F-3BD7-4F85-B499-6E4EC116B427}"/>
              </a:ext>
            </a:extLst>
          </p:cNvPr>
          <p:cNvSpPr txBox="1"/>
          <p:nvPr/>
        </p:nvSpPr>
        <p:spPr>
          <a:xfrm>
            <a:off x="809309" y="3525936"/>
            <a:ext cx="4825220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Pour qui ? 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Salariés en CDI au sein de l’entreprise et n’ayant pas atteint un niveau de formation correspondant au grade de licence (Bac +3).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DA23E1-B063-4F55-A002-589F3C8221BB}"/>
              </a:ext>
            </a:extLst>
          </p:cNvPr>
          <p:cNvSpPr txBox="1"/>
          <p:nvPr/>
        </p:nvSpPr>
        <p:spPr>
          <a:xfrm>
            <a:off x="810036" y="1603891"/>
            <a:ext cx="4711806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Bénéficiaires</a:t>
            </a:r>
          </a:p>
          <a:p>
            <a:pPr lvl="0"/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Les entreprises relevant d’une branche disposant d’un accord étendu sur la Pro-A.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(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A ce jour, 8 branches concernées : Agents généraux d'assurance, banque, banque populaire, bureaux d'études techniques ingénieurs et conseils, caisse d'épargne, courtage d'assurances et de réassurances, experts-comptables et commissaires aux comptes, sociétés d'assurances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).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1ADD2A-239E-4971-90C8-A8D2B2F78983}"/>
              </a:ext>
            </a:extLst>
          </p:cNvPr>
          <p:cNvSpPr txBox="1"/>
          <p:nvPr/>
        </p:nvSpPr>
        <p:spPr>
          <a:xfrm>
            <a:off x="809309" y="5414649"/>
            <a:ext cx="4825207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Modalités</a:t>
            </a:r>
            <a:r>
              <a: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lack Italic" panose="020B0A04020101010102" pitchFamily="34" charset="0"/>
              </a:rPr>
              <a:t>C</a:t>
            </a: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ertification identifiée dans un accord de branche étendu. Parcours en alternance de 6 à 12 mois (hors exception) à minima 150 heures. Désignation d’un tuteur.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5243B72-1259-4A58-9F43-6335BDCF1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65" y="4693207"/>
            <a:ext cx="274472" cy="27447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9B5A29-B0FB-44BA-B075-790AFAF51CB5}"/>
              </a:ext>
            </a:extLst>
          </p:cNvPr>
          <p:cNvCxnSpPr>
            <a:cxnSpLocks/>
          </p:cNvCxnSpPr>
          <p:nvPr/>
        </p:nvCxnSpPr>
        <p:spPr>
          <a:xfrm flipV="1">
            <a:off x="5973620" y="1196411"/>
            <a:ext cx="0" cy="5147682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EAECC98-AD4B-4322-8996-63C69D55E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7" y="1073784"/>
            <a:ext cx="529666" cy="5301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904E6A-711D-4F72-AAC7-3E2A635EB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9" y="2965836"/>
            <a:ext cx="529666" cy="5547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D6A2B7-3CA8-4E3B-8BCC-492EE3C59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0" y="4718575"/>
            <a:ext cx="529655" cy="6609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4F6FD07-2375-4298-8537-2463184DA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8" y="3118060"/>
            <a:ext cx="588332" cy="5888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0E8F2A-2C0C-4ED8-ADD3-B09E2EAC2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992172"/>
            <a:ext cx="588332" cy="588700"/>
          </a:xfrm>
          <a:prstGeom prst="rect">
            <a:avLst/>
          </a:prstGeom>
        </p:spPr>
      </p:pic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AF10AFDC-2BDE-DA4F-8E42-1EE82D75D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8DEB644-E9FF-8AA1-1DAF-87FFE243A410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1716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A69D5DF-319B-4236-86BA-7A5FCDF8A88E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Contrat de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Professionnalisation*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D3567A-CB17-438F-A096-7E3EBF09D104}"/>
              </a:ext>
            </a:extLst>
          </p:cNvPr>
          <p:cNvSpPr txBox="1"/>
          <p:nvPr/>
        </p:nvSpPr>
        <p:spPr>
          <a:xfrm>
            <a:off x="6556746" y="1759698"/>
            <a:ext cx="5552921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d'acquérir une qualification et de favoriser l'insertion ou la réinsertion professionnelle.</a:t>
            </a: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Adapter les compétences au poste de travail.</a:t>
            </a: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Maintenir dans l’emploi les salariés.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0F0FD3-EF81-4217-A949-F04AD77A3BAB}"/>
              </a:ext>
            </a:extLst>
          </p:cNvPr>
          <p:cNvSpPr txBox="1"/>
          <p:nvPr/>
        </p:nvSpPr>
        <p:spPr>
          <a:xfrm>
            <a:off x="6556746" y="3955875"/>
            <a:ext cx="3861621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</a:t>
            </a:r>
            <a:r>
              <a: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Prise en charge possible par l’OPCO de tout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ou partie des coûts pédagogiques.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Voir critères de branche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FFCFF8-7FA8-4CC3-83DF-4266ABF1B5C5}"/>
              </a:ext>
            </a:extLst>
          </p:cNvPr>
          <p:cNvSpPr txBox="1"/>
          <p:nvPr/>
        </p:nvSpPr>
        <p:spPr>
          <a:xfrm>
            <a:off x="810036" y="2972795"/>
            <a:ext cx="4825220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Pour qui ?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Jeunes de 16 à 25 ans révolus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Demandeurs d’emploi de 26 ans et plus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Publics prioritaires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E55BDF-A08B-47D3-8175-2DC2D0A084B7}"/>
              </a:ext>
            </a:extLst>
          </p:cNvPr>
          <p:cNvSpPr txBox="1"/>
          <p:nvPr/>
        </p:nvSpPr>
        <p:spPr>
          <a:xfrm>
            <a:off x="810036" y="1759698"/>
            <a:ext cx="471180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Bénéficiaires : </a:t>
            </a:r>
            <a:r>
              <a:rPr lang="fr-FR" sz="22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toutes les entreprises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AB0117-31B0-4ACE-967A-F6A9709EEC7E}"/>
              </a:ext>
            </a:extLst>
          </p:cNvPr>
          <p:cNvSpPr txBox="1"/>
          <p:nvPr/>
        </p:nvSpPr>
        <p:spPr>
          <a:xfrm>
            <a:off x="809309" y="4976254"/>
            <a:ext cx="4825217" cy="14157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50DC"/>
              </a:buClr>
              <a:buSzTx/>
              <a:tabLst/>
              <a:defRPr/>
            </a:pPr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Modalités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Acquérir une qualification professionnelle (Diplôme, Certification RNCP, CQP, Qualif. de branche). 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Parcours en alternance de 6 à 24 mois (selon les cas) 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avec un durée minimum de 150 heures.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Désignation d’un tuteur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270C0B-70BA-48DF-AC81-6E3386F2B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65" y="5213443"/>
            <a:ext cx="274472" cy="27447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71F1343-21AE-4E42-98A8-15374DA3A618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257C29B4-F086-408F-9660-9F5B6DFB3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7" y="1167790"/>
            <a:ext cx="529666" cy="5301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EEA84C-DEA3-49F2-AFA7-F2F284660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6" y="2413643"/>
            <a:ext cx="529666" cy="5547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2AAFEE-3C1D-4E8D-9860-767DA5BD0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0" y="4291815"/>
            <a:ext cx="529655" cy="6609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38B8FE-32C8-4469-8965-032D780E4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330803"/>
            <a:ext cx="588332" cy="5888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74C815-B7B1-47FC-9993-1BA409615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107442"/>
            <a:ext cx="588332" cy="588700"/>
          </a:xfrm>
          <a:prstGeom prst="rect">
            <a:avLst/>
          </a:prstGeom>
        </p:spPr>
      </p:pic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EEAC041A-AD35-3348-B2D5-1B6EA2637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B6999B-F75F-3288-0736-61675365D671}"/>
              </a:ext>
            </a:extLst>
          </p:cNvPr>
          <p:cNvSpPr txBox="1"/>
          <p:nvPr/>
        </p:nvSpPr>
        <p:spPr>
          <a:xfrm>
            <a:off x="7466262" y="6011734"/>
            <a:ext cx="31412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/>
              <a:t>*La loi permet de déroger aux articles relatifs au contrat de professionnalisation dans le cas du contrat de professionnalisation expérimental et de la VAE inversée</a:t>
            </a:r>
          </a:p>
        </p:txBody>
      </p:sp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CEF4E153-1BC3-CE72-F948-744DD1A535D9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9671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97A9924-4DF1-45CE-9081-BB40C25F6213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Contrat </a:t>
            </a:r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d’Apprentissage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3150C9-730C-49A2-9881-E78E369EFFFB}"/>
              </a:ext>
            </a:extLst>
          </p:cNvPr>
          <p:cNvSpPr txBox="1"/>
          <p:nvPr/>
        </p:nvSpPr>
        <p:spPr>
          <a:xfrm>
            <a:off x="6556747" y="1759698"/>
            <a:ext cx="4713766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à un jeune de suivre une formation générale, théorique et pratique. </a:t>
            </a:r>
          </a:p>
          <a:p>
            <a:pPr marL="136800" lvl="0" indent="-13680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aux entreprises d’investir et de recruter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compétences nécessaires à l’activité.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D7842E-E8BC-408E-B61D-BBB474B51744}"/>
              </a:ext>
            </a:extLst>
          </p:cNvPr>
          <p:cNvSpPr txBox="1"/>
          <p:nvPr/>
        </p:nvSpPr>
        <p:spPr>
          <a:xfrm>
            <a:off x="6556746" y="4060464"/>
            <a:ext cx="4825942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Prise en charge selon un coût contrat défini pour un an.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Voir Référentiel des niveaux de prise en charge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D1FD2E-8814-4E40-9674-595FD5FAB0A2}"/>
              </a:ext>
            </a:extLst>
          </p:cNvPr>
          <p:cNvSpPr txBox="1"/>
          <p:nvPr/>
        </p:nvSpPr>
        <p:spPr>
          <a:xfrm>
            <a:off x="810036" y="3102096"/>
            <a:ext cx="482522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Pour qui 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50DC"/>
              </a:buClr>
              <a:buSzTx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Jeunes de 16 à 29 ans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7E1D32-2D34-4E95-8C28-B318FD8AAF1A}"/>
              </a:ext>
            </a:extLst>
          </p:cNvPr>
          <p:cNvSpPr txBox="1"/>
          <p:nvPr/>
        </p:nvSpPr>
        <p:spPr>
          <a:xfrm>
            <a:off x="810036" y="1759698"/>
            <a:ext cx="471180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Bénéficiaires : </a:t>
            </a:r>
            <a:r>
              <a:rPr lang="fr-FR" sz="22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toutes les entreprises 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831486-26D9-4F43-B696-3C98E430A96A}"/>
              </a:ext>
            </a:extLst>
          </p:cNvPr>
          <p:cNvSpPr txBox="1"/>
          <p:nvPr/>
        </p:nvSpPr>
        <p:spPr>
          <a:xfrm>
            <a:off x="809310" y="4807750"/>
            <a:ext cx="4521146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50DC"/>
              </a:buClr>
              <a:buSzTx/>
              <a:tabLst/>
              <a:defRPr/>
            </a:pPr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Modalités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Acquérir une qualification professionnelle 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(Diplôme d’Etat ou Titre à finalité pro. RNCP) 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Parcours en alternance de 6 à 36 mois </a:t>
            </a:r>
          </a:p>
          <a:p>
            <a:pPr marL="136800" marR="0" lvl="0" indent="-13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0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0"/>
                <a:ea typeface="+mn-ea"/>
                <a:cs typeface="Circular Std Book Italic" panose="020B0604020101020102" pitchFamily="34" charset="0"/>
              </a:rPr>
              <a:t>Désignation d’un Maître d’Apprentissage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3B303D-3A81-4A61-8460-C22D3A91E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0" y="4792141"/>
            <a:ext cx="274472" cy="27447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6415470-81BC-4ED2-887A-885EF20CEB03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A900F208-71C3-4C99-96E5-8F81311A8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7" y="1167790"/>
            <a:ext cx="529666" cy="5301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3F19E9-3FD0-44D5-8EB1-8BBEA8033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6" y="2542944"/>
            <a:ext cx="529666" cy="5547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E697A9-A3AF-4B1A-9110-8D7E1B502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0" y="4123311"/>
            <a:ext cx="529655" cy="6609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3442DE-C455-4A07-9506-64EE67142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435392"/>
            <a:ext cx="588332" cy="5888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54B0C6-3DF3-431E-BA3B-D8BF31F95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107442"/>
            <a:ext cx="588332" cy="588700"/>
          </a:xfrm>
          <a:prstGeom prst="rect">
            <a:avLst/>
          </a:prstGeom>
        </p:spPr>
      </p:pic>
      <p:sp>
        <p:nvSpPr>
          <p:cNvPr id="19" name="Espace réservé du pied de page 1">
            <a:extLst>
              <a:ext uri="{FF2B5EF4-FFF2-40B4-BE49-F238E27FC236}">
                <a16:creationId xmlns:a16="http://schemas.microsoft.com/office/drawing/2014/main" id="{D7AF7565-29FC-5A46-A867-705D18CBA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996F478-62EF-4367-3C4C-B869B811AA51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9477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BBB8362-7A52-45C7-85AB-6B2006C020AE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Compte Personnel de Formation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CPF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628DCD-6BA8-4EB9-B024-4E4FE7F9A5C2}"/>
              </a:ext>
            </a:extLst>
          </p:cNvPr>
          <p:cNvSpPr txBox="1"/>
          <p:nvPr/>
        </p:nvSpPr>
        <p:spPr>
          <a:xfrm>
            <a:off x="6556747" y="1900271"/>
            <a:ext cx="4492254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>
              <a:buClr>
                <a:srgbClr val="7850DC"/>
              </a:buClr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à toute personne active d’acquérir des droits à la formation mobilisables tout au long de sa vie professionnelle.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78EF68-D3B3-41EB-9BCD-389EB0AB5F66}"/>
              </a:ext>
            </a:extLst>
          </p:cNvPr>
          <p:cNvSpPr txBox="1"/>
          <p:nvPr/>
        </p:nvSpPr>
        <p:spPr>
          <a:xfrm>
            <a:off x="6556746" y="4012550"/>
            <a:ext cx="4682753" cy="14157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</a:t>
            </a:r>
            <a:r>
              <a:rPr lang="fr-FR" sz="22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Alimentation du compte à hauteur de 500 € ; plafond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du compte à 5 000 € ou 8 000 € pour les salariés non qualifiés et personne en situation de handicap.</a:t>
            </a:r>
          </a:p>
          <a:p>
            <a:pPr lvl="0"/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Financement demandé sur 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moncompteformation.gouv.fr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ABE4CF-5A6C-40AF-9873-5FF6672DB92B}"/>
              </a:ext>
            </a:extLst>
          </p:cNvPr>
          <p:cNvGrpSpPr/>
          <p:nvPr/>
        </p:nvGrpSpPr>
        <p:grpSpPr>
          <a:xfrm>
            <a:off x="810036" y="3257735"/>
            <a:ext cx="4825220" cy="1123700"/>
            <a:chOff x="810036" y="3156092"/>
            <a:chExt cx="4825220" cy="112370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E8D4A43-D04B-4D54-A8E2-83235E1BCE30}"/>
                </a:ext>
              </a:extLst>
            </p:cNvPr>
            <p:cNvSpPr txBox="1"/>
            <p:nvPr/>
          </p:nvSpPr>
          <p:spPr>
            <a:xfrm>
              <a:off x="810036" y="3725794"/>
              <a:ext cx="4825220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Pour qui ? 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Toute personne active.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A142233-A199-4D4E-890F-8393AD630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6" y="3156092"/>
              <a:ext cx="529666" cy="554745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3B5C512-2632-415C-80A5-5750353BBF94}"/>
              </a:ext>
            </a:extLst>
          </p:cNvPr>
          <p:cNvGrpSpPr/>
          <p:nvPr/>
        </p:nvGrpSpPr>
        <p:grpSpPr>
          <a:xfrm>
            <a:off x="810036" y="1345898"/>
            <a:ext cx="4711806" cy="1539258"/>
            <a:chOff x="810036" y="1345898"/>
            <a:chExt cx="4711806" cy="153925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86B432B-94E4-4C03-8AAB-782EEDAE0B2E}"/>
                </a:ext>
              </a:extLst>
            </p:cNvPr>
            <p:cNvSpPr txBox="1"/>
            <p:nvPr/>
          </p:nvSpPr>
          <p:spPr>
            <a:xfrm>
              <a:off x="810036" y="1900271"/>
              <a:ext cx="4711806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Bénéficiaires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Le CPF est une démarche à l’initiative de l’individu.</a:t>
              </a:r>
            </a:p>
            <a:p>
              <a:pPr lvl="0"/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Une entreprise peut toutefois soutenir un projet </a:t>
              </a:r>
              <a:b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en effectuant une dotation sur le compte du salarié.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9B4548-C64A-4D92-8AAE-A8E8CF93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7" y="1345898"/>
              <a:ext cx="529666" cy="530107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72C7A86-5367-41AD-B5DB-BB0D3A01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350170"/>
            <a:ext cx="588332" cy="5888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B34500-4898-477E-BEF3-AC5DC1173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287305"/>
            <a:ext cx="588332" cy="5887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E925AFE-7532-4C11-98E0-767121FD30F3}"/>
              </a:ext>
            </a:extLst>
          </p:cNvPr>
          <p:cNvGrpSpPr/>
          <p:nvPr/>
        </p:nvGrpSpPr>
        <p:grpSpPr>
          <a:xfrm>
            <a:off x="809309" y="4661415"/>
            <a:ext cx="4989604" cy="1742514"/>
            <a:chOff x="809309" y="4754015"/>
            <a:chExt cx="4989604" cy="1742514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675D0F1-E2CB-480D-836D-AD2C2E7F8A87}"/>
                </a:ext>
              </a:extLst>
            </p:cNvPr>
            <p:cNvSpPr txBox="1"/>
            <p:nvPr/>
          </p:nvSpPr>
          <p:spPr>
            <a:xfrm>
              <a:off x="809309" y="5450089"/>
              <a:ext cx="4989604" cy="10464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Modalités</a:t>
              </a:r>
              <a:r>
                <a:rPr lang="fr-FR" sz="22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	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Toute action de formation, ainsi que les bilans de compétences </a:t>
              </a:r>
            </a:p>
            <a:p>
              <a:pPr lvl="0"/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et la VAE.</a:t>
              </a:r>
              <a:r>
                <a:rPr lang="fr-FR"/>
                <a:t> </a:t>
              </a:r>
              <a:r>
                <a:rPr lang="fr-FR" sz="1400"/>
                <a:t>Sauf exception, le CPF vise des certifications enregistrées au RNCP ou au Répertoire Spécifique.</a:t>
              </a:r>
              <a:endParaRPr lang="fr-FR" sz="14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BE2D3D4-64FE-42A2-BF12-9211516EE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10" y="4754015"/>
              <a:ext cx="529655" cy="660904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5CD976E3-FB11-4FCA-9584-6DD0EDFEC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4" y="5153850"/>
            <a:ext cx="274472" cy="27447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A187E8-3D7A-442B-8ED7-D48FCFA5E8AD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2D0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97CB0919-5E78-DC49-A5FE-314DA23A5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321FC0C-5A2F-EF0B-4DF4-CFB56B879AEC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15788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4D86873-2C6F-424A-A394-4B6347672E74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La Préparation Opérationnelle à l’Emploi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(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POE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DD9230-9CF0-4844-8346-CDD0D939BA72}"/>
              </a:ext>
            </a:extLst>
          </p:cNvPr>
          <p:cNvSpPr txBox="1"/>
          <p:nvPr/>
        </p:nvSpPr>
        <p:spPr>
          <a:xfrm>
            <a:off x="6556747" y="1900271"/>
            <a:ext cx="4492254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Objectifs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>
              <a:buClr>
                <a:srgbClr val="7850DC"/>
              </a:buClr>
            </a:pP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Permettre d’acquérir ou de développer les compétences professionnelles nécessaires en vue d’un recrutement préalablement identifié.</a:t>
            </a:r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8ABEC-33F2-412C-B4AA-6077C33C032A}"/>
              </a:ext>
            </a:extLst>
          </p:cNvPr>
          <p:cNvSpPr txBox="1"/>
          <p:nvPr/>
        </p:nvSpPr>
        <p:spPr>
          <a:xfrm>
            <a:off x="6556746" y="4015807"/>
            <a:ext cx="4682753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Financement	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POE Individuelle :  voir 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critères de branche</a:t>
            </a:r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endParaRPr lang="fr-FR" sz="1400">
              <a:solidFill>
                <a:srgbClr val="7850DC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POE Collective : financement intégral par Atlas </a:t>
            </a:r>
          </a:p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(voir 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 des opérations en cours</a:t>
            </a: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).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F7B4404-0010-4C30-87C3-11755458346C}"/>
              </a:ext>
            </a:extLst>
          </p:cNvPr>
          <p:cNvGrpSpPr/>
          <p:nvPr/>
        </p:nvGrpSpPr>
        <p:grpSpPr>
          <a:xfrm>
            <a:off x="810036" y="2708985"/>
            <a:ext cx="4825220" cy="1123700"/>
            <a:chOff x="810036" y="3156092"/>
            <a:chExt cx="4825220" cy="112370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EEB9CF-5DF4-4F45-8E22-02DC9028071D}"/>
                </a:ext>
              </a:extLst>
            </p:cNvPr>
            <p:cNvSpPr txBox="1"/>
            <p:nvPr/>
          </p:nvSpPr>
          <p:spPr>
            <a:xfrm>
              <a:off x="810036" y="3725794"/>
              <a:ext cx="4825220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Pour qui ? </a:t>
              </a:r>
              <a:br>
                <a:rPr lang="fr-FR" sz="1400">
                  <a:solidFill>
                    <a:srgbClr val="7850DC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</a:br>
              <a:r>
                <a:rPr lang="fr-FR" sz="1400">
                  <a:solidFill>
                    <a:prstClr val="black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Demandeurs d’emploi.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2119F0-0FD7-4131-BE42-6A13D034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6" y="3156092"/>
              <a:ext cx="529666" cy="554745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CF4DFCF-C267-4F8F-95C9-5A47B07F0329}"/>
              </a:ext>
            </a:extLst>
          </p:cNvPr>
          <p:cNvGrpSpPr/>
          <p:nvPr/>
        </p:nvGrpSpPr>
        <p:grpSpPr>
          <a:xfrm>
            <a:off x="810036" y="1345898"/>
            <a:ext cx="4711806" cy="892927"/>
            <a:chOff x="810036" y="1345898"/>
            <a:chExt cx="4711806" cy="89292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E6CE4F-BF04-4599-A360-73F41D4A089E}"/>
                </a:ext>
              </a:extLst>
            </p:cNvPr>
            <p:cNvSpPr txBox="1"/>
            <p:nvPr/>
          </p:nvSpPr>
          <p:spPr>
            <a:xfrm>
              <a:off x="810036" y="1900271"/>
              <a:ext cx="4711806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kumimoji="0" lang="fr-FR" sz="2200" b="0" i="0" u="none" strike="noStrike" kern="1200" cap="none" spc="0" normalizeH="0" baseline="0" noProof="0">
                  <a:ln>
                    <a:noFill/>
                  </a:ln>
                  <a:solidFill>
                    <a:srgbClr val="2D0F64"/>
                  </a:solidFill>
                  <a:effectLst/>
                  <a:uLnTx/>
                  <a:uFillTx/>
                  <a:latin typeface="Circular Std Black Italic" panose="020B0A04020101010102" pitchFamily="34" charset="0"/>
                  <a:ea typeface="+mn-ea"/>
                  <a:cs typeface="Circular Std Black Italic" panose="020B0A04020101010102" pitchFamily="34" charset="0"/>
                </a:rPr>
                <a:t>Bénéficiaires : </a:t>
              </a:r>
              <a:r>
                <a:rPr kumimoji="0" lang="fr-FR" sz="2200" b="0" i="0" u="none" strike="noStrike" kern="1200" cap="none" spc="0" normalizeH="0" baseline="0" noProof="0">
                  <a:ln>
                    <a:noFill/>
                  </a:ln>
                  <a:solidFill>
                    <a:srgbClr val="2D0F64"/>
                  </a:solidFill>
                  <a:effectLst/>
                  <a:uLnTx/>
                  <a:uFillTx/>
                  <a:latin typeface="Circular Std Book Italic" panose="020B0604020101020102" pitchFamily="34" charset="0"/>
                  <a:ea typeface="+mn-ea"/>
                  <a:cs typeface="Circular Std Book Italic" panose="020B0604020101020102" pitchFamily="34" charset="0"/>
                </a:rPr>
                <a:t>toutes les entreprises</a:t>
              </a:r>
              <a:endParaRPr lang="fr-FR" sz="1400">
                <a:solidFill>
                  <a:srgbClr val="2D0F64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A6CEB76-E3A3-4F85-AD45-29981F339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7" y="1345898"/>
              <a:ext cx="529666" cy="530107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E91283C-F616-4744-8ACD-D0136DE6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3353427"/>
            <a:ext cx="588332" cy="5888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AD1DB5-B53D-4FDA-B6EE-4B567A28C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47" y="1287305"/>
            <a:ext cx="588332" cy="5887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8E5E1F97-6CA6-43AA-907F-EFB8846BAEF0}"/>
              </a:ext>
            </a:extLst>
          </p:cNvPr>
          <p:cNvGrpSpPr/>
          <p:nvPr/>
        </p:nvGrpSpPr>
        <p:grpSpPr>
          <a:xfrm>
            <a:off x="809309" y="4324725"/>
            <a:ext cx="4334187" cy="1680959"/>
            <a:chOff x="809309" y="4754015"/>
            <a:chExt cx="4334187" cy="1680959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F45113B-7E3F-4670-B473-D2FAC18452B7}"/>
                </a:ext>
              </a:extLst>
            </p:cNvPr>
            <p:cNvSpPr txBox="1"/>
            <p:nvPr/>
          </p:nvSpPr>
          <p:spPr>
            <a:xfrm>
              <a:off x="809309" y="5450089"/>
              <a:ext cx="4334187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fr-FR" sz="2200">
                  <a:solidFill>
                    <a:srgbClr val="2D0F64"/>
                  </a:solidFill>
                  <a:latin typeface="Circular Std Black Italic" panose="020B0A04020101010102" pitchFamily="34" charset="0"/>
                  <a:cs typeface="Circular Std Black Italic" panose="020B0A04020101010102" pitchFamily="34" charset="0"/>
                </a:rPr>
                <a:t>Modalités</a:t>
              </a:r>
            </a:p>
            <a:p>
              <a:pPr marL="136800" lvl="0" indent="-136800">
                <a:buClr>
                  <a:srgbClr val="2D0F64"/>
                </a:buClr>
                <a:buFont typeface="Arial" panose="020B0604020202020204" pitchFamily="34" charset="0"/>
                <a:buChar char="•"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rcular Std Book Italic" panose="020B0604020101020102" pitchFamily="34" charset="0"/>
                  <a:ea typeface="+mn-ea"/>
                  <a:cs typeface="Circular Std Book Italic" panose="020B0604020101020102" pitchFamily="34" charset="0"/>
                </a:rPr>
                <a:t>Formation de 70 à 400h avec période d’immersion en entreprise.</a:t>
              </a:r>
            </a:p>
            <a:p>
              <a:pPr marL="136800" lvl="0" indent="-136800">
                <a:buClr>
                  <a:srgbClr val="2D0F64"/>
                </a:buClr>
                <a:buFont typeface="Arial" panose="020B0604020202020204" pitchFamily="34" charset="0"/>
                <a:buChar char="•"/>
              </a:pP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rcular Std Book Italic" panose="020B0604020101020102" pitchFamily="34" charset="0"/>
                  <a:ea typeface="+mn-ea"/>
                  <a:cs typeface="Circular Std Book Italic" panose="020B0604020101020102" pitchFamily="34" charset="0"/>
                </a:rPr>
                <a:t>Projet de CDI ou de CDD de 12 mois minimum.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7843C30-B24A-4EB8-85A4-91F065C15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10" y="4754015"/>
              <a:ext cx="529655" cy="660904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96E5BCD9-7201-4D01-934A-08847A89B4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64" y="5015222"/>
            <a:ext cx="274472" cy="27447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73ADC41-DCAA-4526-9E27-45116728114E}"/>
              </a:ext>
            </a:extLst>
          </p:cNvPr>
          <p:cNvCxnSpPr>
            <a:cxnSpLocks/>
          </p:cNvCxnSpPr>
          <p:nvPr/>
        </p:nvCxnSpPr>
        <p:spPr>
          <a:xfrm flipV="1">
            <a:off x="5973620" y="1572948"/>
            <a:ext cx="0" cy="4771145"/>
          </a:xfrm>
          <a:prstGeom prst="line">
            <a:avLst/>
          </a:prstGeom>
          <a:ln>
            <a:solidFill>
              <a:srgbClr val="785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96DF52D2-9BFA-43F0-8B55-A60A580E0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64" y="4302309"/>
            <a:ext cx="274472" cy="274472"/>
          </a:xfrm>
          <a:prstGeom prst="rect">
            <a:avLst/>
          </a:prstGeom>
        </p:spPr>
      </p:pic>
      <p:sp>
        <p:nvSpPr>
          <p:cNvPr id="23" name="Espace réservé du pied de page 1">
            <a:extLst>
              <a:ext uri="{FF2B5EF4-FFF2-40B4-BE49-F238E27FC236}">
                <a16:creationId xmlns:a16="http://schemas.microsoft.com/office/drawing/2014/main" id="{16E29FE6-D8E6-8E47-9A2C-539C43360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EC0675CA-BE58-F77E-5B28-77ADDC7AD65F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964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083CE2-D1A2-4ED4-BA03-B6782B4A816B}"/>
              </a:ext>
            </a:extLst>
          </p:cNvPr>
          <p:cNvSpPr txBox="1"/>
          <p:nvPr/>
        </p:nvSpPr>
        <p:spPr>
          <a:xfrm>
            <a:off x="479423" y="939600"/>
            <a:ext cx="11019923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Faire face aux impacts des mutations économiques, technologiques et écologiques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C88BD5-003E-4ECC-84FE-7A48D674C425}"/>
              </a:ext>
            </a:extLst>
          </p:cNvPr>
          <p:cNvSpPr txBox="1"/>
          <p:nvPr/>
        </p:nvSpPr>
        <p:spPr>
          <a:xfrm>
            <a:off x="479425" y="338435"/>
            <a:ext cx="10673679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Accompagner la </a:t>
            </a:r>
            <a:r>
              <a:rPr lang="fr-FR" sz="30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reprise économique </a:t>
            </a:r>
            <a:r>
              <a:rPr lang="fr-FR" sz="3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 entreprises</a:t>
            </a:r>
            <a:endParaRPr lang="fr-FR" sz="3000"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458E7E3-91D1-49F9-90AA-92F13E18D4FA}"/>
              </a:ext>
            </a:extLst>
          </p:cNvPr>
          <p:cNvSpPr/>
          <p:nvPr/>
        </p:nvSpPr>
        <p:spPr>
          <a:xfrm>
            <a:off x="431935" y="2563604"/>
            <a:ext cx="2682875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Les prestations </a:t>
            </a:r>
            <a:b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d'appui conseil RH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E9164DD-7D86-485B-B2D0-9A240DD9CE9B}"/>
              </a:ext>
            </a:extLst>
          </p:cNvPr>
          <p:cNvSpPr/>
          <p:nvPr/>
        </p:nvSpPr>
        <p:spPr>
          <a:xfrm>
            <a:off x="3313687" y="2563604"/>
            <a:ext cx="2682875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Le Projet de transition professionnelle « </a:t>
            </a:r>
            <a:r>
              <a:rPr lang="fr-FR" sz="1500" err="1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Transco</a:t>
            </a:r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 »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165EB33-B79B-4B31-9083-A5CE99837F9E}"/>
              </a:ext>
            </a:extLst>
          </p:cNvPr>
          <p:cNvSpPr/>
          <p:nvPr/>
        </p:nvSpPr>
        <p:spPr>
          <a:xfrm>
            <a:off x="6195439" y="2563604"/>
            <a:ext cx="2682875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Le FNE-Formation</a:t>
            </a:r>
            <a:b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renforcé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267543-8A64-4DCC-8B2B-0A79B6EFD391}"/>
              </a:ext>
            </a:extLst>
          </p:cNvPr>
          <p:cNvSpPr/>
          <p:nvPr/>
        </p:nvSpPr>
        <p:spPr>
          <a:xfrm>
            <a:off x="9077190" y="2563604"/>
            <a:ext cx="2682875" cy="862158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500">
                <a:solidFill>
                  <a:prstClr val="white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La Pro-A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BE0FB7-B479-47A7-90FE-37F3BDE21F80}"/>
              </a:ext>
            </a:extLst>
          </p:cNvPr>
          <p:cNvSpPr txBox="1"/>
          <p:nvPr/>
        </p:nvSpPr>
        <p:spPr>
          <a:xfrm>
            <a:off x="594879" y="3609993"/>
            <a:ext cx="235698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41750" indent="-14175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2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Aider à la mise en place du dispositif </a:t>
            </a:r>
            <a:r>
              <a:rPr lang="fr-FR" sz="1200" err="1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Transco</a:t>
            </a:r>
            <a:r>
              <a:rPr lang="fr-FR" sz="12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(identification des emplois fragilisés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7F67A2-38EA-4931-B088-419484A03739}"/>
              </a:ext>
            </a:extLst>
          </p:cNvPr>
          <p:cNvSpPr txBox="1"/>
          <p:nvPr/>
        </p:nvSpPr>
        <p:spPr>
          <a:xfrm>
            <a:off x="3485124" y="3609993"/>
            <a:ext cx="234000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41750" lvl="0" indent="-14175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Permettre à un salarié d'engager une reconversion interne ou externe via parcours de formation visant une certification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90B965-E5D5-4AE1-A337-75C40AE36F02}"/>
              </a:ext>
            </a:extLst>
          </p:cNvPr>
          <p:cNvSpPr txBox="1"/>
          <p:nvPr/>
        </p:nvSpPr>
        <p:spPr>
          <a:xfrm>
            <a:off x="6460735" y="3609993"/>
            <a:ext cx="215228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41750" lvl="0" indent="-14175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Permettre aux entreprises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 mieux faire face aux aléas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 la crise sanitaire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E73B85-E3FB-477F-91D5-A1168FFE9BD5}"/>
              </a:ext>
            </a:extLst>
          </p:cNvPr>
          <p:cNvSpPr txBox="1"/>
          <p:nvPr/>
        </p:nvSpPr>
        <p:spPr>
          <a:xfrm>
            <a:off x="9271488" y="3609993"/>
            <a:ext cx="234000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41750" lvl="0" indent="-141750">
              <a:buClr>
                <a:srgbClr val="2D0F64"/>
              </a:buClr>
              <a:buFont typeface="Arial" panose="020B0604020202020204" pitchFamily="34" charset="0"/>
              <a:buChar char="•"/>
            </a:pP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Promouvoir les évolutions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ou reconversions au sein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 l'entreprise via l’alternance.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Quatre branches disposent </a:t>
            </a:r>
            <a:b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1200">
                <a:solidFill>
                  <a:prstClr val="black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à ce stade d'un accord étendu : bureaux d'études, experts-comptables, agents généraux d'assurance et courtiers d’assurance.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C3A422D-E194-4C97-8643-AF6A89737E14}"/>
              </a:ext>
            </a:extLst>
          </p:cNvPr>
          <p:cNvSpPr/>
          <p:nvPr/>
        </p:nvSpPr>
        <p:spPr>
          <a:xfrm>
            <a:off x="431935" y="4424754"/>
            <a:ext cx="2682875" cy="1392909"/>
          </a:xfrm>
          <a:prstGeom prst="roundRect">
            <a:avLst/>
          </a:prstGeom>
          <a:noFill/>
          <a:ln>
            <a:solidFill>
              <a:srgbClr val="785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lvl="0">
              <a:buClr>
                <a:srgbClr val="7850DC"/>
              </a:buClr>
              <a:defRPr/>
            </a:pP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Plus de </a:t>
            </a:r>
            <a:r>
              <a:rPr lang="fr-FR" sz="1400" b="1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1000 prestations ont été assurées en 2022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auprès de 860 entreprises, soit </a:t>
            </a:r>
            <a:r>
              <a:rPr lang="fr-FR" sz="1400" b="1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une augmentation de 30% sur</a:t>
            </a:r>
          </a:p>
          <a:p>
            <a:pPr lvl="0">
              <a:buClr>
                <a:srgbClr val="7850DC"/>
              </a:buClr>
              <a:defRPr/>
            </a:pPr>
            <a:r>
              <a:rPr lang="fr-FR" sz="1400" b="1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2 ans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FB8259B-5E95-48D7-B0F5-A4BC17616F63}"/>
              </a:ext>
            </a:extLst>
          </p:cNvPr>
          <p:cNvSpPr/>
          <p:nvPr/>
        </p:nvSpPr>
        <p:spPr>
          <a:xfrm>
            <a:off x="6195439" y="4458782"/>
            <a:ext cx="2682875" cy="1154546"/>
          </a:xfrm>
          <a:prstGeom prst="roundRect">
            <a:avLst/>
          </a:prstGeom>
          <a:noFill/>
          <a:ln>
            <a:solidFill>
              <a:srgbClr val="785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lvl="0">
              <a:buClr>
                <a:srgbClr val="7850DC"/>
              </a:buClr>
              <a:defRPr/>
            </a:pP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Près de </a:t>
            </a: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86 800 salariés 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dans </a:t>
            </a: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7 000 entreprises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ont bénéficié du FNE-Formation renforcé en 2022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147A7F0-E135-4EF8-9D8D-10A2DED40E2A}"/>
              </a:ext>
            </a:extLst>
          </p:cNvPr>
          <p:cNvSpPr/>
          <p:nvPr/>
        </p:nvSpPr>
        <p:spPr>
          <a:xfrm>
            <a:off x="9271488" y="5573664"/>
            <a:ext cx="2340000" cy="677820"/>
          </a:xfrm>
          <a:prstGeom prst="roundRect">
            <a:avLst/>
          </a:prstGeom>
          <a:noFill/>
          <a:ln>
            <a:solidFill>
              <a:srgbClr val="785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108000" rtlCol="0" anchor="ctr" anchorCtr="1">
            <a:spAutoFit/>
          </a:bodyPr>
          <a:lstStyle/>
          <a:p>
            <a:pPr lvl="0">
              <a:buClr>
                <a:srgbClr val="7850DC"/>
              </a:buClr>
              <a:defRPr/>
            </a:pP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Plus de </a:t>
            </a:r>
            <a: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100 parcours </a:t>
            </a: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déjà engagés en 2020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08DD39-3FB9-49BC-920E-BBF4A030F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" y="1661980"/>
            <a:ext cx="758835" cy="733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872CF9-FBCA-4286-BB8E-346CD143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473" y="1579832"/>
            <a:ext cx="905302" cy="9053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F5A59D-00FE-4B4F-AFF1-DAAE1E5FF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539" y="1696280"/>
            <a:ext cx="584674" cy="6575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B98A49-D3F5-459F-A2F0-3CA30AD72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3419" y="1710853"/>
            <a:ext cx="730415" cy="628397"/>
          </a:xfrm>
          <a:prstGeom prst="rect">
            <a:avLst/>
          </a:prstGeom>
        </p:spPr>
      </p:pic>
      <p:sp>
        <p:nvSpPr>
          <p:cNvPr id="23" name="Espace réservé du pied de page 1">
            <a:extLst>
              <a:ext uri="{FF2B5EF4-FFF2-40B4-BE49-F238E27FC236}">
                <a16:creationId xmlns:a16="http://schemas.microsoft.com/office/drawing/2014/main" id="{2590E1E4-9B8E-014F-BD66-921148E4A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A7F7E1E7-254A-38CE-B5A4-530BAEB5E0B1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40061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382031-9490-4D7B-A45D-2314396B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t="30486" r="22402" b="30486"/>
          <a:stretch/>
        </p:blipFill>
        <p:spPr>
          <a:xfrm>
            <a:off x="867184" y="1922547"/>
            <a:ext cx="2880000" cy="1178594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8FADF7-6F0E-456A-9E48-48E84F9A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t="30640" r="22241" b="30640"/>
          <a:stretch/>
        </p:blipFill>
        <p:spPr>
          <a:xfrm>
            <a:off x="8444815" y="1922547"/>
            <a:ext cx="2880000" cy="1178594"/>
          </a:xfrm>
          <a:prstGeom prst="round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2BF2A4-B53A-40BA-9476-78941E463859}"/>
              </a:ext>
            </a:extLst>
          </p:cNvPr>
          <p:cNvSpPr txBox="1"/>
          <p:nvPr/>
        </p:nvSpPr>
        <p:spPr>
          <a:xfrm>
            <a:off x="8581177" y="2147081"/>
            <a:ext cx="2607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36C868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Améliorer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 </a:t>
            </a:r>
            <a:b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</a:b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mes pratiques RH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1894D4-0F2F-4799-96FB-A2BEC22CFDB0}"/>
              </a:ext>
            </a:extLst>
          </p:cNvPr>
          <p:cNvSpPr txBox="1"/>
          <p:nvPr/>
        </p:nvSpPr>
        <p:spPr>
          <a:xfrm>
            <a:off x="1410699" y="2147081"/>
            <a:ext cx="1786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FF43B9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Former</a:t>
            </a:r>
            <a:b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</a:b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mes salariés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DCC99D-BC9F-4D1B-9DB1-F66D96C6A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31131" r="22709" b="30400"/>
          <a:stretch/>
        </p:blipFill>
        <p:spPr>
          <a:xfrm>
            <a:off x="4663707" y="1922547"/>
            <a:ext cx="2880000" cy="1178594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94F5C9-3B4C-42ED-A6B0-35E8F05ED7DD}"/>
              </a:ext>
            </a:extLst>
          </p:cNvPr>
          <p:cNvSpPr txBox="1"/>
          <p:nvPr/>
        </p:nvSpPr>
        <p:spPr>
          <a:xfrm>
            <a:off x="4663706" y="2146717"/>
            <a:ext cx="2872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FF5A5A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Recruter</a:t>
            </a:r>
            <a:b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</a:b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un alternant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8AFD23C-D999-4E88-BCE1-FBBAB0AC9900}"/>
              </a:ext>
            </a:extLst>
          </p:cNvPr>
          <p:cNvCxnSpPr>
            <a:cxnSpLocks/>
            <a:stCxn id="11" idx="4"/>
            <a:endCxn id="13" idx="0"/>
          </p:cNvCxnSpPr>
          <p:nvPr/>
        </p:nvCxnSpPr>
        <p:spPr>
          <a:xfrm>
            <a:off x="1100591" y="3518373"/>
            <a:ext cx="0" cy="488353"/>
          </a:xfrm>
          <a:prstGeom prst="line">
            <a:avLst/>
          </a:prstGeom>
          <a:ln w="19050">
            <a:solidFill>
              <a:srgbClr val="FF4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857F6F7-D83D-4CAC-9878-461D11A90B8D}"/>
              </a:ext>
            </a:extLst>
          </p:cNvPr>
          <p:cNvSpPr/>
          <p:nvPr/>
        </p:nvSpPr>
        <p:spPr>
          <a:xfrm>
            <a:off x="1010591" y="3338373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4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D09605-CD22-4134-B334-1F1C3EC263F4}"/>
              </a:ext>
            </a:extLst>
          </p:cNvPr>
          <p:cNvSpPr txBox="1"/>
          <p:nvPr/>
        </p:nvSpPr>
        <p:spPr>
          <a:xfrm>
            <a:off x="1360605" y="3338373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M’informer sur</a:t>
            </a:r>
            <a:b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la formation professionnelle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FAF6EB0-2857-4BA5-97E6-A5E561725337}"/>
              </a:ext>
            </a:extLst>
          </p:cNvPr>
          <p:cNvSpPr/>
          <p:nvPr/>
        </p:nvSpPr>
        <p:spPr>
          <a:xfrm>
            <a:off x="1010591" y="4006726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4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7626D4-A56A-4945-A95D-480AA555C977}"/>
              </a:ext>
            </a:extLst>
          </p:cNvPr>
          <p:cNvSpPr txBox="1"/>
          <p:nvPr/>
        </p:nvSpPr>
        <p:spPr>
          <a:xfrm>
            <a:off x="1360605" y="4006726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Identifier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mes besoins </a:t>
            </a:r>
            <a:b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en compétences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F6CD13A-4A7D-4B17-9E15-B2BF546C99D2}"/>
              </a:ext>
            </a:extLst>
          </p:cNvPr>
          <p:cNvSpPr/>
          <p:nvPr/>
        </p:nvSpPr>
        <p:spPr>
          <a:xfrm>
            <a:off x="1010591" y="4675079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4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06FAA3-F3B2-4188-88E2-DC15F874E34B}"/>
              </a:ext>
            </a:extLst>
          </p:cNvPr>
          <p:cNvSpPr txBox="1"/>
          <p:nvPr/>
        </p:nvSpPr>
        <p:spPr>
          <a:xfrm>
            <a:off x="1360605" y="4675079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Construire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ma stratégie </a:t>
            </a:r>
            <a:b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 formation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E619682-3437-4C76-9EE3-00CA7979828E}"/>
              </a:ext>
            </a:extLst>
          </p:cNvPr>
          <p:cNvSpPr/>
          <p:nvPr/>
        </p:nvSpPr>
        <p:spPr>
          <a:xfrm>
            <a:off x="1010591" y="5343432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4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57EEEC-D7DB-4D86-AC15-7658BB404351}"/>
              </a:ext>
            </a:extLst>
          </p:cNvPr>
          <p:cNvSpPr txBox="1"/>
          <p:nvPr/>
        </p:nvSpPr>
        <p:spPr>
          <a:xfrm>
            <a:off x="1360605" y="5343432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Faire financer </a:t>
            </a:r>
            <a:b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mes formations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52D2391-DFDF-4B80-ABF5-F7A066730CFF}"/>
              </a:ext>
            </a:extLst>
          </p:cNvPr>
          <p:cNvCxnSpPr>
            <a:cxnSpLocks/>
            <a:stCxn id="13" idx="4"/>
            <a:endCxn id="15" idx="0"/>
          </p:cNvCxnSpPr>
          <p:nvPr/>
        </p:nvCxnSpPr>
        <p:spPr>
          <a:xfrm>
            <a:off x="1100591" y="4186726"/>
            <a:ext cx="0" cy="488353"/>
          </a:xfrm>
          <a:prstGeom prst="line">
            <a:avLst/>
          </a:prstGeom>
          <a:ln w="19050">
            <a:solidFill>
              <a:srgbClr val="FF4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7CAC5A6-DD37-44CC-8402-79C508670706}"/>
              </a:ext>
            </a:extLst>
          </p:cNvPr>
          <p:cNvCxnSpPr>
            <a:cxnSpLocks/>
            <a:stCxn id="15" idx="4"/>
            <a:endCxn id="17" idx="0"/>
          </p:cNvCxnSpPr>
          <p:nvPr/>
        </p:nvCxnSpPr>
        <p:spPr>
          <a:xfrm>
            <a:off x="1100591" y="4855079"/>
            <a:ext cx="0" cy="488353"/>
          </a:xfrm>
          <a:prstGeom prst="line">
            <a:avLst/>
          </a:prstGeom>
          <a:ln w="19050">
            <a:solidFill>
              <a:srgbClr val="FF4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E85F489-127F-49E5-BA27-DA3264830AF0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4875617" y="3518373"/>
            <a:ext cx="0" cy="488353"/>
          </a:xfrm>
          <a:prstGeom prst="line">
            <a:avLst/>
          </a:prstGeom>
          <a:ln w="19050">
            <a:solidFill>
              <a:srgbClr val="FF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DC26303-350E-4308-9924-FE2233B59B61}"/>
              </a:ext>
            </a:extLst>
          </p:cNvPr>
          <p:cNvSpPr/>
          <p:nvPr/>
        </p:nvSpPr>
        <p:spPr>
          <a:xfrm>
            <a:off x="4785617" y="3338373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407D4DC-4647-4CBE-9AB2-EEE0FBCCA39E}"/>
              </a:ext>
            </a:extLst>
          </p:cNvPr>
          <p:cNvSpPr txBox="1"/>
          <p:nvPr/>
        </p:nvSpPr>
        <p:spPr>
          <a:xfrm>
            <a:off x="5135631" y="3338373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M’informer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b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sur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l’alternance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02B4AB-2E22-4905-A762-57E87B8D327D}"/>
              </a:ext>
            </a:extLst>
          </p:cNvPr>
          <p:cNvSpPr/>
          <p:nvPr/>
        </p:nvSpPr>
        <p:spPr>
          <a:xfrm>
            <a:off x="4785617" y="4006726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3C72C1F-A666-4316-8E34-BF198F9BE449}"/>
              </a:ext>
            </a:extLst>
          </p:cNvPr>
          <p:cNvSpPr txBox="1"/>
          <p:nvPr/>
        </p:nvSpPr>
        <p:spPr>
          <a:xfrm>
            <a:off x="5135631" y="4006726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Choisir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 candidat </a:t>
            </a:r>
            <a:b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 un contrat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FE3A5D4-4DA9-471E-9436-6ACA2067F5A1}"/>
              </a:ext>
            </a:extLst>
          </p:cNvPr>
          <p:cNvSpPr/>
          <p:nvPr/>
        </p:nvSpPr>
        <p:spPr>
          <a:xfrm>
            <a:off x="4785617" y="4675079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FE348C-D4DF-42E5-9E62-51FB28DC895C}"/>
              </a:ext>
            </a:extLst>
          </p:cNvPr>
          <p:cNvSpPr txBox="1"/>
          <p:nvPr/>
        </p:nvSpPr>
        <p:spPr>
          <a:xfrm>
            <a:off x="5135631" y="4675079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Effectuer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mes démarches administratives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6534FD3-2127-429D-80BA-4ED700EB2545}"/>
              </a:ext>
            </a:extLst>
          </p:cNvPr>
          <p:cNvSpPr/>
          <p:nvPr/>
        </p:nvSpPr>
        <p:spPr>
          <a:xfrm>
            <a:off x="4785617" y="5343432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882EC92-8541-4C81-B76A-60AAF9B46376}"/>
              </a:ext>
            </a:extLst>
          </p:cNvPr>
          <p:cNvSpPr txBox="1"/>
          <p:nvPr/>
        </p:nvSpPr>
        <p:spPr>
          <a:xfrm>
            <a:off x="5135631" y="5343432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Intégrer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mon alternant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CDC2351-05AF-495B-B342-333D110E67B9}"/>
              </a:ext>
            </a:extLst>
          </p:cNvPr>
          <p:cNvCxnSpPr>
            <a:cxnSpLocks/>
            <a:stCxn id="24" idx="4"/>
            <a:endCxn id="26" idx="0"/>
          </p:cNvCxnSpPr>
          <p:nvPr/>
        </p:nvCxnSpPr>
        <p:spPr>
          <a:xfrm>
            <a:off x="4875617" y="4186726"/>
            <a:ext cx="0" cy="488353"/>
          </a:xfrm>
          <a:prstGeom prst="line">
            <a:avLst/>
          </a:prstGeom>
          <a:ln w="19050">
            <a:solidFill>
              <a:srgbClr val="FF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7F82BAD-2EB3-47E4-A0D7-18E2AD506430}"/>
              </a:ext>
            </a:extLst>
          </p:cNvPr>
          <p:cNvCxnSpPr>
            <a:cxnSpLocks/>
            <a:stCxn id="26" idx="4"/>
            <a:endCxn id="28" idx="0"/>
          </p:cNvCxnSpPr>
          <p:nvPr/>
        </p:nvCxnSpPr>
        <p:spPr>
          <a:xfrm>
            <a:off x="4875617" y="4855079"/>
            <a:ext cx="0" cy="488353"/>
          </a:xfrm>
          <a:prstGeom prst="line">
            <a:avLst/>
          </a:prstGeom>
          <a:ln w="19050">
            <a:solidFill>
              <a:srgbClr val="FF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43B6323-7F6C-4A9B-AADD-6675611C859D}"/>
              </a:ext>
            </a:extLst>
          </p:cNvPr>
          <p:cNvCxnSpPr>
            <a:cxnSpLocks/>
            <a:stCxn id="33" idx="4"/>
            <a:endCxn id="35" idx="0"/>
          </p:cNvCxnSpPr>
          <p:nvPr/>
        </p:nvCxnSpPr>
        <p:spPr>
          <a:xfrm>
            <a:off x="8674418" y="3518373"/>
            <a:ext cx="0" cy="488353"/>
          </a:xfrm>
          <a:prstGeom prst="line">
            <a:avLst/>
          </a:prstGeom>
          <a:ln w="19050">
            <a:solidFill>
              <a:srgbClr val="36C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11F2EED5-E2CA-45DC-968B-8A0436A66C33}"/>
              </a:ext>
            </a:extLst>
          </p:cNvPr>
          <p:cNvSpPr/>
          <p:nvPr/>
        </p:nvSpPr>
        <p:spPr>
          <a:xfrm>
            <a:off x="8584418" y="3338373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6C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863F87F-C5B7-4459-9E03-5CA0A6D34A29}"/>
              </a:ext>
            </a:extLst>
          </p:cNvPr>
          <p:cNvSpPr txBox="1"/>
          <p:nvPr/>
        </p:nvSpPr>
        <p:spPr>
          <a:xfrm>
            <a:off x="8934432" y="3338373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M’informer sur </a:t>
            </a:r>
            <a:b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les tendances RH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45ABA5B-0C12-43AE-89E9-05767A02D923}"/>
              </a:ext>
            </a:extLst>
          </p:cNvPr>
          <p:cNvSpPr/>
          <p:nvPr/>
        </p:nvSpPr>
        <p:spPr>
          <a:xfrm>
            <a:off x="8584418" y="4006726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6C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EEC5EB3-0AC2-4F1D-9FA7-4C03EEACE3B0}"/>
              </a:ext>
            </a:extLst>
          </p:cNvPr>
          <p:cNvSpPr txBox="1"/>
          <p:nvPr/>
        </p:nvSpPr>
        <p:spPr>
          <a:xfrm>
            <a:off x="8934432" y="4006726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Faire intervenir </a:t>
            </a:r>
            <a:b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 expert RH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F07E1BB-180F-46F5-AB60-A4044DE1658A}"/>
              </a:ext>
            </a:extLst>
          </p:cNvPr>
          <p:cNvSpPr/>
          <p:nvPr/>
        </p:nvSpPr>
        <p:spPr>
          <a:xfrm>
            <a:off x="8584418" y="4675079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6C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9F7B36F-D035-4608-9C86-21DE85CAFCAB}"/>
              </a:ext>
            </a:extLst>
          </p:cNvPr>
          <p:cNvSpPr txBox="1"/>
          <p:nvPr/>
        </p:nvSpPr>
        <p:spPr>
          <a:xfrm>
            <a:off x="8934432" y="4675079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Recruter </a:t>
            </a:r>
            <a:b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une compétence rare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E73E4E0-0120-4206-9D07-3D2EADCCA752}"/>
              </a:ext>
            </a:extLst>
          </p:cNvPr>
          <p:cNvSpPr/>
          <p:nvPr/>
        </p:nvSpPr>
        <p:spPr>
          <a:xfrm>
            <a:off x="8584418" y="5343432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6C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AA08099-E270-4439-8A76-B1ACF29DE033}"/>
              </a:ext>
            </a:extLst>
          </p:cNvPr>
          <p:cNvSpPr txBox="1"/>
          <p:nvPr/>
        </p:nvSpPr>
        <p:spPr>
          <a:xfrm>
            <a:off x="8934432" y="5343432"/>
            <a:ext cx="2336483" cy="4271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ts val="1700"/>
              </a:lnSpc>
              <a:buClr>
                <a:srgbClr val="FF43B9"/>
              </a:buClr>
            </a:pPr>
            <a:r>
              <a:rPr lang="fr-FR" sz="14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Participer</a:t>
            </a:r>
            <a:r>
              <a:rPr lang="fr-FR" sz="1400" b="1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</a:t>
            </a:r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à une démarche innovante 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F4C6962-FF09-4B74-B1FE-CD058CED408C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>
            <a:off x="8674418" y="4186726"/>
            <a:ext cx="0" cy="488353"/>
          </a:xfrm>
          <a:prstGeom prst="line">
            <a:avLst/>
          </a:prstGeom>
          <a:ln w="19050">
            <a:solidFill>
              <a:srgbClr val="36C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F96D0AA-FD87-4F1A-9E5A-1DC011E21702}"/>
              </a:ext>
            </a:extLst>
          </p:cNvPr>
          <p:cNvCxnSpPr>
            <a:cxnSpLocks/>
            <a:stCxn id="37" idx="4"/>
            <a:endCxn id="39" idx="0"/>
          </p:cNvCxnSpPr>
          <p:nvPr/>
        </p:nvCxnSpPr>
        <p:spPr>
          <a:xfrm>
            <a:off x="8674418" y="4855079"/>
            <a:ext cx="0" cy="488353"/>
          </a:xfrm>
          <a:prstGeom prst="line">
            <a:avLst/>
          </a:prstGeom>
          <a:ln w="19050">
            <a:solidFill>
              <a:srgbClr val="36C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C26EAAE5-6EB5-4740-B12D-D67C2C29591F}"/>
              </a:ext>
            </a:extLst>
          </p:cNvPr>
          <p:cNvSpPr txBox="1"/>
          <p:nvPr/>
        </p:nvSpPr>
        <p:spPr>
          <a:xfrm>
            <a:off x="479424" y="338435"/>
            <a:ext cx="12125405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8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Offre de services :</a:t>
            </a:r>
            <a:br>
              <a:rPr lang="fr-FR" sz="28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</a:br>
            <a:r>
              <a:rPr lang="fr-FR" sz="28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Atlas vous accompagne dans </a:t>
            </a:r>
            <a:r>
              <a:rPr lang="fr-FR" sz="2800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3 grands domaines d’activité </a:t>
            </a:r>
            <a:endParaRPr lang="fr-FR" sz="28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6" name="Espace réservé du pied de page 1">
            <a:extLst>
              <a:ext uri="{FF2B5EF4-FFF2-40B4-BE49-F238E27FC236}">
                <a16:creationId xmlns:a16="http://schemas.microsoft.com/office/drawing/2014/main" id="{A2CB1C0B-12CE-124E-BB2D-1D9C807A3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B866115C-277E-94C9-4890-44BCD0F2F0A5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02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B13C5C9-5785-44AC-8BB9-FE42E3A4A9C4}"/>
              </a:ext>
            </a:extLst>
          </p:cNvPr>
          <p:cNvSpPr txBox="1"/>
          <p:nvPr/>
        </p:nvSpPr>
        <p:spPr>
          <a:xfrm>
            <a:off x="479424" y="338435"/>
            <a:ext cx="12125405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800" b="1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services </a:t>
            </a:r>
            <a:r>
              <a:rPr lang="fr-FR" sz="28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en ligne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768B04-655D-4AAD-858D-17F022BEEC37}"/>
              </a:ext>
            </a:extLst>
          </p:cNvPr>
          <p:cNvSpPr txBox="1"/>
          <p:nvPr/>
        </p:nvSpPr>
        <p:spPr>
          <a:xfrm>
            <a:off x="479424" y="1111679"/>
            <a:ext cx="3416301" cy="51398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rgbClr val="7850DC"/>
              </a:buClr>
            </a:pPr>
            <a:r>
              <a:rPr lang="fr-FR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Connectez-vous à                    , </a:t>
            </a:r>
          </a:p>
          <a:p>
            <a:pPr>
              <a:buClr>
                <a:srgbClr val="7850DC"/>
              </a:buClr>
            </a:pPr>
            <a:r>
              <a:rPr lang="fr-FR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votre espace de services </a:t>
            </a:r>
            <a:br>
              <a:rPr lang="fr-FR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>
                <a:solidFill>
                  <a:srgbClr val="7850DC"/>
                </a:solidFill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en ligne pour : </a:t>
            </a:r>
          </a:p>
          <a:p>
            <a:pPr>
              <a:buClr>
                <a:srgbClr val="7850DC"/>
              </a:buClr>
            </a:pPr>
            <a:endParaRPr lang="fr-FR" sz="1400">
              <a:solidFill>
                <a:srgbClr val="7850DC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Saisir vos demandes de prise en charge</a:t>
            </a:r>
          </a:p>
          <a:p>
            <a:pPr>
              <a:buClr>
                <a:srgbClr val="7850DC"/>
              </a:buClr>
            </a:pPr>
            <a:r>
              <a:rPr lang="fr-FR" sz="10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Suivre l’avancement de vos dossiers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Consulter l’historique de vos démarches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Déposer vos factures et consulter les règlements effectués par Atlas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Accéder à un </a:t>
            </a:r>
            <a:r>
              <a:rPr lang="fr-FR" sz="1400" err="1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reporting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centralisé de vos dossiers, factures et versements volontaires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Déclarer et payer vos contributions formation et taxe d’apprentissage –CUFPA- (virement ou prélèvement bancaire)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Consulter l’historique de vos versements sur votre espace </a:t>
            </a: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136800" indent="-136800">
              <a:buClr>
                <a:srgbClr val="7850DC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Télécharger votre bordereau de déclaration et attestation de versement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EAE01B-8484-481C-AB9D-2341AAE83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133" y="489414"/>
            <a:ext cx="6107654" cy="2963714"/>
          </a:xfrm>
          <a:prstGeom prst="rect">
            <a:avLst/>
          </a:prstGeom>
          <a:ln>
            <a:solidFill>
              <a:srgbClr val="7850DC"/>
            </a:solidFill>
          </a:ln>
        </p:spPr>
      </p:pic>
      <p:pic>
        <p:nvPicPr>
          <p:cNvPr id="7" name="Image 6">
            <a:hlinkClick r:id="rId3"/>
            <a:extLst>
              <a:ext uri="{FF2B5EF4-FFF2-40B4-BE49-F238E27FC236}">
                <a16:creationId xmlns:a16="http://schemas.microsoft.com/office/drawing/2014/main" id="{15D49114-67BA-447B-A17E-745F39D346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286" y="4237738"/>
            <a:ext cx="2682876" cy="1500890"/>
          </a:xfrm>
          <a:prstGeom prst="rect">
            <a:avLst/>
          </a:prstGeom>
        </p:spPr>
      </p:pic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8D011031-9FBC-4FCE-B659-98B852A333D6}"/>
              </a:ext>
            </a:extLst>
          </p:cNvPr>
          <p:cNvSpPr/>
          <p:nvPr/>
        </p:nvSpPr>
        <p:spPr>
          <a:xfrm>
            <a:off x="11012747" y="4953449"/>
            <a:ext cx="118437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2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Découvrez les services en ligne Atlas en vidéo ! </a:t>
            </a:r>
          </a:p>
        </p:txBody>
      </p:sp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E3A5F802-1B2C-407E-9209-257CB540AB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146" y="4451200"/>
            <a:ext cx="412386" cy="4123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C7D092-4488-4D2C-B2AA-C19EB9EC41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60" y="1137317"/>
            <a:ext cx="966444" cy="2432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CBEA545-1875-4F64-B2F8-E1C1948FB50E}"/>
              </a:ext>
            </a:extLst>
          </p:cNvPr>
          <p:cNvSpPr txBox="1"/>
          <p:nvPr/>
        </p:nvSpPr>
        <p:spPr>
          <a:xfrm>
            <a:off x="4403384" y="3537173"/>
            <a:ext cx="4400552" cy="31700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rgbClr val="7850DC"/>
              </a:buClr>
            </a:pPr>
            <a:endParaRPr lang="fr-FR" sz="1400">
              <a:solidFill>
                <a:srgbClr val="7850DC"/>
              </a:solidFill>
              <a:latin typeface="Circular Std Black Italic" panose="020B0604020101020102" pitchFamily="34" charset="77"/>
              <a:cs typeface="Circular Std Black Italic" panose="020B0604020101020102" pitchFamily="34" charset="77"/>
            </a:endParaRP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r>
              <a:rPr lang="fr-FR" sz="1400">
                <a:solidFill>
                  <a:srgbClr val="7850DC"/>
                </a:solidFill>
                <a:latin typeface="Circular Std Black Italic" panose="020B0604020101020102" pitchFamily="34" charset="77"/>
              </a:rPr>
              <a:t>Des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fr-FR" sz="1400">
                <a:solidFill>
                  <a:srgbClr val="7850DC"/>
                </a:solidFill>
                <a:latin typeface="Circular Std Black Italic" panose="020B0604020101020102" pitchFamily="34" charset="77"/>
              </a:rPr>
              <a:t>démarches</a:t>
            </a: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100% digitalisées à chaque étape de votre </a:t>
            </a:r>
            <a:r>
              <a:rPr lang="fr-FR" sz="1400">
                <a:solidFill>
                  <a:srgbClr val="7850DC"/>
                </a:solidFill>
                <a:latin typeface="Circular Std Black Italic" panose="020B0604020101020102" pitchFamily="34" charset="77"/>
              </a:rPr>
              <a:t>dossier</a:t>
            </a:r>
            <a:r>
              <a:rPr lang="fr-FR" sz="1400">
                <a:solidFill>
                  <a:srgbClr val="7850DC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: saisie, dépôt, consultation, facturation</a:t>
            </a: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endParaRPr lang="fr-FR" sz="14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Une saisie facilitée de vos dossiers et contrats d’alternance : pré-saisie, info-bulle, FAQ</a:t>
            </a: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endParaRPr lang="fr-FR" sz="14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 notifications pour être informé en temps réel de l’avancée de vos factures</a:t>
            </a: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endParaRPr lang="fr-FR" sz="14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 marL="285750" indent="-285750">
              <a:buClr>
                <a:srgbClr val="7850DC"/>
              </a:buClr>
              <a:buFont typeface="Wingdings" panose="05000000000000000000" pitchFamily="2" charset="2"/>
              <a:buChar char="ü"/>
            </a:pPr>
            <a:r>
              <a:rPr lang="fr-FR" sz="14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Toute l’actualité sur les dispositifs emploi-formation dans votre espace</a:t>
            </a:r>
          </a:p>
          <a:p>
            <a:pPr>
              <a:buClr>
                <a:srgbClr val="7850DC"/>
              </a:buClr>
            </a:pPr>
            <a:endParaRPr lang="fr-FR" sz="14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  <a:p>
            <a:pPr>
              <a:buClr>
                <a:srgbClr val="7850DC"/>
              </a:buClr>
            </a:pPr>
            <a:endParaRPr lang="fr-FR" sz="1000"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4" name="Espace réservé du pied de page 1">
            <a:extLst>
              <a:ext uri="{FF2B5EF4-FFF2-40B4-BE49-F238E27FC236}">
                <a16:creationId xmlns:a16="http://schemas.microsoft.com/office/drawing/2014/main" id="{FE9F3476-D8DB-9842-9714-EB089E15F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B4B81E1-FC48-40F5-5DB1-C4D83B636EC3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8692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F2B78DBB-48D7-AF4D-80E3-EDA4F1400614}"/>
              </a:ext>
            </a:extLst>
          </p:cNvPr>
          <p:cNvGrpSpPr/>
          <p:nvPr/>
        </p:nvGrpSpPr>
        <p:grpSpPr>
          <a:xfrm>
            <a:off x="7489817" y="3927960"/>
            <a:ext cx="3497579" cy="1661690"/>
            <a:chOff x="8479986" y="3537034"/>
            <a:chExt cx="3497579" cy="1661690"/>
          </a:xfrm>
        </p:grpSpPr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32A94CA-C2EA-7F42-A37C-466373C0A53E}"/>
                </a:ext>
              </a:extLst>
            </p:cNvPr>
            <p:cNvSpPr txBox="1"/>
            <p:nvPr/>
          </p:nvSpPr>
          <p:spPr>
            <a:xfrm>
              <a:off x="8479986" y="3537034"/>
              <a:ext cx="3497579" cy="153888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fr-FR" sz="10000" spc="-30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55</a:t>
              </a:r>
              <a:r>
                <a:rPr lang="fr-FR" sz="8000" spc="-300" baseline="1000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%</a:t>
              </a:r>
              <a:endParaRPr lang="fr-FR" sz="8000" spc="-300" baseline="300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CEACD0E-F96F-D040-9284-F3D98B44A0D3}"/>
                </a:ext>
              </a:extLst>
            </p:cNvPr>
            <p:cNvSpPr txBox="1"/>
            <p:nvPr/>
          </p:nvSpPr>
          <p:spPr>
            <a:xfrm>
              <a:off x="9353183" y="4860170"/>
              <a:ext cx="2430780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fr-FR" sz="2200" b="1" u="none" strike="noStrike" kern="1200" cap="none" spc="0" normalizeH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de cadres</a:t>
              </a:r>
              <a:endParaRPr lang="fr-FR" sz="2200" b="1"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ACE17D5A-13C2-2C49-BFB3-C4F7C7142DA7}"/>
              </a:ext>
            </a:extLst>
          </p:cNvPr>
          <p:cNvSpPr txBox="1"/>
          <p:nvPr/>
        </p:nvSpPr>
        <p:spPr>
          <a:xfrm>
            <a:off x="479424" y="347960"/>
            <a:ext cx="9928225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 périmètre d’activité </a:t>
            </a:r>
            <a:r>
              <a:rPr kumimoji="0" lang="fr-FR" sz="3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d’Atlas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9F003F3-F4E4-2147-8D51-09FDD2248183}"/>
              </a:ext>
            </a:extLst>
          </p:cNvPr>
          <p:cNvGrpSpPr/>
          <p:nvPr/>
        </p:nvGrpSpPr>
        <p:grpSpPr>
          <a:xfrm>
            <a:off x="7482150" y="1911608"/>
            <a:ext cx="3497579" cy="1649076"/>
            <a:chOff x="8241102" y="1815949"/>
            <a:chExt cx="3497579" cy="164907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1882E10-0430-1445-BC6F-1827710F20F7}"/>
                </a:ext>
              </a:extLst>
            </p:cNvPr>
            <p:cNvSpPr txBox="1"/>
            <p:nvPr/>
          </p:nvSpPr>
          <p:spPr>
            <a:xfrm>
              <a:off x="8241102" y="1815949"/>
              <a:ext cx="3497579" cy="153888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fr-FR" sz="10000" spc="-300" dirty="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rPr>
                <a:t>972</a:t>
              </a:r>
              <a:endParaRPr lang="fr-FR" sz="10000" spc="-300" baseline="30000" dirty="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C23A16D-42F9-DC4B-BB34-7FA7D7B17852}"/>
                </a:ext>
              </a:extLst>
            </p:cNvPr>
            <p:cNvSpPr txBox="1"/>
            <p:nvPr/>
          </p:nvSpPr>
          <p:spPr>
            <a:xfrm>
              <a:off x="9025760" y="3126471"/>
              <a:ext cx="2430780" cy="33855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fr-FR" sz="2200" b="1" u="none" strike="noStrike" kern="1200" cap="none" spc="0" normalizeH="0" noProof="0">
                  <a:ln>
                    <a:noFill/>
                  </a:ln>
                  <a:solidFill>
                    <a:srgbClr val="7850DC"/>
                  </a:solidFill>
                  <a:effectLst/>
                  <a:uLnTx/>
                  <a:uFillTx/>
                  <a:latin typeface="Circular Std Black Italic" panose="020B0604020101020102" pitchFamily="34" charset="77"/>
                  <a:cs typeface="Circular Std Black Italic" panose="020B0604020101020102" pitchFamily="34" charset="77"/>
                </a:rPr>
                <a:t>métiers recensés</a:t>
              </a:r>
              <a:endParaRPr lang="fr-FR" sz="2200" b="1">
                <a:latin typeface="Circular Std Black Italic" panose="020B0604020101020102" pitchFamily="34" charset="77"/>
                <a:cs typeface="Circular Std Black Italic" panose="020B0604020101020102" pitchFamily="34" charset="77"/>
              </a:endParaRPr>
            </a:p>
          </p:txBody>
        </p:sp>
      </p:grpSp>
      <p:sp>
        <p:nvSpPr>
          <p:cNvPr id="27" name="Espace réservé du pied de page 1">
            <a:extLst>
              <a:ext uri="{FF2B5EF4-FFF2-40B4-BE49-F238E27FC236}">
                <a16:creationId xmlns:a16="http://schemas.microsoft.com/office/drawing/2014/main" id="{83587D6F-1DC6-3C48-9D79-336A768F1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3026800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EDE0ACF-8947-4F46-8640-A22A6ECE1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6" y="1330013"/>
            <a:ext cx="1507475" cy="1507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ACD58A-2B1E-E847-80AC-21BB086FC5DD}"/>
              </a:ext>
            </a:extLst>
          </p:cNvPr>
          <p:cNvSpPr/>
          <p:nvPr/>
        </p:nvSpPr>
        <p:spPr>
          <a:xfrm>
            <a:off x="4294892" y="1707594"/>
            <a:ext cx="1376339" cy="66172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/>
            <a: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de TPME</a:t>
            </a:r>
            <a:br>
              <a:rPr lang="fr-FR" sz="22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500">
                <a:solidFill>
                  <a:srgbClr val="2D0F64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(- de 50 salariés)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6EF9C1-E511-BB4B-A06B-7D98D3742569}"/>
              </a:ext>
            </a:extLst>
          </p:cNvPr>
          <p:cNvSpPr/>
          <p:nvPr/>
        </p:nvSpPr>
        <p:spPr>
          <a:xfrm>
            <a:off x="2999040" y="1684511"/>
            <a:ext cx="1071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000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98%</a:t>
            </a:r>
            <a:endParaRPr lang="fr-FR" sz="4000">
              <a:solidFill>
                <a:srgbClr val="2D0F64"/>
              </a:solidFill>
              <a:latin typeface="Circular Std Book Italic" panose="020B0604020101020102" pitchFamily="34" charset="77"/>
              <a:cs typeface="Circular Std Book Italic" panose="020B0604020101020102" pitchFamily="34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EE3201-91E9-9247-A96D-E7D06FA18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6" y="3980459"/>
            <a:ext cx="1498660" cy="149866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A97024CC-E4A8-3147-827B-63710A28AC37}"/>
              </a:ext>
            </a:extLst>
          </p:cNvPr>
          <p:cNvGrpSpPr/>
          <p:nvPr/>
        </p:nvGrpSpPr>
        <p:grpSpPr>
          <a:xfrm>
            <a:off x="2984871" y="3222130"/>
            <a:ext cx="4473326" cy="3059271"/>
            <a:chOff x="2295663" y="3307005"/>
            <a:chExt cx="4473326" cy="3059271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E62744E-DF97-1043-B9F1-AB0F5C965B6B}"/>
                </a:ext>
              </a:extLst>
            </p:cNvPr>
            <p:cNvGrpSpPr/>
            <p:nvPr/>
          </p:nvGrpSpPr>
          <p:grpSpPr>
            <a:xfrm>
              <a:off x="2295663" y="3307005"/>
              <a:ext cx="4473326" cy="748123"/>
              <a:chOff x="2295663" y="3307005"/>
              <a:chExt cx="4473326" cy="748123"/>
            </a:xfrm>
          </p:grpSpPr>
          <p:sp>
            <p:nvSpPr>
              <p:cNvPr id="46" name="Rectangle : coins arrondis 45">
                <a:extLst>
                  <a:ext uri="{FF2B5EF4-FFF2-40B4-BE49-F238E27FC236}">
                    <a16:creationId xmlns:a16="http://schemas.microsoft.com/office/drawing/2014/main" id="{EFB8D575-81BD-5E4B-B703-09E469DBD298}"/>
                  </a:ext>
                </a:extLst>
              </p:cNvPr>
              <p:cNvSpPr/>
              <p:nvPr/>
            </p:nvSpPr>
            <p:spPr>
              <a:xfrm>
                <a:off x="3316350" y="3307005"/>
                <a:ext cx="3452639" cy="74812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fr-FR" sz="15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des salariés employés</a:t>
                </a:r>
                <a:br>
                  <a:rPr lang="fr-FR" sz="15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</a:br>
                <a:r>
                  <a:rPr lang="fr-FR" sz="15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par </a:t>
                </a:r>
                <a: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des TPME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C861BF-5270-F149-AC34-D2BDEF3FC68E}"/>
                  </a:ext>
                </a:extLst>
              </p:cNvPr>
              <p:cNvSpPr/>
              <p:nvPr/>
            </p:nvSpPr>
            <p:spPr>
              <a:xfrm>
                <a:off x="2295663" y="3404067"/>
                <a:ext cx="85151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000" dirty="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17%</a:t>
                </a:r>
                <a:endParaRPr lang="fr-FR" sz="3000" dirty="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92083F9-59C0-3D48-A820-9D73325578A0}"/>
                </a:ext>
              </a:extLst>
            </p:cNvPr>
            <p:cNvGrpSpPr/>
            <p:nvPr/>
          </p:nvGrpSpPr>
          <p:grpSpPr>
            <a:xfrm>
              <a:off x="2295663" y="4004571"/>
              <a:ext cx="4473326" cy="1074152"/>
              <a:chOff x="2295663" y="3929554"/>
              <a:chExt cx="4473326" cy="1074152"/>
            </a:xfrm>
          </p:grpSpPr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359CF8A9-7E12-8444-B06A-3BCC8664CF21}"/>
                  </a:ext>
                </a:extLst>
              </p:cNvPr>
              <p:cNvSpPr/>
              <p:nvPr/>
            </p:nvSpPr>
            <p:spPr>
              <a:xfrm>
                <a:off x="3316350" y="3929554"/>
                <a:ext cx="3452639" cy="1074152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108000" bIns="0" rtlCol="0" anchor="ctr"/>
              <a:lstStyle/>
              <a:p>
                <a:r>
                  <a:rPr lang="fr-FR" sz="1500">
                    <a:solidFill>
                      <a:srgbClr val="2D0F64"/>
                    </a:solidFill>
                    <a:latin typeface="Circular Std Black Italic" panose="020B0604020101020102" pitchFamily="34" charset="77"/>
                    <a:cs typeface="Circular Std Black Italic" panose="020B0604020101020102" pitchFamily="34" charset="77"/>
                  </a:rPr>
                  <a:t>des salariés </a:t>
                </a:r>
                <a: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employés dans </a:t>
                </a:r>
                <a:b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</a:br>
                <a: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des entreprises de taille</a:t>
                </a:r>
                <a:b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</a:br>
                <a: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intermédiaire et grandes entreprises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9B7AE94-5DB0-1F44-A3BE-84EFF87DDD2F}"/>
                  </a:ext>
                </a:extLst>
              </p:cNvPr>
              <p:cNvSpPr/>
              <p:nvPr/>
            </p:nvSpPr>
            <p:spPr>
              <a:xfrm>
                <a:off x="2295663" y="4189631"/>
                <a:ext cx="85151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000" dirty="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83%</a:t>
                </a:r>
                <a:endParaRPr lang="fr-FR" sz="3000" dirty="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52E9AB6-8DE2-D84A-9F35-22D06F18A010}"/>
                </a:ext>
              </a:extLst>
            </p:cNvPr>
            <p:cNvGrpSpPr/>
            <p:nvPr/>
          </p:nvGrpSpPr>
          <p:grpSpPr>
            <a:xfrm>
              <a:off x="2295663" y="4965411"/>
              <a:ext cx="2264938" cy="748123"/>
              <a:chOff x="2295663" y="4920562"/>
              <a:chExt cx="2264938" cy="748123"/>
            </a:xfrm>
          </p:grpSpPr>
          <p:sp>
            <p:nvSpPr>
              <p:cNvPr id="55" name="Rectangle : coins arrondis 54">
                <a:extLst>
                  <a:ext uri="{FF2B5EF4-FFF2-40B4-BE49-F238E27FC236}">
                    <a16:creationId xmlns:a16="http://schemas.microsoft.com/office/drawing/2014/main" id="{AE68B445-E5C4-CC42-9730-16A82E293268}"/>
                  </a:ext>
                </a:extLst>
              </p:cNvPr>
              <p:cNvSpPr/>
              <p:nvPr/>
            </p:nvSpPr>
            <p:spPr>
              <a:xfrm>
                <a:off x="3316350" y="4920562"/>
                <a:ext cx="1244251" cy="74812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fr-FR" sz="1500">
                    <a:solidFill>
                      <a:srgbClr val="2D0F64"/>
                    </a:solidFill>
                    <a:latin typeface="Circular Std Book Italic" panose="020B0604020101020102" pitchFamily="34" charset="77"/>
                    <a:cs typeface="Circular Std Book Italic" panose="020B0604020101020102" pitchFamily="34" charset="77"/>
                  </a:rPr>
                  <a:t>de</a:t>
                </a:r>
                <a:r>
                  <a:rPr lang="fr-FR" sz="15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 femmes</a:t>
                </a:r>
                <a:endParaRPr lang="fr-FR" sz="150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6676634-D0CA-194A-879A-76C500AEF545}"/>
                  </a:ext>
                </a:extLst>
              </p:cNvPr>
              <p:cNvSpPr/>
              <p:nvPr/>
            </p:nvSpPr>
            <p:spPr>
              <a:xfrm>
                <a:off x="2295663" y="5017624"/>
                <a:ext cx="85151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0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45%</a:t>
                </a:r>
                <a:endParaRPr lang="fr-FR" sz="300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7DF184E1-5EE7-CC47-BA0F-C631273E3527}"/>
                </a:ext>
              </a:extLst>
            </p:cNvPr>
            <p:cNvGrpSpPr/>
            <p:nvPr/>
          </p:nvGrpSpPr>
          <p:grpSpPr>
            <a:xfrm>
              <a:off x="2295663" y="5618153"/>
              <a:ext cx="2264940" cy="748123"/>
              <a:chOff x="2295663" y="5618153"/>
              <a:chExt cx="2264940" cy="74812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8314AFD-6B13-D04C-9B9C-DCB3176795CC}"/>
                  </a:ext>
                </a:extLst>
              </p:cNvPr>
              <p:cNvSpPr/>
              <p:nvPr/>
            </p:nvSpPr>
            <p:spPr>
              <a:xfrm>
                <a:off x="2295663" y="5715215"/>
                <a:ext cx="94929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000">
                    <a:solidFill>
                      <a:srgbClr val="2D0F64"/>
                    </a:solidFill>
                    <a:latin typeface="Circular Std Black Italic" panose="020B0A04020101010102" pitchFamily="34" charset="0"/>
                    <a:cs typeface="Circular Std Black Italic" panose="020B0A04020101010102" pitchFamily="34" charset="0"/>
                  </a:rPr>
                  <a:t>55%</a:t>
                </a:r>
                <a:endParaRPr lang="fr-FR" sz="3000">
                  <a:solidFill>
                    <a:srgbClr val="2D0F64"/>
                  </a:solidFill>
                  <a:latin typeface="Circular Std Book Italic" panose="020B0604020101020102" pitchFamily="34" charset="77"/>
                  <a:cs typeface="Circular Std Book Italic" panose="020B0604020101020102" pitchFamily="34" charset="77"/>
                </a:endParaRPr>
              </a:p>
            </p:txBody>
          </p:sp>
          <p:sp>
            <p:nvSpPr>
              <p:cNvPr id="56" name="Rectangle : coins arrondis 55">
                <a:extLst>
                  <a:ext uri="{FF2B5EF4-FFF2-40B4-BE49-F238E27FC236}">
                    <a16:creationId xmlns:a16="http://schemas.microsoft.com/office/drawing/2014/main" id="{97DD2BFA-472D-A14B-8A73-B6CEB092158E}"/>
                  </a:ext>
                </a:extLst>
              </p:cNvPr>
              <p:cNvSpPr/>
              <p:nvPr/>
            </p:nvSpPr>
            <p:spPr>
              <a:xfrm>
                <a:off x="3316351" y="5618153"/>
                <a:ext cx="1244252" cy="74812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fr-FR" sz="1500">
                    <a:solidFill>
                      <a:srgbClr val="2D0F64"/>
                    </a:solidFill>
                    <a:latin typeface="Circular Std Black Italic" panose="020B0604020101020102" pitchFamily="34" charset="77"/>
                    <a:cs typeface="Circular Std Black Italic" panose="020B0604020101020102" pitchFamily="34" charset="77"/>
                  </a:rPr>
                  <a:t>d’hommes</a:t>
                </a:r>
              </a:p>
            </p:txBody>
          </p:sp>
        </p:grpSp>
      </p:grp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4B0B2F7-42D1-6146-8AB5-5488864FCA56}"/>
              </a:ext>
            </a:extLst>
          </p:cNvPr>
          <p:cNvCxnSpPr>
            <a:cxnSpLocks/>
          </p:cNvCxnSpPr>
          <p:nvPr/>
        </p:nvCxnSpPr>
        <p:spPr>
          <a:xfrm>
            <a:off x="7593436" y="1637177"/>
            <a:ext cx="0" cy="4277374"/>
          </a:xfrm>
          <a:prstGeom prst="line">
            <a:avLst/>
          </a:prstGeom>
          <a:ln w="12700">
            <a:solidFill>
              <a:srgbClr val="2D0F6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FFA06173-1627-DC28-2B76-3A4D4FA409BF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6146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6B1FE7-1AC3-49F3-B2BA-BE13D1889DC5}"/>
              </a:ext>
            </a:extLst>
          </p:cNvPr>
          <p:cNvSpPr txBox="1"/>
          <p:nvPr/>
        </p:nvSpPr>
        <p:spPr>
          <a:xfrm>
            <a:off x="479424" y="338435"/>
            <a:ext cx="9928225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604020101020102" pitchFamily="34" charset="77"/>
                <a:cs typeface="Circular Std Black Italic" panose="020B0604020101020102" pitchFamily="34" charset="77"/>
              </a:rPr>
              <a:t>6 axes</a:t>
            </a:r>
            <a:r>
              <a:rPr lang="fr-FR" sz="3000" b="1">
                <a:cs typeface="Circular Std Black Italic" panose="020B0604020101020102" pitchFamily="34" charset="77"/>
              </a:rPr>
              <a:t> </a:t>
            </a:r>
            <a:r>
              <a:rPr lang="fr-FR" sz="3000">
                <a:cs typeface="Circular Std Black Italic" panose="020B0604020101020102" pitchFamily="34" charset="77"/>
              </a:rPr>
              <a:t>d’intervention</a:t>
            </a:r>
          </a:p>
        </p:txBody>
      </p:sp>
      <p:sp>
        <p:nvSpPr>
          <p:cNvPr id="5" name="Rectangle : coins arrondi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C1F19B-A578-4C63-ACC7-3FB2A9A5C7BE}"/>
              </a:ext>
            </a:extLst>
          </p:cNvPr>
          <p:cNvSpPr/>
          <p:nvPr/>
        </p:nvSpPr>
        <p:spPr>
          <a:xfrm>
            <a:off x="2200275" y="1266404"/>
            <a:ext cx="3516763" cy="738259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Conseiller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7DC291-0F12-42E1-A3FE-B1DCC3D4C3DD}"/>
              </a:ext>
            </a:extLst>
          </p:cNvPr>
          <p:cNvSpPr txBox="1"/>
          <p:nvPr/>
        </p:nvSpPr>
        <p:spPr>
          <a:xfrm>
            <a:off x="2200275" y="2128084"/>
            <a:ext cx="351676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entreprises dans le développement de leurs compétences</a:t>
            </a:r>
          </a:p>
        </p:txBody>
      </p:sp>
      <p:sp>
        <p:nvSpPr>
          <p:cNvPr id="8" name="Rectangle : coins arrondi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E395DF-2108-4D41-89E3-F509589E57B6}"/>
              </a:ext>
            </a:extLst>
          </p:cNvPr>
          <p:cNvSpPr/>
          <p:nvPr/>
        </p:nvSpPr>
        <p:spPr>
          <a:xfrm>
            <a:off x="6474964" y="1275512"/>
            <a:ext cx="3516761" cy="727563"/>
          </a:xfrm>
          <a:prstGeom prst="roundRect">
            <a:avLst/>
          </a:prstGeom>
          <a:solidFill>
            <a:srgbClr val="2D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Financer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D9064-A022-4D26-8EF0-1414A259E31C}"/>
              </a:ext>
            </a:extLst>
          </p:cNvPr>
          <p:cNvSpPr txBox="1"/>
          <p:nvPr/>
        </p:nvSpPr>
        <p:spPr>
          <a:xfrm>
            <a:off x="6474964" y="2126496"/>
            <a:ext cx="351676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dispositifs de formation</a:t>
            </a:r>
          </a:p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et les contrats d’alternance</a:t>
            </a:r>
          </a:p>
        </p:txBody>
      </p:sp>
      <p:sp>
        <p:nvSpPr>
          <p:cNvPr id="11" name="Rectangle : coins arrondis 10">
            <a:hlinkClick r:id="rId2" action="ppaction://hlinksldjump"/>
            <a:extLst>
              <a:ext uri="{FF2B5EF4-FFF2-40B4-BE49-F238E27FC236}">
                <a16:creationId xmlns:a16="http://schemas.microsoft.com/office/drawing/2014/main" id="{DD1E0135-12E1-4CA7-BB82-B333FFCE294A}"/>
              </a:ext>
            </a:extLst>
          </p:cNvPr>
          <p:cNvSpPr/>
          <p:nvPr/>
        </p:nvSpPr>
        <p:spPr>
          <a:xfrm>
            <a:off x="2200275" y="3145907"/>
            <a:ext cx="3516763" cy="727563"/>
          </a:xfrm>
          <a:prstGeom prst="roundRect">
            <a:avLst/>
          </a:prstGeom>
          <a:solidFill>
            <a:srgbClr val="2D0F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Promouvoir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23AC01-D66E-4974-A9EF-2CA61174D7C8}"/>
              </a:ext>
            </a:extLst>
          </p:cNvPr>
          <p:cNvSpPr txBox="1"/>
          <p:nvPr/>
        </p:nvSpPr>
        <p:spPr>
          <a:xfrm>
            <a:off x="2200275" y="3996891"/>
            <a:ext cx="351676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métiers</a:t>
            </a:r>
          </a:p>
        </p:txBody>
      </p:sp>
      <p:sp>
        <p:nvSpPr>
          <p:cNvPr id="14" name="Rectangle : coins arrondis 13">
            <a:hlinkClick r:id="rId2" action="ppaction://hlinksldjump"/>
            <a:extLst>
              <a:ext uri="{FF2B5EF4-FFF2-40B4-BE49-F238E27FC236}">
                <a16:creationId xmlns:a16="http://schemas.microsoft.com/office/drawing/2014/main" id="{93519D87-DEBA-473A-975F-7AC391E0FCE0}"/>
              </a:ext>
            </a:extLst>
          </p:cNvPr>
          <p:cNvSpPr/>
          <p:nvPr/>
        </p:nvSpPr>
        <p:spPr>
          <a:xfrm>
            <a:off x="6474964" y="3143106"/>
            <a:ext cx="3516761" cy="727563"/>
          </a:xfrm>
          <a:prstGeom prst="roundRect">
            <a:avLst/>
          </a:prstGeom>
          <a:solidFill>
            <a:srgbClr val="2D0F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Faciliter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BE2D25-3644-4D54-848B-90CC18740860}"/>
              </a:ext>
            </a:extLst>
          </p:cNvPr>
          <p:cNvSpPr txBox="1"/>
          <p:nvPr/>
        </p:nvSpPr>
        <p:spPr>
          <a:xfrm>
            <a:off x="6474965" y="3994090"/>
            <a:ext cx="351676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recrutements en alternance</a:t>
            </a:r>
          </a:p>
        </p:txBody>
      </p:sp>
      <p:sp>
        <p:nvSpPr>
          <p:cNvPr id="17" name="Rectangle : coins arrondis 16">
            <a:hlinkClick r:id="rId3" action="ppaction://hlinksldjump"/>
            <a:extLst>
              <a:ext uri="{FF2B5EF4-FFF2-40B4-BE49-F238E27FC236}">
                <a16:creationId xmlns:a16="http://schemas.microsoft.com/office/drawing/2014/main" id="{20925BB3-E033-4AC3-A741-888DCBA2E668}"/>
              </a:ext>
            </a:extLst>
          </p:cNvPr>
          <p:cNvSpPr/>
          <p:nvPr/>
        </p:nvSpPr>
        <p:spPr>
          <a:xfrm>
            <a:off x="2200275" y="4743506"/>
            <a:ext cx="3516763" cy="727563"/>
          </a:xfrm>
          <a:prstGeom prst="roundRect">
            <a:avLst/>
          </a:prstGeom>
          <a:solidFill>
            <a:srgbClr val="7850D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Anticiper</a:t>
            </a:r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A28FF0-A94D-43F9-9D7B-D18A12B70F40}"/>
              </a:ext>
            </a:extLst>
          </p:cNvPr>
          <p:cNvSpPr txBox="1"/>
          <p:nvPr/>
        </p:nvSpPr>
        <p:spPr>
          <a:xfrm>
            <a:off x="2200275" y="5594490"/>
            <a:ext cx="351676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les évolutions des métiers</a:t>
            </a:r>
          </a:p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et les besoins en formation </a:t>
            </a:r>
          </a:p>
        </p:txBody>
      </p:sp>
      <p:sp>
        <p:nvSpPr>
          <p:cNvPr id="20" name="Rectangle : coins arrondis 19">
            <a:hlinkClick r:id="rId3" action="ppaction://hlinksldjump"/>
            <a:extLst>
              <a:ext uri="{FF2B5EF4-FFF2-40B4-BE49-F238E27FC236}">
                <a16:creationId xmlns:a16="http://schemas.microsoft.com/office/drawing/2014/main" id="{1764FDF4-C09A-41DE-8637-92D07320EB31}"/>
              </a:ext>
            </a:extLst>
          </p:cNvPr>
          <p:cNvSpPr/>
          <p:nvPr/>
        </p:nvSpPr>
        <p:spPr>
          <a:xfrm>
            <a:off x="6474964" y="4741087"/>
            <a:ext cx="3516761" cy="727563"/>
          </a:xfrm>
          <a:prstGeom prst="roundRect">
            <a:avLst/>
          </a:prstGeom>
          <a:solidFill>
            <a:srgbClr val="7850D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rPr>
              <a:t>Innover</a:t>
            </a: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AB69C3-1102-4EF2-A0B6-2AD7F5755F40}"/>
              </a:ext>
            </a:extLst>
          </p:cNvPr>
          <p:cNvSpPr txBox="1"/>
          <p:nvPr/>
        </p:nvSpPr>
        <p:spPr>
          <a:xfrm>
            <a:off x="6474964" y="5592071"/>
            <a:ext cx="351676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en soutenant les initiatives </a:t>
            </a:r>
          </a:p>
          <a:p>
            <a:pPr algn="ctr"/>
            <a:r>
              <a:rPr lang="fr-FR" sz="1600"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qui réinventent la formation </a:t>
            </a:r>
          </a:p>
        </p:txBody>
      </p:sp>
      <p:sp>
        <p:nvSpPr>
          <p:cNvPr id="23" name="Espace réservé du pied de page 1">
            <a:extLst>
              <a:ext uri="{FF2B5EF4-FFF2-40B4-BE49-F238E27FC236}">
                <a16:creationId xmlns:a16="http://schemas.microsoft.com/office/drawing/2014/main" id="{505D9306-B7C4-8942-9DB7-BA90974BA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7E0F2A46-2B3F-7980-EB11-2B4CA4255D25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2695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468048-1DE8-415B-95A7-4783395B62B0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Conseiller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les entreprises 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la formation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FE0CE9-CAFA-454A-86FD-0E4660F66416}"/>
              </a:ext>
            </a:extLst>
          </p:cNvPr>
          <p:cNvSpPr txBox="1"/>
          <p:nvPr/>
        </p:nvSpPr>
        <p:spPr>
          <a:xfrm>
            <a:off x="1749106" y="2316530"/>
            <a:ext cx="4320000" cy="32316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sur les formations les plus efficaces</a:t>
            </a: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dans la définition et la mise en œuvre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 leur plan de développement </a:t>
            </a:r>
            <a:b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compétences</a:t>
            </a:r>
          </a:p>
          <a:p>
            <a:pPr lvl="0"/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pPr lvl="0"/>
            <a:endParaRPr lang="fr-FR" sz="1400">
              <a:solidFill>
                <a:prstClr val="black"/>
              </a:solidFill>
              <a:latin typeface="Circular Std Book Italic" panose="020B0604020101020102" pitchFamily="34" charset="0"/>
              <a:cs typeface="Circular Std Book Italic" panose="020B0604020101020102" pitchFamily="34" charset="0"/>
            </a:endParaRPr>
          </a:p>
          <a:p>
            <a:r>
              <a:rPr lang="fr-FR" sz="14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pratiques RH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217D8A-3AB7-4F8F-86C8-26E22FD62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3" y="1776530"/>
            <a:ext cx="726991" cy="7277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E7FE66-4F4F-420D-98AC-10BA5D33E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50" y="3340643"/>
            <a:ext cx="900444" cy="6017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4F0E31-2AD1-4476-9F29-AC5ABCD5F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10" y="4778798"/>
            <a:ext cx="771184" cy="7711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CC062C-3EE8-4D6B-AB0A-1BD5D265A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722" y="1829649"/>
            <a:ext cx="498056" cy="621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39DFB2-6696-491F-BA65-D85325AA2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819" y="3136931"/>
            <a:ext cx="620959" cy="621476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7E076-9725-1045-9738-071D67447A3E}"/>
              </a:ext>
            </a:extLst>
          </p:cNvPr>
          <p:cNvSpPr/>
          <p:nvPr/>
        </p:nvSpPr>
        <p:spPr>
          <a:xfrm>
            <a:off x="1709553" y="1806533"/>
            <a:ext cx="2795048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Informer les entreprises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AB1A98A-1B4F-D842-AB74-3BF47B924C7D}"/>
              </a:ext>
            </a:extLst>
          </p:cNvPr>
          <p:cNvSpPr/>
          <p:nvPr/>
        </p:nvSpPr>
        <p:spPr>
          <a:xfrm>
            <a:off x="1709553" y="3107669"/>
            <a:ext cx="2974089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Conseiller les entreprises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A667F97-ED7E-8346-88A2-855B8CE3BCA7}"/>
              </a:ext>
            </a:extLst>
          </p:cNvPr>
          <p:cNvSpPr/>
          <p:nvPr/>
        </p:nvSpPr>
        <p:spPr>
          <a:xfrm>
            <a:off x="1709553" y="4809481"/>
            <a:ext cx="3241935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Accompagner l’optimisation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EEE345-1224-4A47-B118-56265FBF766A}"/>
              </a:ext>
            </a:extLst>
          </p:cNvPr>
          <p:cNvSpPr txBox="1"/>
          <p:nvPr/>
        </p:nvSpPr>
        <p:spPr>
          <a:xfrm>
            <a:off x="6864246" y="2316530"/>
            <a:ext cx="4320000" cy="15081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/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pratiques RH</a:t>
            </a: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/>
            <a:endParaRPr lang="fr-FR" sz="1400">
              <a:solidFill>
                <a:srgbClr val="2D0F64"/>
              </a:solidFill>
              <a:latin typeface="Circular Std Black Italic" panose="020B0A04020101010102" pitchFamily="34" charset="0"/>
              <a:cs typeface="Circular Std Black Italic" panose="020B0A04020101010102" pitchFamily="34" charset="0"/>
            </a:endParaRPr>
          </a:p>
          <a:p>
            <a:pPr lvl="0">
              <a:defRPr/>
            </a:pPr>
            <a:br>
              <a:rPr lang="fr-FR" sz="1400">
                <a:solidFill>
                  <a:srgbClr val="7850DC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</a:br>
            <a:r>
              <a:rPr lang="fr-FR" sz="1400">
                <a:solidFill>
                  <a:prstClr val="black"/>
                </a:solidFill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et mobiliser les aides spécifiques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5D84503-6FF9-FF44-85AE-3CA3ECDAD484}"/>
              </a:ext>
            </a:extLst>
          </p:cNvPr>
          <p:cNvSpPr/>
          <p:nvPr/>
        </p:nvSpPr>
        <p:spPr>
          <a:xfrm>
            <a:off x="6824692" y="1806533"/>
            <a:ext cx="4540599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Simplifier les démarches administratives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E4DCA9C-A4BE-4340-B265-D9FBA6A5EE33}"/>
              </a:ext>
            </a:extLst>
          </p:cNvPr>
          <p:cNvSpPr/>
          <p:nvPr/>
        </p:nvSpPr>
        <p:spPr>
          <a:xfrm>
            <a:off x="6824693" y="3107669"/>
            <a:ext cx="4073087" cy="461666"/>
          </a:xfrm>
          <a:prstGeom prst="roundRect">
            <a:avLst/>
          </a:prstGeom>
          <a:noFill/>
          <a:ln>
            <a:solidFill>
              <a:srgbClr val="2D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>
                <a:solidFill>
                  <a:srgbClr val="2D0F64"/>
                </a:solidFill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Financer directement les formations</a:t>
            </a:r>
            <a:endParaRPr lang="fr-FR">
              <a:solidFill>
                <a:srgbClr val="2D0F64"/>
              </a:solidFill>
            </a:endParaRPr>
          </a:p>
        </p:txBody>
      </p:sp>
      <p:sp>
        <p:nvSpPr>
          <p:cNvPr id="23" name="Espace réservé du pied de page 1">
            <a:extLst>
              <a:ext uri="{FF2B5EF4-FFF2-40B4-BE49-F238E27FC236}">
                <a16:creationId xmlns:a16="http://schemas.microsoft.com/office/drawing/2014/main" id="{21756FD2-0E29-3F4D-8309-EDD7E4036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5CA6FEE6-64A7-6038-3C01-F3CAEE944E32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23221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9540-DBFC-8DEB-BF7B-BDA29653A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60160-3E9C-11F2-89C0-53C2A6816327}"/>
              </a:ext>
            </a:extLst>
          </p:cNvPr>
          <p:cNvSpPr/>
          <p:nvPr/>
        </p:nvSpPr>
        <p:spPr>
          <a:xfrm>
            <a:off x="7311155" y="3596204"/>
            <a:ext cx="3757474" cy="242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expertAtlas">
            <a:extLst>
              <a:ext uri="{FF2B5EF4-FFF2-40B4-BE49-F238E27FC236}">
                <a16:creationId xmlns:a16="http://schemas.microsoft.com/office/drawing/2014/main" id="{9506925E-B75B-CE8B-1521-4A85EB41C2B7}"/>
              </a:ext>
            </a:extLst>
          </p:cNvPr>
          <p:cNvGrpSpPr/>
          <p:nvPr/>
        </p:nvGrpSpPr>
        <p:grpSpPr>
          <a:xfrm>
            <a:off x="197744" y="1216312"/>
            <a:ext cx="5966004" cy="4708110"/>
            <a:chOff x="197744" y="1216312"/>
            <a:chExt cx="5966004" cy="47081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362A31-5CC9-C87C-D192-5842C3311C57}"/>
                </a:ext>
              </a:extLst>
            </p:cNvPr>
            <p:cNvSpPr/>
            <p:nvPr/>
          </p:nvSpPr>
          <p:spPr>
            <a:xfrm>
              <a:off x="1318903" y="1330746"/>
              <a:ext cx="3757474" cy="2428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DB6D73D-891C-CA36-9380-F19B21A0C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903" y="1640222"/>
              <a:ext cx="3757474" cy="1837381"/>
            </a:xfrm>
            <a:prstGeom prst="rect">
              <a:avLst/>
            </a:prstGeom>
          </p:spPr>
        </p:pic>
        <p:pic>
          <p:nvPicPr>
            <p:cNvPr id="18" name="image2.png">
              <a:extLst>
                <a:ext uri="{FF2B5EF4-FFF2-40B4-BE49-F238E27FC236}">
                  <a16:creationId xmlns:a16="http://schemas.microsoft.com/office/drawing/2014/main" id="{9F3E7903-2FEC-F354-301C-957274894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44" y="1216312"/>
              <a:ext cx="5966004" cy="33378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Baseline">
              <a:extLst>
                <a:ext uri="{FF2B5EF4-FFF2-40B4-BE49-F238E27FC236}">
                  <a16:creationId xmlns:a16="http://schemas.microsoft.com/office/drawing/2014/main" id="{DFF41DAE-EFCC-C57F-9D4D-7DC8C7628FB7}"/>
                </a:ext>
              </a:extLst>
            </p:cNvPr>
            <p:cNvSpPr txBox="1"/>
            <p:nvPr/>
          </p:nvSpPr>
          <p:spPr>
            <a:xfrm>
              <a:off x="767964" y="4214322"/>
              <a:ext cx="4881653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fr-FR" sz="120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Accompagnement dans la mise en place de dispositifs ciblés</a:t>
              </a:r>
            </a:p>
          </p:txBody>
        </p:sp>
        <p:pic>
          <p:nvPicPr>
            <p:cNvPr id="9" name="logo expertAtlas">
              <a:extLst>
                <a:ext uri="{FF2B5EF4-FFF2-40B4-BE49-F238E27FC236}">
                  <a16:creationId xmlns:a16="http://schemas.microsoft.com/office/drawing/2014/main" id="{191060E4-45C0-A79D-0A4B-6F036794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38" t="44797" r="45144" b="37391"/>
            <a:stretch/>
          </p:blipFill>
          <p:spPr>
            <a:xfrm>
              <a:off x="562806" y="4657281"/>
              <a:ext cx="5347582" cy="1267141"/>
            </a:xfrm>
            <a:prstGeom prst="rect">
              <a:avLst/>
            </a:prstGeom>
          </p:spPr>
        </p:pic>
      </p:grpSp>
      <p:grpSp>
        <p:nvGrpSpPr>
          <p:cNvPr id="2" name="campusAtlas">
            <a:extLst>
              <a:ext uri="{FF2B5EF4-FFF2-40B4-BE49-F238E27FC236}">
                <a16:creationId xmlns:a16="http://schemas.microsoft.com/office/drawing/2014/main" id="{1819671B-6F4F-C4E5-0E43-3468567C8B4F}"/>
              </a:ext>
            </a:extLst>
          </p:cNvPr>
          <p:cNvGrpSpPr/>
          <p:nvPr/>
        </p:nvGrpSpPr>
        <p:grpSpPr>
          <a:xfrm>
            <a:off x="6189996" y="1010060"/>
            <a:ext cx="5966004" cy="5818721"/>
            <a:chOff x="6189996" y="1010060"/>
            <a:chExt cx="5966004" cy="5818721"/>
          </a:xfrm>
        </p:grpSpPr>
        <p:pic>
          <p:nvPicPr>
            <p:cNvPr id="4" name="Homepage campus">
              <a:extLst>
                <a:ext uri="{FF2B5EF4-FFF2-40B4-BE49-F238E27FC236}">
                  <a16:creationId xmlns:a16="http://schemas.microsoft.com/office/drawing/2014/main" id="{EC64B253-485C-DDDD-51D0-71E118DF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1094" y="3958476"/>
              <a:ext cx="3757474" cy="1768107"/>
            </a:xfrm>
            <a:prstGeom prst="rect">
              <a:avLst/>
            </a:prstGeom>
          </p:spPr>
        </p:pic>
        <p:pic>
          <p:nvPicPr>
            <p:cNvPr id="8" name="ordinateur campus">
              <a:extLst>
                <a:ext uri="{FF2B5EF4-FFF2-40B4-BE49-F238E27FC236}">
                  <a16:creationId xmlns:a16="http://schemas.microsoft.com/office/drawing/2014/main" id="{B0EB6CEA-BB7C-0D13-2C8C-96D37013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9996" y="3490960"/>
              <a:ext cx="5966004" cy="33378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Baseline campusatlas">
              <a:extLst>
                <a:ext uri="{FF2B5EF4-FFF2-40B4-BE49-F238E27FC236}">
                  <a16:creationId xmlns:a16="http://schemas.microsoft.com/office/drawing/2014/main" id="{C0903ADD-C1DE-F134-ADF1-3C293B925164}"/>
                </a:ext>
              </a:extLst>
            </p:cNvPr>
            <p:cNvSpPr txBox="1"/>
            <p:nvPr/>
          </p:nvSpPr>
          <p:spPr>
            <a:xfrm>
              <a:off x="6351739" y="2833962"/>
              <a:ext cx="5642517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fr-FR" sz="120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Référencement de formations adaptées aux besoins de l’entreprise </a:t>
              </a:r>
            </a:p>
          </p:txBody>
        </p:sp>
        <p:pic>
          <p:nvPicPr>
            <p:cNvPr id="11" name="Logocampus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3FCE553-BC60-45B8-400F-AC40CFB74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2" t="37488" r="50409" b="33768"/>
            <a:stretch/>
          </p:blipFill>
          <p:spPr>
            <a:xfrm>
              <a:off x="6632694" y="1010060"/>
              <a:ext cx="5126753" cy="2118345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DD13E331-F9E2-080B-542B-43CBE5E9C28B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Conseiller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les entreprises 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la formation</a:t>
            </a:r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0C2AB1FF-A46A-095A-235C-690BE7ECF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/>
              <a:t>Opérateur de compétences </a:t>
            </a:r>
            <a:r>
              <a:rPr lang="fr-FR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64C52D01-350F-D86A-0491-9C8BAF0B7349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</p:spTree>
    <p:extLst>
      <p:ext uri="{BB962C8B-B14F-4D97-AF65-F5344CB8AC3E}">
        <p14:creationId xmlns:p14="http://schemas.microsoft.com/office/powerpoint/2010/main" val="38853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06AE0D1F-A07B-4D8B-9176-02EA115D8390}"/>
              </a:ext>
            </a:extLst>
          </p:cNvPr>
          <p:cNvSpPr txBox="1"/>
          <p:nvPr/>
        </p:nvSpPr>
        <p:spPr>
          <a:xfrm>
            <a:off x="479425" y="338435"/>
            <a:ext cx="9355088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Conseiller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les entreprises — </a:t>
            </a:r>
            <a:r>
              <a:rPr lang="fr-FR" sz="3000" b="1">
                <a:latin typeface="Circular Std Black Italic" panose="020B0A04020101010102" pitchFamily="34" charset="0"/>
                <a:cs typeface="Circular Std Black Italic" panose="020B0A04020101010102" pitchFamily="34" charset="0"/>
              </a:rPr>
              <a:t>Financer</a:t>
            </a:r>
            <a:r>
              <a:rPr lang="fr-FR" sz="300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 la formation</a:t>
            </a:r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379FD242-B5AC-844B-9840-1AABAF0F1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" y="6492875"/>
            <a:ext cx="6417578" cy="302405"/>
          </a:xfrm>
        </p:spPr>
        <p:txBody>
          <a:bodyPr/>
          <a:lstStyle/>
          <a:p>
            <a:r>
              <a:rPr lang="fr-FR" dirty="0"/>
              <a:t>Opérateur de compétences </a:t>
            </a:r>
            <a:r>
              <a:rPr lang="fr-FR" dirty="0">
                <a:latin typeface="Circular Std Book Italic" panose="020B0604020101020102" pitchFamily="34" charset="0"/>
                <a:cs typeface="Circular Std Book Italic" panose="020B0604020101020102" pitchFamily="34" charset="0"/>
              </a:rPr>
              <a:t>des services financiers et du conseil</a:t>
            </a:r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19C5ABDC-9288-1AE6-1A98-FA36851E932B}"/>
              </a:ext>
            </a:extLst>
          </p:cNvPr>
          <p:cNvSpPr txBox="1">
            <a:spLocks/>
          </p:cNvSpPr>
          <p:nvPr/>
        </p:nvSpPr>
        <p:spPr>
          <a:xfrm>
            <a:off x="10553075" y="6492875"/>
            <a:ext cx="913237" cy="302405"/>
          </a:xfrm>
          <a:prstGeom prst="rect">
            <a:avLst/>
          </a:prstGeom>
        </p:spPr>
        <p:txBody>
          <a:bodyPr vert="horz" lIns="18000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Circular Std Black Italic" panose="020B0A04020101010102" pitchFamily="34" charset="0"/>
                <a:ea typeface="+mn-ea"/>
                <a:cs typeface="Circular Std Black Italic" panose="020B0A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16/07/2025</a:t>
            </a:r>
          </a:p>
        </p:txBody>
      </p:sp>
      <p:grpSp>
        <p:nvGrpSpPr>
          <p:cNvPr id="64" name="expertAtlas">
            <a:extLst>
              <a:ext uri="{FF2B5EF4-FFF2-40B4-BE49-F238E27FC236}">
                <a16:creationId xmlns:a16="http://schemas.microsoft.com/office/drawing/2014/main" id="{475F7636-C0FE-BB3A-53CB-E810757D71B0}"/>
              </a:ext>
            </a:extLst>
          </p:cNvPr>
          <p:cNvGrpSpPr/>
          <p:nvPr/>
        </p:nvGrpSpPr>
        <p:grpSpPr>
          <a:xfrm>
            <a:off x="197744" y="1216312"/>
            <a:ext cx="5966004" cy="3337821"/>
            <a:chOff x="197744" y="1216312"/>
            <a:chExt cx="5966004" cy="333782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0A1597B-37A7-C7A0-911F-1B929D7D21BD}"/>
                </a:ext>
              </a:extLst>
            </p:cNvPr>
            <p:cNvSpPr/>
            <p:nvPr/>
          </p:nvSpPr>
          <p:spPr>
            <a:xfrm>
              <a:off x="1318903" y="1330746"/>
              <a:ext cx="3757474" cy="2428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6" name="Image 6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5848183-29F4-BC32-F2ED-7769A354B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903" y="1640222"/>
              <a:ext cx="3757474" cy="1837381"/>
            </a:xfrm>
            <a:prstGeom prst="rect">
              <a:avLst/>
            </a:prstGeom>
          </p:spPr>
        </p:pic>
        <p:pic>
          <p:nvPicPr>
            <p:cNvPr id="67" name="image2.png">
              <a:extLst>
                <a:ext uri="{FF2B5EF4-FFF2-40B4-BE49-F238E27FC236}">
                  <a16:creationId xmlns:a16="http://schemas.microsoft.com/office/drawing/2014/main" id="{2FAD2EE7-4C10-EEE6-8F24-458B25CD7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44" y="1216312"/>
              <a:ext cx="5966004" cy="33378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seline">
              <a:extLst>
                <a:ext uri="{FF2B5EF4-FFF2-40B4-BE49-F238E27FC236}">
                  <a16:creationId xmlns:a16="http://schemas.microsoft.com/office/drawing/2014/main" id="{3485F01D-1EA4-969D-734E-A54F14648E1D}"/>
                </a:ext>
              </a:extLst>
            </p:cNvPr>
            <p:cNvSpPr txBox="1"/>
            <p:nvPr/>
          </p:nvSpPr>
          <p:spPr>
            <a:xfrm>
              <a:off x="767964" y="4214322"/>
              <a:ext cx="4881653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fr-FR" sz="1200" dirty="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Une plateforme de micro-</a:t>
              </a:r>
              <a:r>
                <a:rPr lang="fr-FR" sz="1200" dirty="0" err="1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learning</a:t>
              </a:r>
              <a:r>
                <a:rPr lang="fr-FR" sz="1200" dirty="0">
                  <a:solidFill>
                    <a:srgbClr val="2D0F64"/>
                  </a:solidFill>
                  <a:latin typeface="Circular Std Book Italic" panose="020B0604020101020102" pitchFamily="34" charset="0"/>
                  <a:cs typeface="Circular Std Book Italic" panose="020B0604020101020102" pitchFamily="34" charset="0"/>
                </a:rPr>
                <a:t> dédiée à la transition écologique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22866F1F-CCC3-F662-637C-75B3CBC8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0" y="4736281"/>
            <a:ext cx="5580462" cy="580368"/>
          </a:xfrm>
          <a:prstGeom prst="rect">
            <a:avLst/>
          </a:prstGeom>
        </p:spPr>
      </p:pic>
      <p:grpSp>
        <p:nvGrpSpPr>
          <p:cNvPr id="63" name="Savoirs d'Avenirs">
            <a:extLst>
              <a:ext uri="{FF2B5EF4-FFF2-40B4-BE49-F238E27FC236}">
                <a16:creationId xmlns:a16="http://schemas.microsoft.com/office/drawing/2014/main" id="{3D884C2D-8F65-435B-66F6-8DF258408E02}"/>
              </a:ext>
            </a:extLst>
          </p:cNvPr>
          <p:cNvGrpSpPr/>
          <p:nvPr/>
        </p:nvGrpSpPr>
        <p:grpSpPr>
          <a:xfrm>
            <a:off x="6189996" y="1311070"/>
            <a:ext cx="5966004" cy="5517711"/>
            <a:chOff x="6189996" y="1311070"/>
            <a:chExt cx="5966004" cy="5517711"/>
          </a:xfrm>
        </p:grpSpPr>
        <p:pic>
          <p:nvPicPr>
            <p:cNvPr id="49" name="ordinateur savoirs">
              <a:extLst>
                <a:ext uri="{FF2B5EF4-FFF2-40B4-BE49-F238E27FC236}">
                  <a16:creationId xmlns:a16="http://schemas.microsoft.com/office/drawing/2014/main" id="{C1DC9886-B352-EF59-3F66-992941A4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9996" y="3490960"/>
              <a:ext cx="5966004" cy="33378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" name="Fond noir">
              <a:extLst>
                <a:ext uri="{FF2B5EF4-FFF2-40B4-BE49-F238E27FC236}">
                  <a16:creationId xmlns:a16="http://schemas.microsoft.com/office/drawing/2014/main" id="{4127939D-3500-4957-D514-62D704F9D3F6}"/>
                </a:ext>
              </a:extLst>
            </p:cNvPr>
            <p:cNvSpPr/>
            <p:nvPr/>
          </p:nvSpPr>
          <p:spPr>
            <a:xfrm>
              <a:off x="7321094" y="3628189"/>
              <a:ext cx="3757474" cy="2428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Homepage savoirs" descr="Une image contenant texte, Appareils électroniques, capture d’écran, Site web&#10;&#10;Description générée automatiquement">
              <a:extLst>
                <a:ext uri="{FF2B5EF4-FFF2-40B4-BE49-F238E27FC236}">
                  <a16:creationId xmlns:a16="http://schemas.microsoft.com/office/drawing/2014/main" id="{054F1FF3-97DA-11C4-1E20-59285F304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8" b="11133"/>
            <a:stretch/>
          </p:blipFill>
          <p:spPr>
            <a:xfrm>
              <a:off x="7321094" y="3933009"/>
              <a:ext cx="3757474" cy="1848219"/>
            </a:xfrm>
            <a:prstGeom prst="rect">
              <a:avLst/>
            </a:prstGeom>
          </p:spPr>
        </p:pic>
        <p:sp>
          <p:nvSpPr>
            <p:cNvPr id="50" name="Baseline savoirs">
              <a:extLst>
                <a:ext uri="{FF2B5EF4-FFF2-40B4-BE49-F238E27FC236}">
                  <a16:creationId xmlns:a16="http://schemas.microsoft.com/office/drawing/2014/main" id="{CB1E13FE-C9E0-CBEF-EF74-FAB4CEE8E40B}"/>
                </a:ext>
              </a:extLst>
            </p:cNvPr>
            <p:cNvSpPr txBox="1"/>
            <p:nvPr/>
          </p:nvSpPr>
          <p:spPr>
            <a:xfrm>
              <a:off x="6351739" y="2833962"/>
              <a:ext cx="5642517" cy="36933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ctr">
                <a:defRPr/>
              </a:pPr>
              <a:r>
                <a:rPr lang="fr-FR" sz="1200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  <a:t>Une plateforme de micro-</a:t>
              </a:r>
              <a:r>
                <a:rPr lang="fr-FR" sz="1200" err="1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  <a:t>learning</a:t>
              </a:r>
              <a:r>
                <a:rPr lang="fr-FR" sz="1200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  <a:t> </a:t>
              </a:r>
              <a:br>
                <a:rPr lang="fr-FR" sz="1200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</a:br>
              <a:r>
                <a:rPr lang="fr-FR" sz="1200">
                  <a:solidFill>
                    <a:srgbClr val="2D0F64"/>
                  </a:solidFill>
                  <a:latin typeface="Circular Std Book Italic"/>
                  <a:cs typeface="Circular Std Book Italic" panose="020B0604020101020102" pitchFamily="34" charset="0"/>
                </a:rPr>
                <a:t>pour les entreprises de la branche des Bureaux d'Études </a:t>
              </a:r>
            </a:p>
          </p:txBody>
        </p:sp>
        <p:pic>
          <p:nvPicPr>
            <p:cNvPr id="21" name="Logo savoir d'avenirs" descr="Une image contenant texte, Police, Graphique, graphisme&#10;&#10;Description générée automatiquement">
              <a:extLst>
                <a:ext uri="{FF2B5EF4-FFF2-40B4-BE49-F238E27FC236}">
                  <a16:creationId xmlns:a16="http://schemas.microsoft.com/office/drawing/2014/main" id="{63B24848-545D-5322-21FD-DAD8E151D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392" y="1311070"/>
              <a:ext cx="2631210" cy="1430862"/>
            </a:xfrm>
            <a:prstGeom prst="rect">
              <a:avLst/>
            </a:prstGeom>
          </p:spPr>
        </p:pic>
      </p:grpSp>
      <p:pic>
        <p:nvPicPr>
          <p:cNvPr id="71" name="Image 70" descr="Une image contenant texte, capture d’écran, logiciel, multimédia&#10;&#10;Description générée automatiquement">
            <a:extLst>
              <a:ext uri="{FF2B5EF4-FFF2-40B4-BE49-F238E27FC236}">
                <a16:creationId xmlns:a16="http://schemas.microsoft.com/office/drawing/2014/main" id="{0CC0FA51-1C11-55E2-A74C-B7F0BBEC1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8513" b="11539"/>
          <a:stretch/>
        </p:blipFill>
        <p:spPr>
          <a:xfrm>
            <a:off x="1335469" y="1640222"/>
            <a:ext cx="3746642" cy="1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tlas">
      <a:majorFont>
        <a:latin typeface="Circular Std Boo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47A4F9581C14BAECF9CB722E14550" ma:contentTypeVersion="16" ma:contentTypeDescription="Crée un document." ma:contentTypeScope="" ma:versionID="5fd35dfc2225f83672ab2cfde4aaf45a">
  <xsd:schema xmlns:xsd="http://www.w3.org/2001/XMLSchema" xmlns:xs="http://www.w3.org/2001/XMLSchema" xmlns:p="http://schemas.microsoft.com/office/2006/metadata/properties" xmlns:ns3="5bf37406-7d54-4d6a-980f-9baac8e893a9" xmlns:ns4="33cae43b-121c-4a94-a994-38560c6ec42b" targetNamespace="http://schemas.microsoft.com/office/2006/metadata/properties" ma:root="true" ma:fieldsID="88ae1ee9f893657600f4ce6ca06d3384" ns3:_="" ns4:_="">
    <xsd:import namespace="5bf37406-7d54-4d6a-980f-9baac8e893a9"/>
    <xsd:import namespace="33cae43b-121c-4a94-a994-38560c6ec42b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LengthInSeconds" minOccurs="0"/>
                <xsd:element ref="ns3:MediaServiceSearchPropertie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37406-7d54-4d6a-980f-9baac8e893a9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ae43b-121c-4a94-a994-38560c6ec42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f37406-7d54-4d6a-980f-9baac8e893a9" xsi:nil="true"/>
  </documentManagement>
</p:properties>
</file>

<file path=customXml/itemProps1.xml><?xml version="1.0" encoding="utf-8"?>
<ds:datastoreItem xmlns:ds="http://schemas.openxmlformats.org/officeDocument/2006/customXml" ds:itemID="{79B3504E-3C2A-4900-ABA0-1D1679F466AB}">
  <ds:schemaRefs>
    <ds:schemaRef ds:uri="33cae43b-121c-4a94-a994-38560c6ec42b"/>
    <ds:schemaRef ds:uri="5bf37406-7d54-4d6a-980f-9baac8e893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41D6E25-4CA6-4B04-B248-81EF184788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6806CA-EF08-4CE8-B6A0-4593376AF63C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bf37406-7d54-4d6a-980f-9baac8e893a9"/>
    <ds:schemaRef ds:uri="33cae43b-121c-4a94-a994-38560c6ec42b"/>
    <ds:schemaRef ds:uri="http://purl.org/dc/dcmitype/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3672</Words>
  <Application>Microsoft Macintosh PowerPoint</Application>
  <PresentationFormat>Grand écran</PresentationFormat>
  <Paragraphs>696</Paragraphs>
  <Slides>48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Circular Std Black Italic</vt:lpstr>
      <vt:lpstr>Circular Std Book</vt:lpstr>
      <vt:lpstr>Circular Std Book Italic</vt:lpstr>
      <vt:lpstr>Helvetica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Rémi</dc:creator>
  <cp:lastModifiedBy>ROLLAND Lucie</cp:lastModifiedBy>
  <cp:revision>5</cp:revision>
  <dcterms:created xsi:type="dcterms:W3CDTF">2021-05-11T14:18:12Z</dcterms:created>
  <dcterms:modified xsi:type="dcterms:W3CDTF">2025-10-01T11:25:48Z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0x010100DE047A4F9581C14BAECF9CB722E14550</vt:lpwstr>
  </property>
  <property fmtid="{D5CDD505-2E9C-101B-9397-08002B2CF9AE}" pid="3" name="MediaServiceImageTags">
    <vt:lpwstr/>
  </property>
</Properties>
</file>